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modernComment_7FFFF86C_BFFBFFB4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6" r:id="rId3"/>
    <p:sldMasterId id="2147483704" r:id="rId4"/>
  </p:sldMasterIdLst>
  <p:notesMasterIdLst>
    <p:notesMasterId r:id="rId17"/>
  </p:notesMasterIdLst>
  <p:sldIdLst>
    <p:sldId id="2147480825" r:id="rId5"/>
    <p:sldId id="2147480775" r:id="rId6"/>
    <p:sldId id="2147480826" r:id="rId7"/>
    <p:sldId id="2147481711" r:id="rId8"/>
    <p:sldId id="2147481708" r:id="rId9"/>
    <p:sldId id="2147481709" r:id="rId10"/>
    <p:sldId id="2147481710" r:id="rId11"/>
    <p:sldId id="269" r:id="rId12"/>
    <p:sldId id="2147480542" r:id="rId13"/>
    <p:sldId id="2147481707" r:id="rId14"/>
    <p:sldId id="288" r:id="rId15"/>
    <p:sldId id="21474809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780DAF-6B19-BE46-AB7F-B2A6B4485498}" name="Schowengerdt, Brandon" initials="SB" userId="S::brandon.schowengerdt@gainwelltechnologies.com::28e060bc-f80f-42b2-be31-47f5c9cc419d" providerId="AD"/>
  <p188:author id="{02D59AF9-C4F8-6DB1-B7A9-4EDFCA4185C5}" name="Brown, Chris" initials="" userId="S::steven.brown1@gainwelltechnologies.com::dadb5727-7631-47d1-a2ef-dea5dca70e5c" providerId="AD"/>
  <p188:author id="{E58E98FC-46AE-1528-7C8B-68F85992FC49}" name="Reagan, Huston" initials="RH" userId="S::huston.reagan@gainwelltechnologies.com::96228c83-0b64-42cd-b3bc-28c2104ec5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CCE"/>
    <a:srgbClr val="985CDF"/>
    <a:srgbClr val="7525D4"/>
    <a:srgbClr val="BCF7DB"/>
    <a:srgbClr val="05CBB8"/>
    <a:srgbClr val="0AE0C4"/>
    <a:srgbClr val="08B4BE"/>
    <a:srgbClr val="9721CF"/>
    <a:srgbClr val="A91ECB"/>
    <a:srgbClr val="662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Chris" userId="dadb5727-7631-47d1-a2ef-dea5dca70e5c" providerId="ADAL" clId="{8A23E98C-363C-48F1-AE27-FD17C6D5315E}"/>
    <pc:docChg chg="modSld">
      <pc:chgData name="Brown, Chris" userId="dadb5727-7631-47d1-a2ef-dea5dca70e5c" providerId="ADAL" clId="{8A23E98C-363C-48F1-AE27-FD17C6D5315E}" dt="2026-01-06T22:41:50.444" v="81" actId="20577"/>
      <pc:docMkLst>
        <pc:docMk/>
      </pc:docMkLst>
      <pc:sldChg chg="modSp mod">
        <pc:chgData name="Brown, Chris" userId="dadb5727-7631-47d1-a2ef-dea5dca70e5c" providerId="ADAL" clId="{8A23E98C-363C-48F1-AE27-FD17C6D5315E}" dt="2026-01-06T22:41:50.444" v="81" actId="20577"/>
        <pc:sldMkLst>
          <pc:docMk/>
          <pc:sldMk cId="1858207748" sldId="2147480542"/>
        </pc:sldMkLst>
        <pc:spChg chg="mod">
          <ac:chgData name="Brown, Chris" userId="dadb5727-7631-47d1-a2ef-dea5dca70e5c" providerId="ADAL" clId="{8A23E98C-363C-48F1-AE27-FD17C6D5315E}" dt="2026-01-06T22:41:50.444" v="81" actId="20577"/>
          <ac:spMkLst>
            <pc:docMk/>
            <pc:sldMk cId="1858207748" sldId="2147480542"/>
            <ac:spMk id="6" creationId="{13E0E6F8-52B1-7CF3-81E3-0C4B644A7C1A}"/>
          </ac:spMkLst>
        </pc:spChg>
      </pc:sldChg>
      <pc:sldChg chg="modSp mod">
        <pc:chgData name="Brown, Chris" userId="dadb5727-7631-47d1-a2ef-dea5dca70e5c" providerId="ADAL" clId="{8A23E98C-363C-48F1-AE27-FD17C6D5315E}" dt="2026-01-06T22:36:47.268" v="34" actId="20577"/>
        <pc:sldMkLst>
          <pc:docMk/>
          <pc:sldMk cId="3220963252" sldId="2147481708"/>
        </pc:sldMkLst>
        <pc:spChg chg="mod">
          <ac:chgData name="Brown, Chris" userId="dadb5727-7631-47d1-a2ef-dea5dca70e5c" providerId="ADAL" clId="{8A23E98C-363C-48F1-AE27-FD17C6D5315E}" dt="2026-01-06T22:33:34.988" v="0" actId="20577"/>
          <ac:spMkLst>
            <pc:docMk/>
            <pc:sldMk cId="3220963252" sldId="2147481708"/>
            <ac:spMk id="4" creationId="{E599D831-308F-5767-C7EE-2E51A0B91862}"/>
          </ac:spMkLst>
        </pc:spChg>
        <pc:spChg chg="mod">
          <ac:chgData name="Brown, Chris" userId="dadb5727-7631-47d1-a2ef-dea5dca70e5c" providerId="ADAL" clId="{8A23E98C-363C-48F1-AE27-FD17C6D5315E}" dt="2026-01-06T22:36:47.268" v="34" actId="20577"/>
          <ac:spMkLst>
            <pc:docMk/>
            <pc:sldMk cId="3220963252" sldId="2147481708"/>
            <ac:spMk id="6" creationId="{5A116129-0985-8472-CE73-61B1BFDCDCDE}"/>
          </ac:spMkLst>
        </pc:spChg>
      </pc:sldChg>
      <pc:sldChg chg="modSp mod">
        <pc:chgData name="Brown, Chris" userId="dadb5727-7631-47d1-a2ef-dea5dca70e5c" providerId="ADAL" clId="{8A23E98C-363C-48F1-AE27-FD17C6D5315E}" dt="2026-01-06T22:39:29.312" v="78" actId="14100"/>
        <pc:sldMkLst>
          <pc:docMk/>
          <pc:sldMk cId="2248758510" sldId="2147481709"/>
        </pc:sldMkLst>
        <pc:spChg chg="mod">
          <ac:chgData name="Brown, Chris" userId="dadb5727-7631-47d1-a2ef-dea5dca70e5c" providerId="ADAL" clId="{8A23E98C-363C-48F1-AE27-FD17C6D5315E}" dt="2026-01-06T22:39:29.312" v="78" actId="14100"/>
          <ac:spMkLst>
            <pc:docMk/>
            <pc:sldMk cId="2248758510" sldId="2147481709"/>
            <ac:spMk id="2" creationId="{A910D65E-42E3-FD0B-AD3F-65F2A86B5037}"/>
          </ac:spMkLst>
        </pc:spChg>
      </pc:sldChg>
    </pc:docChg>
  </pc:docChgLst>
</pc:chgInfo>
</file>

<file path=ppt/comments/modernComment_7FFFF86C_BFFBFF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4B3E55-9264-4D08-B5AB-5F4873D2FF62}" authorId="{02D59AF9-C4F8-6DB1-B7A9-4EDFCA4185C5}" created="2025-12-29T15:23:11.750">
    <pc:sldMkLst xmlns:pc="http://schemas.microsoft.com/office/powerpoint/2013/main/command">
      <pc:docMk/>
      <pc:sldMk cId="3220963252" sldId="2147481708"/>
    </pc:sldMkLst>
    <p188:txBody>
      <a:bodyPr/>
      <a:lstStyle/>
      <a:p>
        <a:r>
          <a:rPr lang="en-US"/>
          <a:t>Remove the GAP box.  Do not want to go there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A27A3-C6AE-4BB0-99B9-9873F5758DA3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3277BF-C4C3-4B51-B06D-2552BFE2187D}">
      <dgm:prSet phldrT="[Text]" phldr="0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 anchor="t"/>
        <a:lstStyle/>
        <a:p>
          <a:r>
            <a:rPr lang="en-US" b="1" dirty="0"/>
            <a:t>Clinical Rules</a:t>
          </a:r>
        </a:p>
      </dgm:t>
    </dgm:pt>
    <dgm:pt modelId="{98A9808D-C77D-4350-8B7E-EBFC3C19C584}" type="parTrans" cxnId="{4E7C352F-F93B-4738-8E17-2D682B7E8F22}">
      <dgm:prSet/>
      <dgm:spPr/>
      <dgm:t>
        <a:bodyPr/>
        <a:lstStyle/>
        <a:p>
          <a:endParaRPr lang="en-US"/>
        </a:p>
      </dgm:t>
    </dgm:pt>
    <dgm:pt modelId="{A093EFAF-088B-4D01-888F-9BC6DD8BFE5D}" type="sibTrans" cxnId="{4E7C352F-F93B-4738-8E17-2D682B7E8F22}">
      <dgm:prSet/>
      <dgm:spPr/>
      <dgm:t>
        <a:bodyPr/>
        <a:lstStyle/>
        <a:p>
          <a:endParaRPr lang="en-US"/>
        </a:p>
      </dgm:t>
    </dgm:pt>
    <dgm:pt modelId="{E7FC65F4-404C-4176-94CB-BF53A4C6CDD5}">
      <dgm:prSet phldrT="[Text]" phldr="0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 anchor="t"/>
        <a:lstStyle/>
        <a:p>
          <a:r>
            <a:rPr lang="en-US" b="1" dirty="0"/>
            <a:t>DUR Settings</a:t>
          </a:r>
        </a:p>
      </dgm:t>
    </dgm:pt>
    <dgm:pt modelId="{D136973A-35B7-444C-95BB-B3350C0FD534}" type="parTrans" cxnId="{FA3807C9-A5EB-4897-810F-4408D20ADE02}">
      <dgm:prSet/>
      <dgm:spPr/>
      <dgm:t>
        <a:bodyPr/>
        <a:lstStyle/>
        <a:p>
          <a:endParaRPr lang="en-US"/>
        </a:p>
      </dgm:t>
    </dgm:pt>
    <dgm:pt modelId="{96FB9718-1E99-4C44-909A-8EBCCC080151}" type="sibTrans" cxnId="{FA3807C9-A5EB-4897-810F-4408D20ADE02}">
      <dgm:prSet/>
      <dgm:spPr/>
      <dgm:t>
        <a:bodyPr/>
        <a:lstStyle/>
        <a:p>
          <a:endParaRPr lang="en-US"/>
        </a:p>
      </dgm:t>
    </dgm:pt>
    <dgm:pt modelId="{C7B6149E-8AAB-4CCB-9A46-761799443248}">
      <dgm:prSet phldrT="[Text]" phldr="0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 anchor="t"/>
        <a:lstStyle/>
        <a:p>
          <a:endParaRPr lang="en-US" dirty="0"/>
        </a:p>
        <a:p>
          <a:r>
            <a:rPr lang="en-US" b="1" dirty="0"/>
            <a:t>Design Phase</a:t>
          </a:r>
        </a:p>
      </dgm:t>
    </dgm:pt>
    <dgm:pt modelId="{F97E5D0E-E36A-4626-A285-B7ED7B6A03BA}" type="parTrans" cxnId="{55A11239-CBBE-4E91-8D82-66084CB49983}">
      <dgm:prSet/>
      <dgm:spPr/>
      <dgm:t>
        <a:bodyPr/>
        <a:lstStyle/>
        <a:p>
          <a:endParaRPr lang="en-US"/>
        </a:p>
      </dgm:t>
    </dgm:pt>
    <dgm:pt modelId="{D73E4CDF-87B0-4F3D-BDEF-8D30858DC168}" type="sibTrans" cxnId="{55A11239-CBBE-4E91-8D82-66084CB49983}">
      <dgm:prSet/>
      <dgm:spPr/>
      <dgm:t>
        <a:bodyPr/>
        <a:lstStyle/>
        <a:p>
          <a:endParaRPr lang="en-US"/>
        </a:p>
      </dgm:t>
    </dgm:pt>
    <dgm:pt modelId="{B3F3AEC7-A827-47A1-9FF8-2537DAF84EF9}">
      <dgm:prSet phldrT="[Text]" phldr="0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 anchor="t"/>
        <a:lstStyle/>
        <a:p>
          <a:r>
            <a:rPr lang="en-US" b="1" dirty="0"/>
            <a:t>Claims Edits</a:t>
          </a:r>
        </a:p>
      </dgm:t>
    </dgm:pt>
    <dgm:pt modelId="{8F6492A4-D453-4966-8D52-50FAF77068E0}" type="parTrans" cxnId="{A0D0D298-E8EE-4A08-AD10-653604A9356F}">
      <dgm:prSet/>
      <dgm:spPr/>
      <dgm:t>
        <a:bodyPr/>
        <a:lstStyle/>
        <a:p>
          <a:endParaRPr lang="en-US"/>
        </a:p>
      </dgm:t>
    </dgm:pt>
    <dgm:pt modelId="{692C78ED-50EC-4DAE-B502-6FDD6C5D4020}" type="sibTrans" cxnId="{A0D0D298-E8EE-4A08-AD10-653604A9356F}">
      <dgm:prSet/>
      <dgm:spPr/>
      <dgm:t>
        <a:bodyPr/>
        <a:lstStyle/>
        <a:p>
          <a:endParaRPr lang="en-US"/>
        </a:p>
      </dgm:t>
    </dgm:pt>
    <dgm:pt modelId="{833CDFA8-29F2-4AB1-B655-1144F8EBBCE4}" type="pres">
      <dgm:prSet presAssocID="{004A27A3-C6AE-4BB0-99B9-9873F5758DA3}" presName="compositeShape" presStyleCnt="0">
        <dgm:presLayoutVars>
          <dgm:chMax val="9"/>
          <dgm:dir/>
          <dgm:resizeHandles val="exact"/>
        </dgm:presLayoutVars>
      </dgm:prSet>
      <dgm:spPr/>
    </dgm:pt>
    <dgm:pt modelId="{8E4526D6-3B01-4198-A00D-EF83D6683850}" type="pres">
      <dgm:prSet presAssocID="{004A27A3-C6AE-4BB0-99B9-9873F5758DA3}" presName="triangle1" presStyleLbl="node1" presStyleIdx="0" presStyleCnt="4">
        <dgm:presLayoutVars>
          <dgm:bulletEnabled val="1"/>
        </dgm:presLayoutVars>
      </dgm:prSet>
      <dgm:spPr/>
    </dgm:pt>
    <dgm:pt modelId="{FB19574D-5FB7-4D51-8DDF-0E33816272AB}" type="pres">
      <dgm:prSet presAssocID="{004A27A3-C6AE-4BB0-99B9-9873F5758DA3}" presName="triangle2" presStyleLbl="node1" presStyleIdx="1" presStyleCnt="4">
        <dgm:presLayoutVars>
          <dgm:bulletEnabled val="1"/>
        </dgm:presLayoutVars>
      </dgm:prSet>
      <dgm:spPr/>
    </dgm:pt>
    <dgm:pt modelId="{39F38AA1-D27C-48CB-BCF6-A883256E88D7}" type="pres">
      <dgm:prSet presAssocID="{004A27A3-C6AE-4BB0-99B9-9873F5758DA3}" presName="triangle3" presStyleLbl="node1" presStyleIdx="2" presStyleCnt="4">
        <dgm:presLayoutVars>
          <dgm:bulletEnabled val="1"/>
        </dgm:presLayoutVars>
      </dgm:prSet>
      <dgm:spPr/>
    </dgm:pt>
    <dgm:pt modelId="{22AA4814-B94E-4BEE-B371-1F9D0B253053}" type="pres">
      <dgm:prSet presAssocID="{004A27A3-C6AE-4BB0-99B9-9873F5758DA3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4E7C352F-F93B-4738-8E17-2D682B7E8F22}" srcId="{004A27A3-C6AE-4BB0-99B9-9873F5758DA3}" destId="{7C3277BF-C4C3-4B51-B06D-2552BFE2187D}" srcOrd="0" destOrd="0" parTransId="{98A9808D-C77D-4350-8B7E-EBFC3C19C584}" sibTransId="{A093EFAF-088B-4D01-888F-9BC6DD8BFE5D}"/>
    <dgm:cxn modelId="{55A11239-CBBE-4E91-8D82-66084CB49983}" srcId="{004A27A3-C6AE-4BB0-99B9-9873F5758DA3}" destId="{C7B6149E-8AAB-4CCB-9A46-761799443248}" srcOrd="2" destOrd="0" parTransId="{F97E5D0E-E36A-4626-A285-B7ED7B6A03BA}" sibTransId="{D73E4CDF-87B0-4F3D-BDEF-8D30858DC168}"/>
    <dgm:cxn modelId="{A29C8476-FAAA-41F1-99FD-098D12653FF7}" type="presOf" srcId="{C7B6149E-8AAB-4CCB-9A46-761799443248}" destId="{39F38AA1-D27C-48CB-BCF6-A883256E88D7}" srcOrd="0" destOrd="0" presId="urn:microsoft.com/office/officeart/2005/8/layout/pyramid4"/>
    <dgm:cxn modelId="{4DE9888B-6E9E-461F-A85B-7F1AB242DD02}" type="presOf" srcId="{7C3277BF-C4C3-4B51-B06D-2552BFE2187D}" destId="{8E4526D6-3B01-4198-A00D-EF83D6683850}" srcOrd="0" destOrd="0" presId="urn:microsoft.com/office/officeart/2005/8/layout/pyramid4"/>
    <dgm:cxn modelId="{F90F468E-6DEC-42CC-9C23-891047CABF27}" type="presOf" srcId="{E7FC65F4-404C-4176-94CB-BF53A4C6CDD5}" destId="{FB19574D-5FB7-4D51-8DDF-0E33816272AB}" srcOrd="0" destOrd="0" presId="urn:microsoft.com/office/officeart/2005/8/layout/pyramid4"/>
    <dgm:cxn modelId="{08E47991-41E3-438F-9658-06E5A5D85921}" type="presOf" srcId="{B3F3AEC7-A827-47A1-9FF8-2537DAF84EF9}" destId="{22AA4814-B94E-4BEE-B371-1F9D0B253053}" srcOrd="0" destOrd="0" presId="urn:microsoft.com/office/officeart/2005/8/layout/pyramid4"/>
    <dgm:cxn modelId="{A0D0D298-E8EE-4A08-AD10-653604A9356F}" srcId="{004A27A3-C6AE-4BB0-99B9-9873F5758DA3}" destId="{B3F3AEC7-A827-47A1-9FF8-2537DAF84EF9}" srcOrd="3" destOrd="0" parTransId="{8F6492A4-D453-4966-8D52-50FAF77068E0}" sibTransId="{692C78ED-50EC-4DAE-B502-6FDD6C5D4020}"/>
    <dgm:cxn modelId="{B5C0DCAE-A7CC-4447-A199-6E545394A364}" type="presOf" srcId="{004A27A3-C6AE-4BB0-99B9-9873F5758DA3}" destId="{833CDFA8-29F2-4AB1-B655-1144F8EBBCE4}" srcOrd="0" destOrd="0" presId="urn:microsoft.com/office/officeart/2005/8/layout/pyramid4"/>
    <dgm:cxn modelId="{FA3807C9-A5EB-4897-810F-4408D20ADE02}" srcId="{004A27A3-C6AE-4BB0-99B9-9873F5758DA3}" destId="{E7FC65F4-404C-4176-94CB-BF53A4C6CDD5}" srcOrd="1" destOrd="0" parTransId="{D136973A-35B7-444C-95BB-B3350C0FD534}" sibTransId="{96FB9718-1E99-4C44-909A-8EBCCC080151}"/>
    <dgm:cxn modelId="{400C99E9-8AF4-4411-88AA-B27D37225A28}" type="presParOf" srcId="{833CDFA8-29F2-4AB1-B655-1144F8EBBCE4}" destId="{8E4526D6-3B01-4198-A00D-EF83D6683850}" srcOrd="0" destOrd="0" presId="urn:microsoft.com/office/officeart/2005/8/layout/pyramid4"/>
    <dgm:cxn modelId="{F3C4E4E1-5765-4E14-8432-986C8B8C206E}" type="presParOf" srcId="{833CDFA8-29F2-4AB1-B655-1144F8EBBCE4}" destId="{FB19574D-5FB7-4D51-8DDF-0E33816272AB}" srcOrd="1" destOrd="0" presId="urn:microsoft.com/office/officeart/2005/8/layout/pyramid4"/>
    <dgm:cxn modelId="{13AF393E-F4A4-453F-80FA-A77D885D61D6}" type="presParOf" srcId="{833CDFA8-29F2-4AB1-B655-1144F8EBBCE4}" destId="{39F38AA1-D27C-48CB-BCF6-A883256E88D7}" srcOrd="2" destOrd="0" presId="urn:microsoft.com/office/officeart/2005/8/layout/pyramid4"/>
    <dgm:cxn modelId="{8DEE1E98-346E-431E-879A-CB9ABABE3B2A}" type="presParOf" srcId="{833CDFA8-29F2-4AB1-B655-1144F8EBBCE4}" destId="{22AA4814-B94E-4BEE-B371-1F9D0B253053}" srcOrd="3" destOrd="0" presId="urn:microsoft.com/office/officeart/2005/8/layout/pyramid4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26D6-3B01-4198-A00D-EF83D6683850}">
      <dsp:nvSpPr>
        <dsp:cNvPr id="0" name=""/>
        <dsp:cNvSpPr/>
      </dsp:nvSpPr>
      <dsp:spPr>
        <a:xfrm>
          <a:off x="2275095" y="0"/>
          <a:ext cx="2300598" cy="23005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Clinical Rules</a:t>
          </a:r>
        </a:p>
      </dsp:txBody>
      <dsp:txXfrm>
        <a:off x="2850245" y="1150299"/>
        <a:ext cx="1150299" cy="1150299"/>
      </dsp:txXfrm>
    </dsp:sp>
    <dsp:sp modelId="{FB19574D-5FB7-4D51-8DDF-0E33816272AB}">
      <dsp:nvSpPr>
        <dsp:cNvPr id="0" name=""/>
        <dsp:cNvSpPr/>
      </dsp:nvSpPr>
      <dsp:spPr>
        <a:xfrm>
          <a:off x="1124796" y="2300598"/>
          <a:ext cx="2300598" cy="23005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DUR Settings</a:t>
          </a:r>
        </a:p>
      </dsp:txBody>
      <dsp:txXfrm>
        <a:off x="1699946" y="3450897"/>
        <a:ext cx="1150299" cy="1150299"/>
      </dsp:txXfrm>
    </dsp:sp>
    <dsp:sp modelId="{39F38AA1-D27C-48CB-BCF6-A883256E88D7}">
      <dsp:nvSpPr>
        <dsp:cNvPr id="0" name=""/>
        <dsp:cNvSpPr/>
      </dsp:nvSpPr>
      <dsp:spPr>
        <a:xfrm rot="10800000">
          <a:off x="2275095" y="2300598"/>
          <a:ext cx="2300598" cy="23005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Design Phase</a:t>
          </a:r>
        </a:p>
      </dsp:txBody>
      <dsp:txXfrm rot="10800000">
        <a:off x="2850244" y="2300598"/>
        <a:ext cx="1150299" cy="1150299"/>
      </dsp:txXfrm>
    </dsp:sp>
    <dsp:sp modelId="{22AA4814-B94E-4BEE-B371-1F9D0B253053}">
      <dsp:nvSpPr>
        <dsp:cNvPr id="0" name=""/>
        <dsp:cNvSpPr/>
      </dsp:nvSpPr>
      <dsp:spPr>
        <a:xfrm>
          <a:off x="3425394" y="2300598"/>
          <a:ext cx="2300598" cy="23005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Claims Edits</a:t>
          </a:r>
        </a:p>
      </dsp:txBody>
      <dsp:txXfrm>
        <a:off x="4000544" y="3450897"/>
        <a:ext cx="1150299" cy="115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C3C78-6107-4546-8568-2F3DC6C7F9B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F674A-BE15-4488-A67E-BF451378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1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5651A-7B38-3EBC-6D77-F66267442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0FD4D-AC96-F093-74D0-6B638EC50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14338" y="392113"/>
            <a:ext cx="4697412" cy="264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52F8B-76FF-474E-CF0C-64F0CDDBA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79951-8875-C4EB-D55C-84C53376D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76563" y="8919052"/>
            <a:ext cx="631331" cy="2330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507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853E8-D85F-5D49-95D2-E1D96ABFE2B9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93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52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E909-65E8-AB20-52A3-8A345CD9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41B2E-A0DA-8C88-A135-530F93A8A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34611-6D3B-A9F7-231D-B54F0874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2152C-E4C7-6E48-C817-BE619BD3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2D1BF-B13F-FB04-CB17-0D2782FC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2DFD-C4F3-88C7-898A-0228A59F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DE147-BB74-9BB6-F965-B7A7A9B58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12599-EFBB-94A3-2232-262E2794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D282C-BD0D-32E9-E7D9-E4C19A41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CC94C-D878-2253-CAA8-6AFD6BB1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DFAD3-1D8E-4AE4-6EBC-F4A20DAE0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56903-A7BF-B094-05DE-AF3CE22CD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69C11-8CCF-5748-4EFB-23AF83D5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C70A-C17E-302D-4C87-99EC8BEE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C53BD-55E1-6738-91D3-03ACD7D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5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99E-97C8-A548-B2C0-661F978B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[Enter Slide Header]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14CB2C4-57BA-736C-9D32-0336B509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4760" y="6402070"/>
            <a:ext cx="320040" cy="182880"/>
          </a:xfrm>
        </p:spPr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orient="horz" pos="39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53736-411A-D44D-9352-13470F8DF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997" y="0"/>
            <a:ext cx="10371022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5873FD-3597-1E4C-A7E0-F8FC19924EF4}"/>
              </a:ext>
            </a:extLst>
          </p:cNvPr>
          <p:cNvSpPr/>
          <p:nvPr userDrawn="1"/>
        </p:nvSpPr>
        <p:spPr>
          <a:xfrm>
            <a:off x="0" y="0"/>
            <a:ext cx="7772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9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AB0DB-0FE6-0843-B031-E77A774458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11" y="1736424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16C5EE-AA0A-9E4D-B627-F783683AA7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11" y="2535295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154371B-BB81-C845-B547-F6EBDC0275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11" y="3334166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2A78DED-6A00-B048-B0DC-B771A2D3A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204" y="1675244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F15DA927-6372-FD42-93D4-4A9D32802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204" y="2474115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6F2568A-3514-9740-A508-568FF9BED9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204" y="3272986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AC76C1D-F64F-6146-A0D0-E200066C2C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011" y="4133037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8A64F3C-A665-5E46-8CC6-03994721D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204" y="4071857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D4380-56E9-4D44-B1FC-FF8DEF256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279" y="463090"/>
            <a:ext cx="2340561" cy="514699"/>
          </a:xfrm>
        </p:spPr>
        <p:txBody>
          <a:bodyPr/>
          <a:lstStyle/>
          <a:p>
            <a:r>
              <a:rPr lang="en-US"/>
              <a:t>[agenda]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9BEEBD-C531-FE88-DDE4-E356DCD1F38A}"/>
              </a:ext>
            </a:extLst>
          </p:cNvPr>
          <p:cNvSpPr/>
          <p:nvPr userDrawn="1"/>
        </p:nvSpPr>
        <p:spPr>
          <a:xfrm rot="1833057">
            <a:off x="10345773" y="1260005"/>
            <a:ext cx="131566" cy="135189"/>
          </a:xfrm>
          <a:custGeom>
            <a:avLst/>
            <a:gdLst>
              <a:gd name="connsiteX0" fmla="*/ 0 w 230581"/>
              <a:gd name="connsiteY0" fmla="*/ 0 h 236932"/>
              <a:gd name="connsiteX1" fmla="*/ 230581 w 230581"/>
              <a:gd name="connsiteY1" fmla="*/ 0 h 236932"/>
              <a:gd name="connsiteX2" fmla="*/ 230581 w 230581"/>
              <a:gd name="connsiteY2" fmla="*/ 236285 h 236932"/>
              <a:gd name="connsiteX3" fmla="*/ 175527 w 230581"/>
              <a:gd name="connsiteY3" fmla="*/ 236285 h 236932"/>
              <a:gd name="connsiteX4" fmla="*/ 175527 w 230581"/>
              <a:gd name="connsiteY4" fmla="*/ 54378 h 236932"/>
              <a:gd name="connsiteX5" fmla="*/ 0 w 230581"/>
              <a:gd name="connsiteY5" fmla="*/ 54378 h 236932"/>
              <a:gd name="connsiteX6" fmla="*/ 0 w 230581"/>
              <a:gd name="connsiteY6" fmla="*/ 0 h 236932"/>
              <a:gd name="connsiteX7" fmla="*/ 0 w 230581"/>
              <a:gd name="connsiteY7" fmla="*/ 196149 h 236932"/>
              <a:gd name="connsiteX8" fmla="*/ 0 w 230581"/>
              <a:gd name="connsiteY8" fmla="*/ 236932 h 236932"/>
              <a:gd name="connsiteX9" fmla="*/ 40157 w 230581"/>
              <a:gd name="connsiteY9" fmla="*/ 236932 h 236932"/>
              <a:gd name="connsiteX10" fmla="*/ 122415 w 230581"/>
              <a:gd name="connsiteY10" fmla="*/ 150186 h 236932"/>
              <a:gd name="connsiteX11" fmla="*/ 122415 w 230581"/>
              <a:gd name="connsiteY11" fmla="*/ 109403 h 236932"/>
              <a:gd name="connsiteX12" fmla="*/ 82258 w 230581"/>
              <a:gd name="connsiteY12" fmla="*/ 109403 h 236932"/>
              <a:gd name="connsiteX13" fmla="*/ 0 w 230581"/>
              <a:gd name="connsiteY13" fmla="*/ 196149 h 2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81" h="236932">
                <a:moveTo>
                  <a:pt x="0" y="0"/>
                </a:moveTo>
                <a:lnTo>
                  <a:pt x="230581" y="0"/>
                </a:lnTo>
                <a:lnTo>
                  <a:pt x="230581" y="236285"/>
                </a:lnTo>
                <a:lnTo>
                  <a:pt x="175527" y="236285"/>
                </a:lnTo>
                <a:lnTo>
                  <a:pt x="175527" y="54378"/>
                </a:lnTo>
                <a:lnTo>
                  <a:pt x="0" y="54378"/>
                </a:lnTo>
                <a:lnTo>
                  <a:pt x="0" y="0"/>
                </a:lnTo>
                <a:close/>
                <a:moveTo>
                  <a:pt x="0" y="196149"/>
                </a:moveTo>
                <a:lnTo>
                  <a:pt x="0" y="236932"/>
                </a:lnTo>
                <a:lnTo>
                  <a:pt x="40157" y="236932"/>
                </a:lnTo>
                <a:lnTo>
                  <a:pt x="122415" y="150186"/>
                </a:lnTo>
                <a:lnTo>
                  <a:pt x="122415" y="109403"/>
                </a:lnTo>
                <a:lnTo>
                  <a:pt x="82258" y="109403"/>
                </a:lnTo>
                <a:lnTo>
                  <a:pt x="0" y="196149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64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7C78A9E8-B8F2-414E-42C3-D366715912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204" y="4870728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11BFE7-56BC-6BAD-6C22-F54D552BD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3011" y="4931908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CD0D0EA-3214-546E-5987-9908191BF86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414760" y="6402070"/>
            <a:ext cx="320040" cy="182880"/>
          </a:xfrm>
        </p:spPr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144E66D-F286-ADD1-253A-BAFFC8992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204" y="5669601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F046B4-B635-27E7-E02E-B808B316A0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3011" y="5730781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8ADA31-3829-A33E-7A1C-3004DDED5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3143" y="1736424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5BFA36-7129-5283-051A-DF4ED483FE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3143" y="2535295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0B40E9-62F1-95F2-0010-74F395C0C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3143" y="3334166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5C9BFCAD-8167-C9FE-DD72-AFF6DF8EA8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336" y="1675244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4A633FC-D637-BBFB-E3EE-EF20A7827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2336" y="2474115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CAF7AC31-D937-D786-95E4-0C282F93DC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2336" y="3272986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AB57404-BFF6-83E1-DC76-858407404A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3143" y="4133037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47D66222-0FD1-61E4-B744-9A6657DAA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2336" y="4071857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8C794B9-1A9F-BAFA-B547-1D05AC7F9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2336" y="4870728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885208D-E2F4-F1A0-6444-C6E6E0FD93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43143" y="4931908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8B357E3-936C-1D71-7098-A34DF83557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2336" y="5669601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4ADB1C-B3C1-7880-7AC4-BBB5EB1F06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3143" y="5730781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31" name="Guidehouse">
            <a:extLst>
              <a:ext uri="{FF2B5EF4-FFF2-40B4-BE49-F238E27FC236}">
                <a16:creationId xmlns:a16="http://schemas.microsoft.com/office/drawing/2014/main" id="{2FD0BCAB-8CB0-CD14-FF57-B9B2C42991BA}"/>
              </a:ext>
            </a:extLst>
          </p:cNvPr>
          <p:cNvSpPr txBox="1"/>
          <p:nvPr userDrawn="1"/>
        </p:nvSpPr>
        <p:spPr>
          <a:xfrm>
            <a:off x="4572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1"/>
              <a:t>Gainwell Technologies</a:t>
            </a:r>
            <a:r>
              <a:rPr lang="en-US" sz="800" b="0"/>
              <a:t>  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867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gradFill>
          <a:gsLst>
            <a:gs pos="18000">
              <a:schemeClr val="accent4"/>
            </a:gs>
            <a:gs pos="59000">
              <a:schemeClr val="accent3"/>
            </a:gs>
            <a:gs pos="100000">
              <a:schemeClr val="accent1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background with small squares&#10;&#10;Description automatically generated">
            <a:extLst>
              <a:ext uri="{FF2B5EF4-FFF2-40B4-BE49-F238E27FC236}">
                <a16:creationId xmlns:a16="http://schemas.microsoft.com/office/drawing/2014/main" id="{489BA041-2BFC-A4CD-C496-08C49C240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01150" cy="6858000"/>
          </a:xfrm>
          <a:prstGeom prst="rect">
            <a:avLst/>
          </a:prstGeom>
        </p:spPr>
      </p:pic>
      <p:pic>
        <p:nvPicPr>
          <p:cNvPr id="6" name="Picture 5" descr="A close up of a white rectangular object&#10;&#10;Description automatically generated">
            <a:extLst>
              <a:ext uri="{FF2B5EF4-FFF2-40B4-BE49-F238E27FC236}">
                <a16:creationId xmlns:a16="http://schemas.microsoft.com/office/drawing/2014/main" id="{DCA3A775-E9CB-B95C-0589-53D7B9695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173"/>
            <a:ext cx="12188952" cy="1891827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731F86-6FC7-A890-0B5A-ED09DEB8FB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093" y="1261545"/>
            <a:ext cx="5391296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600" b="0" i="0" spc="-10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Cover Slide Title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1D1BEA4-BD3A-01A3-E7A0-1DF8F93A1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161" y="3351173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200" b="0" i="0" baseline="0">
                <a:solidFill>
                  <a:schemeClr val="accent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Presenter Name  |  March 27,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CADAF7-4E01-034F-35DF-E3B795B9B2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85" y="5860937"/>
            <a:ext cx="2030237" cy="771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C55D8-6DE7-F375-3926-22585C43BE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08667"/>
            <a:ext cx="4996355" cy="5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2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gradFill>
          <a:gsLst>
            <a:gs pos="70000">
              <a:schemeClr val="accent4"/>
            </a:gs>
            <a:gs pos="0">
              <a:schemeClr val="accent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mall squares&#10;&#10;Description automatically generated">
            <a:extLst>
              <a:ext uri="{FF2B5EF4-FFF2-40B4-BE49-F238E27FC236}">
                <a16:creationId xmlns:a16="http://schemas.microsoft.com/office/drawing/2014/main" id="{F0348D5D-F3AC-16BE-5D89-E7884E84A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01150" cy="6858000"/>
          </a:xfrm>
          <a:prstGeom prst="rect">
            <a:avLst/>
          </a:prstGeom>
        </p:spPr>
      </p:pic>
      <p:pic>
        <p:nvPicPr>
          <p:cNvPr id="6" name="Picture 5" descr="A close up of a white rectangular object&#10;&#10;Description automatically generated">
            <a:extLst>
              <a:ext uri="{FF2B5EF4-FFF2-40B4-BE49-F238E27FC236}">
                <a16:creationId xmlns:a16="http://schemas.microsoft.com/office/drawing/2014/main" id="{DCA3A775-E9CB-B95C-0589-53D7B9695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173"/>
            <a:ext cx="12188952" cy="1891827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731F86-6FC7-A890-0B5A-ED09DEB8FB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093" y="1252836"/>
            <a:ext cx="5391296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600" b="0" i="0" spc="-10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Cover Slide Title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1D1BEA4-BD3A-01A3-E7A0-1DF8F93A1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161" y="3342464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200" b="0" i="0" baseline="0">
                <a:solidFill>
                  <a:schemeClr val="accent6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Presenter Name  |  March 27,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44D1E-FDCF-7FCF-2B85-43E1F75B14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12263"/>
            <a:ext cx="4996355" cy="5358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2E912C-981A-55F1-60D0-B5E7B3C8A9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85" y="5860937"/>
            <a:ext cx="2030237" cy="7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1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bg>
      <p:bgPr>
        <a:solidFill>
          <a:srgbClr val="E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348D5D-F3AC-16BE-5D89-E7884E84A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3175" y="0"/>
            <a:ext cx="9194800" cy="6858000"/>
          </a:xfrm>
          <a:prstGeom prst="rect">
            <a:avLst/>
          </a:prstGeom>
        </p:spPr>
      </p:pic>
      <p:pic>
        <p:nvPicPr>
          <p:cNvPr id="6" name="Picture 5" descr="A close up of a white rectangular object&#10;&#10;Description automatically generated">
            <a:extLst>
              <a:ext uri="{FF2B5EF4-FFF2-40B4-BE49-F238E27FC236}">
                <a16:creationId xmlns:a16="http://schemas.microsoft.com/office/drawing/2014/main" id="{DCA3A775-E9CB-B95C-0589-53D7B9695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173"/>
            <a:ext cx="12188952" cy="1891827"/>
          </a:xfrm>
          <a:prstGeom prst="rect">
            <a:avLst/>
          </a:prstGeom>
        </p:spPr>
      </p:pic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1D1BEA4-BD3A-01A3-E7A0-1DF8F93A1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161" y="3342464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200" b="0" i="0" baseline="0">
                <a:solidFill>
                  <a:schemeClr val="accent6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Presenter Name  |  March 27,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44D1E-FDCF-7FCF-2B85-43E1F75B14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12263"/>
            <a:ext cx="4996355" cy="5358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2E912C-981A-55F1-60D0-B5E7B3C8A9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85" y="5860937"/>
            <a:ext cx="2030237" cy="771489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731F86-6FC7-A890-0B5A-ED09DEB8FB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093" y="1252836"/>
            <a:ext cx="5391296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600" b="0" i="0" spc="-100" baseline="0">
                <a:solidFill>
                  <a:schemeClr val="accent3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Cover Slide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05261-4086-4F61-7D58-DAA1A00BFD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08667"/>
            <a:ext cx="4996355" cy="5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ACF684E-10CB-EAD8-754A-8CC2E5374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887" y="1354808"/>
            <a:ext cx="3298606" cy="50492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600" b="0" i="0" spc="-10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8378814E-C163-F0D9-8A9B-81C01BAAE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376" y="2583913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B233EB5D-27FB-33A9-C3D8-131A3F8E9C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6691" y="2619670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B13326-FA0A-2693-642E-32E708FA39AE}"/>
              </a:ext>
            </a:extLst>
          </p:cNvPr>
          <p:cNvCxnSpPr>
            <a:cxnSpLocks/>
          </p:cNvCxnSpPr>
          <p:nvPr userDrawn="1"/>
        </p:nvCxnSpPr>
        <p:spPr>
          <a:xfrm>
            <a:off x="307164" y="6379778"/>
            <a:ext cx="1157767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DC12C3-C9D5-5C33-F123-F422DFE49983}"/>
              </a:ext>
            </a:extLst>
          </p:cNvPr>
          <p:cNvCxnSpPr>
            <a:cxnSpLocks/>
          </p:cNvCxnSpPr>
          <p:nvPr userDrawn="1"/>
        </p:nvCxnSpPr>
        <p:spPr>
          <a:xfrm>
            <a:off x="858887" y="3091776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173CE8F-B22B-0987-F172-90C8722F78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6691" y="2930245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1FA07C9-3C10-7CAA-911D-8D687F620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376" y="3703089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9CAF29D-650B-1B33-E6A2-47096C5944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6691" y="3738846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BD6CFD-7F4C-F916-A046-1F5427B60F0D}"/>
              </a:ext>
            </a:extLst>
          </p:cNvPr>
          <p:cNvCxnSpPr>
            <a:cxnSpLocks/>
          </p:cNvCxnSpPr>
          <p:nvPr userDrawn="1"/>
        </p:nvCxnSpPr>
        <p:spPr>
          <a:xfrm>
            <a:off x="858887" y="4210952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918F06C-4EB7-F620-2501-DC3F8EAFE9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691" y="4049421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40F24D7-4E96-A5D0-9D85-DC9246AA2B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376" y="4860905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4A0592A7-96CA-48E6-FF57-6C5789E6DB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46691" y="4896662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A24A0D-92B8-42BC-EEBF-36D5F45CCC5C}"/>
              </a:ext>
            </a:extLst>
          </p:cNvPr>
          <p:cNvCxnSpPr>
            <a:cxnSpLocks/>
          </p:cNvCxnSpPr>
          <p:nvPr userDrawn="1"/>
        </p:nvCxnSpPr>
        <p:spPr>
          <a:xfrm>
            <a:off x="858887" y="5368768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36B0CA3-75E5-20A4-2741-757722B664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46691" y="5207237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D4E98506-5C8D-796D-CFE3-BB109FB3A2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7117" y="2583913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FB1BEE77-5D9F-DEBE-D72F-1B916AACE3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7432" y="2619670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9E9A05-7207-480E-B289-FC90F11570B1}"/>
              </a:ext>
            </a:extLst>
          </p:cNvPr>
          <p:cNvCxnSpPr>
            <a:cxnSpLocks/>
          </p:cNvCxnSpPr>
          <p:nvPr userDrawn="1"/>
        </p:nvCxnSpPr>
        <p:spPr>
          <a:xfrm>
            <a:off x="4799628" y="3091776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8D7FD62-C3A5-1622-4683-3A60F09CB7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7432" y="2930245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219EFF3-33C6-44BF-5D7A-0B55290287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7117" y="3703089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118F148-1664-E4BC-33FA-B23DA64452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7432" y="3738846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519C17-D8CD-CE74-88F8-D60A70A1028F}"/>
              </a:ext>
            </a:extLst>
          </p:cNvPr>
          <p:cNvCxnSpPr>
            <a:cxnSpLocks/>
          </p:cNvCxnSpPr>
          <p:nvPr userDrawn="1"/>
        </p:nvCxnSpPr>
        <p:spPr>
          <a:xfrm>
            <a:off x="4799628" y="4210952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D9066A5-17FC-1CF5-6A5A-A96BC48E1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87432" y="4049421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0A69C7CD-15DD-EDD6-57F8-CBB703110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7117" y="4860905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28AB50CD-8630-A2D7-61C7-FE1DB2393E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7432" y="4896662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A0BA34-0E52-093B-41AE-879F243893E1}"/>
              </a:ext>
            </a:extLst>
          </p:cNvPr>
          <p:cNvCxnSpPr>
            <a:cxnSpLocks/>
          </p:cNvCxnSpPr>
          <p:nvPr userDrawn="1"/>
        </p:nvCxnSpPr>
        <p:spPr>
          <a:xfrm>
            <a:off x="4799628" y="5368768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BFAF07B-69AD-4768-420C-9A63823DE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7432" y="5207237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46C2399-C2BA-CE17-A626-80465E142D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722" y="98536"/>
            <a:ext cx="3610551" cy="387701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BEDFF70-8B0F-5D89-7E12-AE104F224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0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bg>
      <p:bgPr>
        <a:gradFill>
          <a:gsLst>
            <a:gs pos="100000">
              <a:schemeClr val="accent3"/>
            </a:gs>
            <a:gs pos="0">
              <a:schemeClr val="accent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object&#10;&#10;Description automatically generated with medium confidence">
            <a:extLst>
              <a:ext uri="{FF2B5EF4-FFF2-40B4-BE49-F238E27FC236}">
                <a16:creationId xmlns:a16="http://schemas.microsoft.com/office/drawing/2014/main" id="{64FC654F-3C89-7E86-F103-44748C627F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57451"/>
            <a:ext cx="12192001" cy="4400549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3C27301-1619-1A43-5AD9-A2D004B919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69" y="702143"/>
            <a:ext cx="4099786" cy="117745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  <a:p>
            <a:pPr lvl="0"/>
            <a:r>
              <a:rPr lang="en-US"/>
              <a:t>Lorem Ipsum Dolor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53D443A-E315-A3F3-6FCC-1B3FB8BE75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4859" y="788652"/>
            <a:ext cx="4915362" cy="86575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5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>
              <a:lnSpc>
                <a:spcPts val="2100"/>
              </a:lnSpc>
            </a:pP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amet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. Morbi tempus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vitae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interdum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vulputate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nisi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scelerisque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. 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3C82D31-F423-9FC2-FBE0-8709CCF567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6720" y="4368041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2BEE756E-10F1-A74D-031D-603521100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196" y="3556949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E3133259-06F2-28F4-8B49-CDE5E345D2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9401" y="4368041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E3F65CD-4CE2-B823-92EB-3DFB062D8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877" y="3556949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87%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BEE2BF8F-8318-27DE-C87E-4DAB556D7B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877" y="4365425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02D00DD-C202-D286-0033-399F1ED030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7353" y="3554333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65%</a:t>
            </a:r>
          </a:p>
        </p:txBody>
      </p:sp>
      <p:pic>
        <p:nvPicPr>
          <p:cNvPr id="14" name="Picture 13" descr="A black and white square with a white line&#10;&#10;Description automatically generated">
            <a:extLst>
              <a:ext uri="{FF2B5EF4-FFF2-40B4-BE49-F238E27FC236}">
                <a16:creationId xmlns:a16="http://schemas.microsoft.com/office/drawing/2014/main" id="{DA0A8038-59C4-EEB3-7E70-53BBC6E210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622" y="148285"/>
            <a:ext cx="1097979" cy="117745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E461786-92FB-33E9-DEE5-AF0EE1F7F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16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gradFill>
          <a:gsLst>
            <a:gs pos="100000">
              <a:schemeClr val="accent2"/>
            </a:gs>
            <a:gs pos="28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87194E-F6D2-20EC-3C5C-A14956BE0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69" y="957316"/>
            <a:ext cx="3312840" cy="147732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 Lorem Ipsum Dolor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BFD47FE2-B285-5C5E-F1D1-271628BB8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841" y="2698179"/>
            <a:ext cx="3312840" cy="18918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sz="1500" b="0" i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679490A-7533-66FD-AC0B-4D4B0EBC66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8112" y="5137458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65028FA-07D6-D9D7-D617-006DDE670C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8111" y="4692369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6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2 Million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5E2191DC-220D-C207-74E2-71B6E12909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55098" y="5137458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BB93340-E274-C824-2122-4EFE4CBA13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5097" y="4692369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6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1.3 Billion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F4717E-D4F8-465E-C303-18AE9812F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8BF6-A509-6743-C2AD-FAE31A4E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BA3E3-B564-52B7-F0E3-D8D3D112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1D9B5-0343-6A50-78D9-2EE85156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D81BC-1857-9C40-1255-18721A1C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FB86-E792-F9B9-3BBA-06E227E9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0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56772ED-4BE4-555E-7D21-AF41C3A09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706" y="2079008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Graphik-Medium" panose="020B05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8AA1D5B5-108A-E757-99AD-917F17DC08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706" y="2452221"/>
            <a:ext cx="4838488" cy="3571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4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Lorem ipsum dolor sit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amet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adipiscing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Morbi tempus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vitae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interdum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vulputate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nisi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scelerisque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Praesent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molestie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nec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venenatis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Sed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lacus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placerat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quis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ac,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euismod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finibus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augue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</a:p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Vivamus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id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malesuada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felis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Curabitur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accumsan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porta convallis. Morbi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mollis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maximus ante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fermentum. Ut at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neque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ipsum. </a:t>
            </a:r>
          </a:p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Nam et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justo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nec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ligula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elementum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blandit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Quisque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eleifend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augue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mollis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dolor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euismod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efficitur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Ut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bibendum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libero ac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nulla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hendrerit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malesuada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Suspendisse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quis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lectus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sed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orci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tristique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semper.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C768E950-7000-53E6-B337-4E67173C3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405" y="2452221"/>
            <a:ext cx="4838488" cy="3571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4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Aenean vitae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lacus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porta,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scelerisque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eros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quis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placerat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Donec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enim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cursus non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luctus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vel,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pretium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non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Ut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rutrum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arcu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nisl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vulputate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</a:t>
            </a:r>
          </a:p>
          <a:p>
            <a:pPr marL="182880" indent="-182880">
              <a:lnSpc>
                <a:spcPts val="21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Praesent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justo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vel libero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mattis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feugiat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Phasellus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vel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urna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leo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</a:t>
            </a:r>
          </a:p>
          <a:p>
            <a:pPr marL="182880" indent="-182880">
              <a:lnSpc>
                <a:spcPts val="21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Phasellus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cursus in magna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gravida. Donec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justo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urna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maximus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eu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semper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posuere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suscipit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vitae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augue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Curabitur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hendrerit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dapibus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Sed semper cursus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mauris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tristique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431650F-8F98-42B7-3323-A774B4BD10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3255" y="2079008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Graphik-Medium" panose="020B05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CF4B0D-93FF-3FFC-8C19-7585EE5107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706" y="693818"/>
            <a:ext cx="4423057" cy="10156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 </a:t>
            </a:r>
            <a:br>
              <a:rPr lang="en-US"/>
            </a:br>
            <a:r>
              <a:rPr lang="en-US"/>
              <a:t>Lorem Ipsum Dolor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FC870A-F5BC-6BC1-E687-006AF1093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0340" y="98536"/>
            <a:ext cx="3615314" cy="387701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ACE6F46-4C0C-7724-9A7A-4391D8B92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1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Foli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031E68-F9B4-ADF9-8E32-AB8F605E1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76633" y="3672551"/>
            <a:ext cx="4722802" cy="1467124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4005B9-738A-EE63-CF8B-400E1D6335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706" y="693818"/>
            <a:ext cx="4423057" cy="10156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Tile </a:t>
            </a:r>
            <a:br>
              <a:rPr lang="en-US"/>
            </a:br>
            <a:r>
              <a:rPr lang="en-US"/>
              <a:t>Lorem Ipsum Dolor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A2C7D2-6D8D-D06B-BC87-266F7CE730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706" y="2098052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Graphik-Medium" panose="020B05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032B94F2-2141-FBDA-7477-615656F3E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356" y="2457617"/>
            <a:ext cx="4838488" cy="3571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4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Lorem ipsum dolor sit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amet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adipiscing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Morbi tempus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vitae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interdum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vulputate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nisi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scelerisque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Praesent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molestie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nec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venenatis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Sed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lacus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placerat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quis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ac,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euismod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finibus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augue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</a:p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Vivamus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id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malesuada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felis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Curabitur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accumsan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porta convallis. Morbi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mollis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maximus ante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fermentum. Ut at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neque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ipsum. 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7514F-DD45-81BF-FAC9-1C21713F09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0340" y="98536"/>
            <a:ext cx="3615314" cy="387701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518C50-4657-17B4-F094-A934356EA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Screen">
    <p:bg>
      <p:bgPr>
        <a:gradFill>
          <a:gsLst>
            <a:gs pos="45000">
              <a:schemeClr val="accent3"/>
            </a:gs>
            <a:gs pos="74000">
              <a:schemeClr val="accent4"/>
            </a:gs>
            <a:gs pos="9000">
              <a:schemeClr val="accent1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and white background&#10;&#10;Description automatically generated">
            <a:extLst>
              <a:ext uri="{FF2B5EF4-FFF2-40B4-BE49-F238E27FC236}">
                <a16:creationId xmlns:a16="http://schemas.microsoft.com/office/drawing/2014/main" id="{F05C0197-C940-1161-D109-57387300E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0"/>
            <a:ext cx="281940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5A19A00-FEF6-90BF-6033-FE86EA210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69" y="957316"/>
            <a:ext cx="4023514" cy="11624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 Lorem Ipsum Dolor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06ADC244-01FA-83F3-72FF-28B94DFBE3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840" y="2328342"/>
            <a:ext cx="4023513" cy="907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sz="1500" b="0" i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3E18288-326E-A715-9B4C-82AE1239A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841" y="4423520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0C98362-3E61-9317-032C-0CD9BEEDB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840" y="3978431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2 Million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2EC941-770D-C497-F794-E40DF819A6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841" y="5633344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61BC284-60A6-6776-066D-646738F224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7840" y="5188255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2 Million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F8AB70-ADD8-AA85-560B-A9BF18943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0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67025D6-FF62-DF43-5F7F-0308B6DDE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3956" y="1247272"/>
            <a:ext cx="4423057" cy="10156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 </a:t>
            </a:r>
            <a:br>
              <a:rPr lang="en-US"/>
            </a:br>
            <a:r>
              <a:rPr lang="en-US"/>
              <a:t>Lorem Ipsum Dolor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F1C51B6-A601-7D98-9F74-EA11F5C728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6691" y="3034012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80814F5-0A02-9B36-1CDC-5984FE7C04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6691" y="3358235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133D8A-8960-C28E-B5C0-A08CD105F9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6691" y="4370905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B700807-93D9-F546-9798-D2D07748C4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691" y="4695128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272DF0B-6AF9-1852-DDE8-B8F99AE018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24088" y="3034012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F10599C-E2E2-2D41-6E81-AFA3031F4C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4088" y="3358235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548D15A-63AF-BA52-3946-05756A6EDD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4088" y="4370905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1909C7A2-2C4B-F56A-EA7C-460708CA89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24088" y="4695128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9AB33517-8FE3-D834-FC59-5854F208D2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30703" y="3034012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CF9D84C6-614B-76E5-CA5D-AD11E925A7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30703" y="3358235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12227F3-9A93-8F24-22BB-669D1166B1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30703" y="4370905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28783390-A59A-7218-3DDD-E185396220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0703" y="4695128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9585AFB-9842-045F-D638-90FB0D454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3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Screen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1CBC2750-F463-63B6-E810-3E97BCA14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8878" y="3515627"/>
            <a:ext cx="3860402" cy="16803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vulpute</a:t>
            </a:r>
            <a:r>
              <a:rPr lang="en-US"/>
              <a:t>.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1CAD0EE-EE04-C654-95AD-ED13703CF4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44322" y="1541986"/>
            <a:ext cx="1699475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000" b="0" i="0" spc="50" baseline="0">
                <a:solidFill>
                  <a:schemeClr val="accent1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82%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D3F5A6ED-EECA-7473-ED27-7BDBBA8EA5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2942" y="2369265"/>
            <a:ext cx="3860402" cy="4513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="0" i="0" spc="5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Callout Lorem Ipsum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FD9D151-4944-E991-95E2-5195E9DC7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1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1">
    <p:bg>
      <p:bgPr>
        <a:gradFill>
          <a:gsLst>
            <a:gs pos="0">
              <a:schemeClr val="accent2"/>
            </a:gs>
            <a:gs pos="64000">
              <a:schemeClr val="accent4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C25F21-61C9-B7CB-8398-87A38C229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2405826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798693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_Slide_1">
    <p:bg>
      <p:bgPr>
        <a:gradFill>
          <a:gsLst>
            <a:gs pos="41000">
              <a:schemeClr val="accent3"/>
            </a:gs>
            <a:gs pos="9000">
              <a:schemeClr val="accent1"/>
            </a:gs>
            <a:gs pos="74000">
              <a:schemeClr val="accent4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C25F21-61C9-B7CB-8398-87A38C229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2405826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2392643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_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background with small squares&#10;&#10;Description automatically generated">
            <a:extLst>
              <a:ext uri="{FF2B5EF4-FFF2-40B4-BE49-F238E27FC236}">
                <a16:creationId xmlns:a16="http://schemas.microsoft.com/office/drawing/2014/main" id="{C9CC5BD4-7B10-CAFA-DCF0-6B8D49671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01150" cy="68580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B2D093C-E6C5-E8EA-35FE-C4640C8B6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3230074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accent2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4B848577-1DC4-8707-4AF4-28895F939B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10" y="5924650"/>
            <a:ext cx="1572869" cy="5976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F4BEFC-F66C-125E-4AD7-F8A4A16D4D0D}"/>
              </a:ext>
            </a:extLst>
          </p:cNvPr>
          <p:cNvCxnSpPr>
            <a:cxnSpLocks/>
          </p:cNvCxnSpPr>
          <p:nvPr userDrawn="1"/>
        </p:nvCxnSpPr>
        <p:spPr>
          <a:xfrm>
            <a:off x="892010" y="5632800"/>
            <a:ext cx="106474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88A4AD7-F2BA-E25C-1935-C714F2EAEC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73062"/>
            <a:ext cx="4996355" cy="5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31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_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background with small squares&#10;&#10;Description automatically generated">
            <a:extLst>
              <a:ext uri="{FF2B5EF4-FFF2-40B4-BE49-F238E27FC236}">
                <a16:creationId xmlns:a16="http://schemas.microsoft.com/office/drawing/2014/main" id="{C9CC5BD4-7B10-CAFA-DCF0-6B8D49671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01150" cy="68580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B2D093C-E6C5-E8EA-35FE-C4640C8B6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3230074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accent2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1525900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_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background with small squares&#10;&#10;Description automatically generated">
            <a:extLst>
              <a:ext uri="{FF2B5EF4-FFF2-40B4-BE49-F238E27FC236}">
                <a16:creationId xmlns:a16="http://schemas.microsoft.com/office/drawing/2014/main" id="{9CE56C09-7F3B-DBF4-B799-AF70B6AA2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01150" cy="6858000"/>
          </a:xfrm>
          <a:prstGeom prst="rect">
            <a:avLst/>
          </a:prstGeom>
        </p:spPr>
      </p:pic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C25F21-61C9-B7CB-8398-87A38C229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3230074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accent6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7D1653-720B-9864-E4AD-5636E49B0393}"/>
              </a:ext>
            </a:extLst>
          </p:cNvPr>
          <p:cNvCxnSpPr>
            <a:cxnSpLocks/>
          </p:cNvCxnSpPr>
          <p:nvPr userDrawn="1"/>
        </p:nvCxnSpPr>
        <p:spPr>
          <a:xfrm>
            <a:off x="892010" y="5632800"/>
            <a:ext cx="106474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08FF4D4-F142-52D4-DDFE-738FA3DA9E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76658"/>
            <a:ext cx="4996355" cy="5358021"/>
          </a:xfrm>
          <a:prstGeom prst="rect">
            <a:avLst/>
          </a:prstGeom>
        </p:spPr>
      </p:pic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57C14A84-89B4-02A7-E144-40572F37E7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10" y="5924650"/>
            <a:ext cx="1572869" cy="5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7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1800-B2D9-9DF8-F11E-981886AA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380C1-2077-867A-4F8C-445FD42FC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7DCD3-E6C7-D21A-EC73-5E6AD096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95A3-1F07-2101-C9A8-F801A899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5EBF8-AC01-80C2-10CA-B3894C6A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717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Foli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1D71D829-9D1C-1CE2-BDB7-AB1E3114D7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83" y="6433200"/>
            <a:ext cx="907632" cy="34490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44C916-89A5-2C4A-755E-568C43FCBBE1}"/>
              </a:ext>
            </a:extLst>
          </p:cNvPr>
          <p:cNvCxnSpPr>
            <a:cxnSpLocks/>
          </p:cNvCxnSpPr>
          <p:nvPr userDrawn="1"/>
        </p:nvCxnSpPr>
        <p:spPr>
          <a:xfrm>
            <a:off x="307164" y="6379778"/>
            <a:ext cx="1157767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50CBF2-B752-90F8-734E-6C5CAFC0B8B3}"/>
              </a:ext>
            </a:extLst>
          </p:cNvPr>
          <p:cNvSpPr txBox="1"/>
          <p:nvPr userDrawn="1"/>
        </p:nvSpPr>
        <p:spPr>
          <a:xfrm>
            <a:off x="9580976" y="6467344"/>
            <a:ext cx="234823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       </a:t>
            </a:r>
            <a:fld id="{33B6C502-F885-5D4B-B29E-DEB62308DBC8}" type="slidenum">
              <a:rPr lang="en-US" sz="90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cap="none" spc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59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3">
    <p:bg>
      <p:bgPr>
        <a:gradFill>
          <a:gsLst>
            <a:gs pos="0">
              <a:srgbClr val="1931E3"/>
            </a:gs>
            <a:gs pos="100000">
              <a:srgbClr val="CB1AC6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1BDE107B-2E42-E9F8-B5E2-07C4F86760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72124"/>
            <a:ext cx="12191999" cy="291087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000"/>
              </a:lnSpc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enter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D178A6CD-4267-4478-712B-36C8AF325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8999" y="5315909"/>
            <a:ext cx="5334000" cy="332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 Name  | 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F1918C3-FB01-FA4A-D4D8-D662EDD42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6455" y="2699440"/>
            <a:ext cx="4077021" cy="41585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D67C1BA-E6AE-AA34-A860-86A440E639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1613" y="1425966"/>
            <a:ext cx="596470" cy="60383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828D30E-23D2-73F7-9775-58E3155EDD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7572" y="3836934"/>
            <a:ext cx="1158211" cy="117251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ADBCA42-4983-73AE-10CA-2D24B56E56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22" y="4980225"/>
            <a:ext cx="862412" cy="8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2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4">
    <p:bg>
      <p:bgPr>
        <a:gradFill>
          <a:gsLst>
            <a:gs pos="0">
              <a:srgbClr val="1C145E"/>
            </a:gs>
            <a:gs pos="59000">
              <a:srgbClr val="1931E3"/>
            </a:gs>
            <a:gs pos="100000">
              <a:srgbClr val="00EEAE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1BDE107B-2E42-E9F8-B5E2-07C4F86760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5380"/>
            <a:ext cx="12191999" cy="291087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000"/>
              </a:lnSpc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enter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D178A6CD-4267-4478-712B-36C8AF325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8999" y="5299165"/>
            <a:ext cx="5334000" cy="332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 Name  | 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F1918C3-FB01-FA4A-D4D8-D662EDD42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6455" y="2699440"/>
            <a:ext cx="4077021" cy="41585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D67C1BA-E6AE-AA34-A860-86A440E639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6307" y="1606511"/>
            <a:ext cx="596470" cy="60383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828D30E-23D2-73F7-9775-58E3155EDD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7572" y="3836934"/>
            <a:ext cx="1158211" cy="117251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ADBCA42-4983-73AE-10CA-2D24B56E56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006" y="4821512"/>
            <a:ext cx="862412" cy="8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1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E6CC1C-0869-5F41-8F4E-5014B4FB5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8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Dark Background">
    <p:bg>
      <p:bgPr>
        <a:gradFill>
          <a:gsLst>
            <a:gs pos="0">
              <a:srgbClr val="1C1420"/>
            </a:gs>
            <a:gs pos="41000">
              <a:srgbClr val="1C145E"/>
            </a:gs>
            <a:gs pos="100000">
              <a:srgbClr val="1931E3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8F58CF0-7596-6422-1049-B3E8BEE1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73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02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F3234D-74FE-941D-8057-F31AD1801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"/>
          <a:stretch/>
        </p:blipFill>
        <p:spPr>
          <a:xfrm>
            <a:off x="0" y="0"/>
            <a:ext cx="12192000" cy="5162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457201"/>
            <a:ext cx="4773706" cy="2286000"/>
          </a:xfrm>
        </p:spPr>
        <p:txBody>
          <a:bodyPr anchor="b"/>
          <a:lstStyle>
            <a:lvl1pPr algn="l">
              <a:defRPr sz="4000" spc="0" baseline="0"/>
            </a:lvl1pPr>
          </a:lstStyle>
          <a:p>
            <a:r>
              <a:rPr lang="en-US"/>
              <a:t>[Enter </a:t>
            </a:r>
            <a:br>
              <a:rPr lang="en-US"/>
            </a:br>
            <a:r>
              <a:rPr lang="en-US"/>
              <a:t>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2971802"/>
            <a:ext cx="3455894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[Subhead / Presenter Name / Location / Date]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26F21-781F-B08E-08CB-27548B3C0D0A}"/>
              </a:ext>
            </a:extLst>
          </p:cNvPr>
          <p:cNvSpPr/>
          <p:nvPr userDrawn="1"/>
        </p:nvSpPr>
        <p:spPr>
          <a:xfrm flipH="1">
            <a:off x="0" y="5136669"/>
            <a:ext cx="12192000" cy="80899"/>
          </a:xfrm>
          <a:prstGeom prst="rect">
            <a:avLst/>
          </a:prstGeom>
          <a:gradFill>
            <a:gsLst>
              <a:gs pos="0">
                <a:schemeClr val="accent1"/>
              </a:gs>
              <a:gs pos="43000">
                <a:schemeClr val="accent1"/>
              </a:gs>
              <a:gs pos="87000">
                <a:schemeClr val="accent6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6" name="Gainwell">
            <a:extLst>
              <a:ext uri="{FF2B5EF4-FFF2-40B4-BE49-F238E27FC236}">
                <a16:creationId xmlns:a16="http://schemas.microsoft.com/office/drawing/2014/main" id="{DF55CC21-9C1D-3842-03E2-0121F7035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9386064" y="5591103"/>
            <a:ext cx="2278792" cy="8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02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DAA55-A70C-F2CE-23AB-F1D633B41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162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457201"/>
            <a:ext cx="4773706" cy="2286000"/>
          </a:xfrm>
        </p:spPr>
        <p:txBody>
          <a:bodyPr anchor="b"/>
          <a:lstStyle>
            <a:lvl1pPr algn="l">
              <a:defRPr sz="4000" spc="0" baseline="0"/>
            </a:lvl1pPr>
          </a:lstStyle>
          <a:p>
            <a:r>
              <a:rPr lang="en-US"/>
              <a:t>[Enter </a:t>
            </a:r>
            <a:br>
              <a:rPr lang="en-US"/>
            </a:br>
            <a:r>
              <a:rPr lang="en-US"/>
              <a:t>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2971802"/>
            <a:ext cx="3455894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[Subhead / Presenter Name / Location / Date]</a:t>
            </a:r>
          </a:p>
        </p:txBody>
      </p:sp>
      <p:pic>
        <p:nvPicPr>
          <p:cNvPr id="6" name="Gainwell">
            <a:extLst>
              <a:ext uri="{FF2B5EF4-FFF2-40B4-BE49-F238E27FC236}">
                <a16:creationId xmlns:a16="http://schemas.microsoft.com/office/drawing/2014/main" id="{DF55CC21-9C1D-3842-03E2-0121F7035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9386064" y="5591103"/>
            <a:ext cx="2278792" cy="865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71FC35-5B8F-51D2-5A6D-634E686D6B0A}"/>
              </a:ext>
            </a:extLst>
          </p:cNvPr>
          <p:cNvSpPr/>
          <p:nvPr userDrawn="1"/>
        </p:nvSpPr>
        <p:spPr>
          <a:xfrm>
            <a:off x="0" y="5136669"/>
            <a:ext cx="12192000" cy="80899"/>
          </a:xfrm>
          <a:prstGeom prst="rect">
            <a:avLst/>
          </a:prstGeom>
          <a:gradFill>
            <a:gsLst>
              <a:gs pos="0">
                <a:schemeClr val="accent1"/>
              </a:gs>
              <a:gs pos="43000">
                <a:schemeClr val="accent1"/>
              </a:gs>
              <a:gs pos="87000">
                <a:schemeClr val="accent6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</p:spTree>
    <p:extLst>
      <p:ext uri="{BB962C8B-B14F-4D97-AF65-F5344CB8AC3E}">
        <p14:creationId xmlns:p14="http://schemas.microsoft.com/office/powerpoint/2010/main" val="413381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53736-411A-D44D-9352-13470F8DF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997" y="0"/>
            <a:ext cx="10371022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5873FD-3597-1E4C-A7E0-F8FC19924EF4}"/>
              </a:ext>
            </a:extLst>
          </p:cNvPr>
          <p:cNvSpPr/>
          <p:nvPr userDrawn="1"/>
        </p:nvSpPr>
        <p:spPr>
          <a:xfrm>
            <a:off x="0" y="0"/>
            <a:ext cx="7772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9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AB0DB-0FE6-0843-B031-E77A774458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11" y="1736424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16C5EE-AA0A-9E4D-B627-F783683AA7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11" y="2535295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154371B-BB81-C845-B547-F6EBDC0275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11" y="3334166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2A78DED-6A00-B048-B0DC-B771A2D3A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204" y="1675244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F15DA927-6372-FD42-93D4-4A9D32802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204" y="2474115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6F2568A-3514-9740-A508-568FF9BED9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204" y="3272986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AC76C1D-F64F-6146-A0D0-E200066C2C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011" y="4133037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8A64F3C-A665-5E46-8CC6-03994721D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204" y="4071857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D4380-56E9-4D44-B1FC-FF8DEF256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279" y="463090"/>
            <a:ext cx="2340561" cy="514699"/>
          </a:xfrm>
        </p:spPr>
        <p:txBody>
          <a:bodyPr/>
          <a:lstStyle/>
          <a:p>
            <a:r>
              <a:rPr lang="en-US"/>
              <a:t>[agenda]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9BEEBD-C531-FE88-DDE4-E356DCD1F38A}"/>
              </a:ext>
            </a:extLst>
          </p:cNvPr>
          <p:cNvSpPr/>
          <p:nvPr userDrawn="1"/>
        </p:nvSpPr>
        <p:spPr>
          <a:xfrm rot="1833057">
            <a:off x="10345773" y="1260005"/>
            <a:ext cx="131566" cy="135189"/>
          </a:xfrm>
          <a:custGeom>
            <a:avLst/>
            <a:gdLst>
              <a:gd name="connsiteX0" fmla="*/ 0 w 230581"/>
              <a:gd name="connsiteY0" fmla="*/ 0 h 236932"/>
              <a:gd name="connsiteX1" fmla="*/ 230581 w 230581"/>
              <a:gd name="connsiteY1" fmla="*/ 0 h 236932"/>
              <a:gd name="connsiteX2" fmla="*/ 230581 w 230581"/>
              <a:gd name="connsiteY2" fmla="*/ 236285 h 236932"/>
              <a:gd name="connsiteX3" fmla="*/ 175527 w 230581"/>
              <a:gd name="connsiteY3" fmla="*/ 236285 h 236932"/>
              <a:gd name="connsiteX4" fmla="*/ 175527 w 230581"/>
              <a:gd name="connsiteY4" fmla="*/ 54378 h 236932"/>
              <a:gd name="connsiteX5" fmla="*/ 0 w 230581"/>
              <a:gd name="connsiteY5" fmla="*/ 54378 h 236932"/>
              <a:gd name="connsiteX6" fmla="*/ 0 w 230581"/>
              <a:gd name="connsiteY6" fmla="*/ 0 h 236932"/>
              <a:gd name="connsiteX7" fmla="*/ 0 w 230581"/>
              <a:gd name="connsiteY7" fmla="*/ 196149 h 236932"/>
              <a:gd name="connsiteX8" fmla="*/ 0 w 230581"/>
              <a:gd name="connsiteY8" fmla="*/ 236932 h 236932"/>
              <a:gd name="connsiteX9" fmla="*/ 40157 w 230581"/>
              <a:gd name="connsiteY9" fmla="*/ 236932 h 236932"/>
              <a:gd name="connsiteX10" fmla="*/ 122415 w 230581"/>
              <a:gd name="connsiteY10" fmla="*/ 150186 h 236932"/>
              <a:gd name="connsiteX11" fmla="*/ 122415 w 230581"/>
              <a:gd name="connsiteY11" fmla="*/ 109403 h 236932"/>
              <a:gd name="connsiteX12" fmla="*/ 82258 w 230581"/>
              <a:gd name="connsiteY12" fmla="*/ 109403 h 236932"/>
              <a:gd name="connsiteX13" fmla="*/ 0 w 230581"/>
              <a:gd name="connsiteY13" fmla="*/ 196149 h 2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81" h="236932">
                <a:moveTo>
                  <a:pt x="0" y="0"/>
                </a:moveTo>
                <a:lnTo>
                  <a:pt x="230581" y="0"/>
                </a:lnTo>
                <a:lnTo>
                  <a:pt x="230581" y="236285"/>
                </a:lnTo>
                <a:lnTo>
                  <a:pt x="175527" y="236285"/>
                </a:lnTo>
                <a:lnTo>
                  <a:pt x="175527" y="54378"/>
                </a:lnTo>
                <a:lnTo>
                  <a:pt x="0" y="54378"/>
                </a:lnTo>
                <a:lnTo>
                  <a:pt x="0" y="0"/>
                </a:lnTo>
                <a:close/>
                <a:moveTo>
                  <a:pt x="0" y="196149"/>
                </a:moveTo>
                <a:lnTo>
                  <a:pt x="0" y="236932"/>
                </a:lnTo>
                <a:lnTo>
                  <a:pt x="40157" y="236932"/>
                </a:lnTo>
                <a:lnTo>
                  <a:pt x="122415" y="150186"/>
                </a:lnTo>
                <a:lnTo>
                  <a:pt x="122415" y="109403"/>
                </a:lnTo>
                <a:lnTo>
                  <a:pt x="82258" y="109403"/>
                </a:lnTo>
                <a:lnTo>
                  <a:pt x="0" y="196149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64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7C78A9E8-B8F2-414E-42C3-D366715912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204" y="4870728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11BFE7-56BC-6BAD-6C22-F54D552BD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3011" y="4931908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CD0D0EA-3214-546E-5987-9908191BF86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414760" y="6402070"/>
            <a:ext cx="320040" cy="182880"/>
          </a:xfrm>
        </p:spPr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144E66D-F286-ADD1-253A-BAFFC8992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204" y="5669601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F046B4-B635-27E7-E02E-B808B316A0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3011" y="5730781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8ADA31-3829-A33E-7A1C-3004DDED5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3143" y="1736424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5BFA36-7129-5283-051A-DF4ED483FE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3143" y="2535295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0B40E9-62F1-95F2-0010-74F395C0C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3143" y="3334166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5C9BFCAD-8167-C9FE-DD72-AFF6DF8EA8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336" y="1675244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4A633FC-D637-BBFB-E3EE-EF20A7827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2336" y="2474115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CAF7AC31-D937-D786-95E4-0C282F93DC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2336" y="3272986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AB57404-BFF6-83E1-DC76-858407404A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3143" y="4133037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47D66222-0FD1-61E4-B744-9A6657DAA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2336" y="4071857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8C794B9-1A9F-BAFA-B547-1D05AC7F9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2336" y="4870728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885208D-E2F4-F1A0-6444-C6E6E0FD93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43143" y="4931908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8B357E3-936C-1D71-7098-A34DF83557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2336" y="5669601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4ADB1C-B3C1-7880-7AC4-BBB5EB1F06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3143" y="5730781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31" name="Guidehouse">
            <a:extLst>
              <a:ext uri="{FF2B5EF4-FFF2-40B4-BE49-F238E27FC236}">
                <a16:creationId xmlns:a16="http://schemas.microsoft.com/office/drawing/2014/main" id="{2FD0BCAB-8CB0-CD14-FF57-B9B2C42991BA}"/>
              </a:ext>
            </a:extLst>
          </p:cNvPr>
          <p:cNvSpPr txBox="1"/>
          <p:nvPr userDrawn="1"/>
        </p:nvSpPr>
        <p:spPr>
          <a:xfrm>
            <a:off x="4572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1"/>
              <a:t>Gainwell Technologies</a:t>
            </a:r>
            <a:r>
              <a:rPr lang="en-US" sz="800" b="0"/>
              <a:t>  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0942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aphic 3">
            <a:extLst>
              <a:ext uri="{FF2B5EF4-FFF2-40B4-BE49-F238E27FC236}">
                <a16:creationId xmlns:a16="http://schemas.microsoft.com/office/drawing/2014/main" id="{E734EE15-D216-2F05-A4C0-DEEFA9F78E69}"/>
              </a:ext>
            </a:extLst>
          </p:cNvPr>
          <p:cNvGrpSpPr/>
          <p:nvPr/>
        </p:nvGrpSpPr>
        <p:grpSpPr>
          <a:xfrm>
            <a:off x="6555165" y="939560"/>
            <a:ext cx="4902589" cy="4982531"/>
            <a:chOff x="6555165" y="939560"/>
            <a:chExt cx="4902589" cy="4982531"/>
          </a:xfrm>
          <a:solidFill>
            <a:schemeClr val="accent1"/>
          </a:solidFill>
        </p:grpSpPr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3178AC36-89C5-A6B6-BBD5-D1F64824DC1A}"/>
                </a:ext>
              </a:extLst>
            </p:cNvPr>
            <p:cNvSpPr/>
            <p:nvPr/>
          </p:nvSpPr>
          <p:spPr>
            <a:xfrm>
              <a:off x="6555165" y="939560"/>
              <a:ext cx="4902589" cy="4982531"/>
            </a:xfrm>
            <a:custGeom>
              <a:avLst/>
              <a:gdLst>
                <a:gd name="connsiteX0" fmla="*/ 0 w 4902589"/>
                <a:gd name="connsiteY0" fmla="*/ 1146123 h 4982531"/>
                <a:gd name="connsiteX1" fmla="*/ 3726761 w 4902589"/>
                <a:gd name="connsiteY1" fmla="*/ 1146123 h 4982531"/>
                <a:gd name="connsiteX2" fmla="*/ 3726761 w 4902589"/>
                <a:gd name="connsiteY2" fmla="*/ 4982531 h 4982531"/>
                <a:gd name="connsiteX3" fmla="*/ 4902590 w 4902589"/>
                <a:gd name="connsiteY3" fmla="*/ 4982531 h 4982531"/>
                <a:gd name="connsiteX4" fmla="*/ 4902590 w 4902589"/>
                <a:gd name="connsiteY4" fmla="*/ 0 h 4982531"/>
                <a:gd name="connsiteX5" fmla="*/ 0 w 4902589"/>
                <a:gd name="connsiteY5" fmla="*/ 0 h 4982531"/>
                <a:gd name="connsiteX6" fmla="*/ 0 w 4902589"/>
                <a:gd name="connsiteY6" fmla="*/ 1146123 h 498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2589" h="4982531">
                  <a:moveTo>
                    <a:pt x="0" y="1146123"/>
                  </a:moveTo>
                  <a:lnTo>
                    <a:pt x="3726761" y="1146123"/>
                  </a:lnTo>
                  <a:lnTo>
                    <a:pt x="3726761" y="4982531"/>
                  </a:lnTo>
                  <a:lnTo>
                    <a:pt x="4902590" y="4982531"/>
                  </a:lnTo>
                  <a:lnTo>
                    <a:pt x="4902590" y="0"/>
                  </a:lnTo>
                  <a:lnTo>
                    <a:pt x="0" y="0"/>
                  </a:lnTo>
                  <a:lnTo>
                    <a:pt x="0" y="1146123"/>
                  </a:lnTo>
                  <a:close/>
                </a:path>
              </a:pathLst>
            </a:custGeom>
            <a:grpFill/>
            <a:ln w="130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90102847-8524-637F-B308-0FE5793A83AA}"/>
                </a:ext>
              </a:extLst>
            </p:cNvPr>
            <p:cNvSpPr/>
            <p:nvPr/>
          </p:nvSpPr>
          <p:spPr>
            <a:xfrm>
              <a:off x="6555165" y="3241457"/>
              <a:ext cx="2610662" cy="2680634"/>
            </a:xfrm>
            <a:custGeom>
              <a:avLst/>
              <a:gdLst>
                <a:gd name="connsiteX0" fmla="*/ 1753831 w 2610662"/>
                <a:gd name="connsiteY0" fmla="*/ 0 h 2680634"/>
                <a:gd name="connsiteX1" fmla="*/ 2610663 w 2610662"/>
                <a:gd name="connsiteY1" fmla="*/ 0 h 2680634"/>
                <a:gd name="connsiteX2" fmla="*/ 2610663 w 2610662"/>
                <a:gd name="connsiteY2" fmla="*/ 857114 h 2680634"/>
                <a:gd name="connsiteX3" fmla="*/ 856832 w 2610662"/>
                <a:gd name="connsiteY3" fmla="*/ 2680634 h 2680634"/>
                <a:gd name="connsiteX4" fmla="*/ 0 w 2610662"/>
                <a:gd name="connsiteY4" fmla="*/ 2680634 h 2680634"/>
                <a:gd name="connsiteX5" fmla="*/ 0 w 2610662"/>
                <a:gd name="connsiteY5" fmla="*/ 1823781 h 2680634"/>
                <a:gd name="connsiteX6" fmla="*/ 1753831 w 2610662"/>
                <a:gd name="connsiteY6" fmla="*/ 0 h 268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0662" h="2680634">
                  <a:moveTo>
                    <a:pt x="1753831" y="0"/>
                  </a:moveTo>
                  <a:lnTo>
                    <a:pt x="2610663" y="0"/>
                  </a:lnTo>
                  <a:lnTo>
                    <a:pt x="2610663" y="857114"/>
                  </a:lnTo>
                  <a:lnTo>
                    <a:pt x="856832" y="2680634"/>
                  </a:lnTo>
                  <a:lnTo>
                    <a:pt x="0" y="2680634"/>
                  </a:lnTo>
                  <a:lnTo>
                    <a:pt x="0" y="1823781"/>
                  </a:lnTo>
                  <a:lnTo>
                    <a:pt x="1753831" y="0"/>
                  </a:lnTo>
                  <a:close/>
                </a:path>
              </a:pathLst>
            </a:custGeom>
            <a:grpFill/>
            <a:ln w="130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5887" y="2057398"/>
            <a:ext cx="3964193" cy="1371602"/>
          </a:xfrm>
        </p:spPr>
        <p:txBody>
          <a:bodyPr anchor="t" anchorCtr="0"/>
          <a:lstStyle>
            <a:lvl1pPr>
              <a:defRPr sz="3200" spc="0" baseline="0"/>
            </a:lvl1pPr>
          </a:lstStyle>
          <a:p>
            <a:r>
              <a:rPr lang="en-US"/>
              <a:t>[Enter Section Divider Header]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E6BB09-E3B1-8E4C-BC05-A3BEA4D63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87" y="3611879"/>
            <a:ext cx="5486400" cy="265176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800"/>
            </a:lvl1pPr>
          </a:lstStyle>
          <a:p>
            <a:pPr lvl="0"/>
            <a:r>
              <a:rPr lang="en-US"/>
              <a:t>[Additional content, if needed]</a:t>
            </a:r>
          </a:p>
        </p:txBody>
      </p:sp>
    </p:spTree>
    <p:extLst>
      <p:ext uri="{BB962C8B-B14F-4D97-AF65-F5344CB8AC3E}">
        <p14:creationId xmlns:p14="http://schemas.microsoft.com/office/powerpoint/2010/main" val="592597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44">
          <p15:clr>
            <a:srgbClr val="FBAE40"/>
          </p15:clr>
        </p15:guide>
        <p15:guide id="3" orient="horz" pos="1296">
          <p15:clr>
            <a:srgbClr val="FBAE40"/>
          </p15:clr>
        </p15:guide>
        <p15:guide id="4" orient="horz" pos="3946">
          <p15:clr>
            <a:srgbClr val="FBAE40"/>
          </p15:clr>
        </p15:guide>
        <p15:guide id="5" pos="39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9540-04DC-9D30-F21A-FE8FF959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EF2A-6548-EA9B-49C5-91A4D9DC4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CB73A-5B08-26F5-4FD5-0FC6E89DD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C8FF3-B05C-4158-2B83-06D5292D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E9342-9A24-28A1-073C-D1D857A5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A378D-ACB7-F744-5D24-8D43B723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8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99E-97C8-A548-B2C0-661F978B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[Enter Slide Header]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14CB2C4-57BA-736C-9D32-0336B509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4760" y="6402070"/>
            <a:ext cx="320040" cy="182880"/>
          </a:xfrm>
        </p:spPr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2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orient="horz" pos="394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C92D20-61E2-E04D-222A-403859EE53CD}"/>
              </a:ext>
            </a:extLst>
          </p:cNvPr>
          <p:cNvSpPr/>
          <p:nvPr userDrawn="1"/>
        </p:nvSpPr>
        <p:spPr>
          <a:xfrm rot="10800000" flipV="1">
            <a:off x="0" y="2356029"/>
            <a:ext cx="12192000" cy="2818293"/>
          </a:xfrm>
          <a:prstGeom prst="rect">
            <a:avLst/>
          </a:prstGeom>
          <a:gradFill>
            <a:gsLst>
              <a:gs pos="20000">
                <a:schemeClr val="accent6"/>
              </a:gs>
              <a:gs pos="99000">
                <a:schemeClr val="accent1"/>
              </a:gs>
            </a:gsLst>
            <a:lin ang="8700000" scaled="0"/>
          </a:gradFill>
          <a:ln>
            <a:noFill/>
          </a:ln>
        </p:spPr>
        <p:txBody>
          <a:bodyPr wrap="square" lIns="91440" tIns="91440" rIns="91440" bIns="91440" anchor="ctr">
            <a:noAutofit/>
          </a:bodyPr>
          <a:lstStyle/>
          <a:p>
            <a:pPr marL="522288" lvl="0">
              <a:spcBef>
                <a:spcPts val="600"/>
              </a:spcBef>
            </a:pPr>
            <a:endParaRPr lang="id-ID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51B97-4942-A80E-2F2D-843EDD3F9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0957560" cy="443198"/>
          </a:xfrm>
        </p:spPr>
        <p:txBody>
          <a:bodyPr wrap="square">
            <a:spAutoFit/>
          </a:bodyPr>
          <a:lstStyle/>
          <a:p>
            <a:r>
              <a:rPr lang="en-US"/>
              <a:t>[Enter Slide Header]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67F50-0C54-1142-AB25-0EF7FB7E0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4E72C5D-AC1B-3B9F-0A69-4B3A69608583}"/>
              </a:ext>
            </a:extLst>
          </p:cNvPr>
          <p:cNvSpPr>
            <a:spLocks/>
          </p:cNvSpPr>
          <p:nvPr userDrawn="1"/>
        </p:nvSpPr>
        <p:spPr>
          <a:xfrm>
            <a:off x="1142216" y="3595279"/>
            <a:ext cx="409204" cy="420473"/>
          </a:xfrm>
          <a:custGeom>
            <a:avLst/>
            <a:gdLst>
              <a:gd name="connsiteX0" fmla="*/ 0 w 230581"/>
              <a:gd name="connsiteY0" fmla="*/ 0 h 236932"/>
              <a:gd name="connsiteX1" fmla="*/ 230581 w 230581"/>
              <a:gd name="connsiteY1" fmla="*/ 0 h 236932"/>
              <a:gd name="connsiteX2" fmla="*/ 230581 w 230581"/>
              <a:gd name="connsiteY2" fmla="*/ 236285 h 236932"/>
              <a:gd name="connsiteX3" fmla="*/ 175527 w 230581"/>
              <a:gd name="connsiteY3" fmla="*/ 236285 h 236932"/>
              <a:gd name="connsiteX4" fmla="*/ 175527 w 230581"/>
              <a:gd name="connsiteY4" fmla="*/ 54378 h 236932"/>
              <a:gd name="connsiteX5" fmla="*/ 0 w 230581"/>
              <a:gd name="connsiteY5" fmla="*/ 54378 h 236932"/>
              <a:gd name="connsiteX6" fmla="*/ 0 w 230581"/>
              <a:gd name="connsiteY6" fmla="*/ 0 h 236932"/>
              <a:gd name="connsiteX7" fmla="*/ 0 w 230581"/>
              <a:gd name="connsiteY7" fmla="*/ 196149 h 236932"/>
              <a:gd name="connsiteX8" fmla="*/ 0 w 230581"/>
              <a:gd name="connsiteY8" fmla="*/ 236932 h 236932"/>
              <a:gd name="connsiteX9" fmla="*/ 40157 w 230581"/>
              <a:gd name="connsiteY9" fmla="*/ 236932 h 236932"/>
              <a:gd name="connsiteX10" fmla="*/ 122415 w 230581"/>
              <a:gd name="connsiteY10" fmla="*/ 150186 h 236932"/>
              <a:gd name="connsiteX11" fmla="*/ 122415 w 230581"/>
              <a:gd name="connsiteY11" fmla="*/ 109403 h 236932"/>
              <a:gd name="connsiteX12" fmla="*/ 82258 w 230581"/>
              <a:gd name="connsiteY12" fmla="*/ 109403 h 236932"/>
              <a:gd name="connsiteX13" fmla="*/ 0 w 230581"/>
              <a:gd name="connsiteY13" fmla="*/ 196149 h 2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81" h="236932">
                <a:moveTo>
                  <a:pt x="0" y="0"/>
                </a:moveTo>
                <a:lnTo>
                  <a:pt x="230581" y="0"/>
                </a:lnTo>
                <a:lnTo>
                  <a:pt x="230581" y="236285"/>
                </a:lnTo>
                <a:lnTo>
                  <a:pt x="175527" y="236285"/>
                </a:lnTo>
                <a:lnTo>
                  <a:pt x="175527" y="54378"/>
                </a:lnTo>
                <a:lnTo>
                  <a:pt x="0" y="54378"/>
                </a:lnTo>
                <a:lnTo>
                  <a:pt x="0" y="0"/>
                </a:lnTo>
                <a:close/>
                <a:moveTo>
                  <a:pt x="0" y="196149"/>
                </a:moveTo>
                <a:lnTo>
                  <a:pt x="0" y="236932"/>
                </a:lnTo>
                <a:lnTo>
                  <a:pt x="40157" y="236932"/>
                </a:lnTo>
                <a:lnTo>
                  <a:pt x="122415" y="150186"/>
                </a:lnTo>
                <a:lnTo>
                  <a:pt x="122415" y="109403"/>
                </a:lnTo>
                <a:lnTo>
                  <a:pt x="82258" y="109403"/>
                </a:lnTo>
                <a:lnTo>
                  <a:pt x="0" y="196149"/>
                </a:lnTo>
                <a:close/>
              </a:path>
            </a:pathLst>
          </a:custGeom>
          <a:solidFill>
            <a:schemeClr val="bg1"/>
          </a:solidFill>
          <a:ln w="64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5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23698C-5D49-4FE6-914E-64232F61B099}"/>
              </a:ext>
            </a:extLst>
          </p:cNvPr>
          <p:cNvSpPr/>
          <p:nvPr userDrawn="1"/>
        </p:nvSpPr>
        <p:spPr>
          <a:xfrm rot="10800000" flipV="1">
            <a:off x="0" y="1"/>
            <a:ext cx="3918393" cy="6857999"/>
          </a:xfrm>
          <a:prstGeom prst="rect">
            <a:avLst/>
          </a:prstGeom>
          <a:gradFill>
            <a:gsLst>
              <a:gs pos="20000">
                <a:schemeClr val="accent6"/>
              </a:gs>
              <a:gs pos="99000">
                <a:schemeClr val="accent1"/>
              </a:gs>
            </a:gsLst>
            <a:lin ang="7800000" scaled="0"/>
          </a:gradFill>
          <a:ln>
            <a:noFill/>
          </a:ln>
        </p:spPr>
        <p:txBody>
          <a:bodyPr wrap="square" lIns="91440" tIns="91440" rIns="91440" bIns="91440" anchor="ctr">
            <a:noAutofit/>
          </a:bodyPr>
          <a:lstStyle/>
          <a:p>
            <a:pPr marL="522288" lvl="0">
              <a:spcBef>
                <a:spcPts val="600"/>
              </a:spcBef>
            </a:pPr>
            <a:endParaRPr lang="id-ID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uidehouse">
            <a:extLst>
              <a:ext uri="{FF2B5EF4-FFF2-40B4-BE49-F238E27FC236}">
                <a16:creationId xmlns:a16="http://schemas.microsoft.com/office/drawing/2014/main" id="{70AB8FE5-0C83-A4D4-C149-E089BFE0A162}"/>
              </a:ext>
            </a:extLst>
          </p:cNvPr>
          <p:cNvSpPr txBox="1"/>
          <p:nvPr userDrawn="1"/>
        </p:nvSpPr>
        <p:spPr>
          <a:xfrm>
            <a:off x="5715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buSzPct val="100000"/>
            </a:pPr>
            <a:r>
              <a:rPr lang="en-US" sz="800" b="1">
                <a:solidFill>
                  <a:schemeClr val="bg1"/>
                </a:solidFill>
              </a:rPr>
              <a:t>Gainwell Technologies</a:t>
            </a:r>
            <a:r>
              <a:rPr lang="en-US" sz="800">
                <a:solidFill>
                  <a:schemeClr val="bg1"/>
                </a:solidFill>
              </a:rPr>
              <a:t>   Proprietary and 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51B97-4942-A80E-2F2D-843EDD3F9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17221"/>
            <a:ext cx="3115456" cy="1213730"/>
          </a:xfrm>
        </p:spPr>
        <p:txBody>
          <a:bodyPr wrap="square">
            <a:spAutoFit/>
          </a:bodyPr>
          <a:lstStyle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[Enter Sidebar Header]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67F50-0C54-1142-AB25-0EF7FB7E0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F433618-5F87-9D6B-13AC-5E2E483B1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0038" y="1282414"/>
            <a:ext cx="7244761" cy="286745"/>
          </a:xfr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spcBef>
                <a:spcPts val="9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[Enter Subhead]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12D36D3-102F-D7C1-8EDB-D5EFE7BE44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16890"/>
            <a:ext cx="3115456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[sidebar subhead]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CBF67D-D547-FEAB-9297-EDF3E0CE256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11302" y="1727555"/>
            <a:ext cx="7223497" cy="451611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one column or click icons below for optional 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409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_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4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6F4C8E8-7E9A-224F-8714-AB4216A9C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[Enter Slide Header]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057399"/>
            <a:ext cx="5486400" cy="42062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enter text or click icons below for optional 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8400" y="2057399"/>
            <a:ext cx="5486400" cy="42062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enter text or click icons below for optional 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0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4">
          <p15:clr>
            <a:srgbClr val="FBAE40"/>
          </p15:clr>
        </p15:guide>
        <p15:guide id="2" pos="3936">
          <p15:clr>
            <a:srgbClr val="FBAE40"/>
          </p15:clr>
        </p15:guide>
        <p15:guide id="3" orient="horz" pos="3946">
          <p15:clr>
            <a:srgbClr val="FBAE40"/>
          </p15:clr>
        </p15:guide>
        <p15:guide id="4" orient="horz" pos="129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A65C3A-C556-7B4E-9098-E1FD19D43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443198"/>
          </a:xfrm>
        </p:spPr>
        <p:txBody>
          <a:bodyPr wrap="square">
            <a:spAutoFit/>
          </a:bodyPr>
          <a:lstStyle/>
          <a:p>
            <a:r>
              <a:rPr lang="en-US"/>
              <a:t>[Enter Slide Header]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536399"/>
            <a:ext cx="3566160" cy="42062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three columns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7840" y="1536399"/>
            <a:ext cx="3566160" cy="42062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three columns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8592F68-1A92-1442-9565-3EF907A57B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68640" y="1536399"/>
            <a:ext cx="3566160" cy="42062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three columns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  <p15:guide id="2" pos="2536">
          <p15:clr>
            <a:srgbClr val="FBAE40"/>
          </p15:clr>
        </p15:guide>
        <p15:guide id="3" pos="4960">
          <p15:clr>
            <a:srgbClr val="FBAE40"/>
          </p15:clr>
        </p15:guide>
        <p15:guide id="4" pos="5144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4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2B3D137-E455-0F4D-AD9B-E461896E8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2480" y="0"/>
            <a:ext cx="5049520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A65C3A-C556-7B4E-9098-E1FD19D43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6136640" cy="443198"/>
          </a:xfrm>
        </p:spPr>
        <p:txBody>
          <a:bodyPr>
            <a:spAutoFit/>
          </a:bodyPr>
          <a:lstStyle/>
          <a:p>
            <a:r>
              <a:rPr lang="en-US"/>
              <a:t>[Enter Slide Header]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534873"/>
            <a:ext cx="6136640" cy="451611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one column or click icons below for optional 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5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  <p15:guide id="2" pos="2536">
          <p15:clr>
            <a:srgbClr val="FBAE40"/>
          </p15:clr>
        </p15:guide>
        <p15:guide id="3" pos="4960">
          <p15:clr>
            <a:srgbClr val="FBAE40"/>
          </p15:clr>
        </p15:guide>
        <p15:guide id="4" pos="5144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4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2B3D137-E455-0F4D-AD9B-E461896E8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638" y="0"/>
            <a:ext cx="4023361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A65C3A-C556-7B4E-9098-E1FD19D43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416800" cy="443198"/>
          </a:xfrm>
        </p:spPr>
        <p:txBody>
          <a:bodyPr>
            <a:spAutoFit/>
          </a:bodyPr>
          <a:lstStyle/>
          <a:p>
            <a:r>
              <a:rPr lang="en-US"/>
              <a:t>[Enter Slide Header]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539239"/>
            <a:ext cx="3566160" cy="42062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two columns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7840" y="1539239"/>
            <a:ext cx="3566160" cy="42062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two columns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  <p15:guide id="2" pos="2536">
          <p15:clr>
            <a:srgbClr val="FBAE40"/>
          </p15:clr>
        </p15:guide>
        <p15:guide id="3" pos="4960">
          <p15:clr>
            <a:srgbClr val="FBAE40"/>
          </p15:clr>
        </p15:guide>
        <p15:guide id="4" pos="5144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4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2B3D137-E455-0F4D-AD9B-E461896E8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3409182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FE7D3E-0784-1CDE-EE98-6D8A05FAC37B}"/>
              </a:ext>
            </a:extLst>
          </p:cNvPr>
          <p:cNvSpPr/>
          <p:nvPr userDrawn="1"/>
        </p:nvSpPr>
        <p:spPr>
          <a:xfrm>
            <a:off x="0" y="2"/>
            <a:ext cx="5084064" cy="3428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A65C3A-C556-7B4E-9098-E1FD19D43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858768" cy="886397"/>
          </a:xfrm>
        </p:spPr>
        <p:txBody>
          <a:bodyPr wrap="square">
            <a:spAutoFit/>
          </a:bodyPr>
          <a:lstStyle/>
          <a:p>
            <a:r>
              <a:rPr lang="en-US"/>
              <a:t>[Enter Slide Header]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6656" y="3855258"/>
            <a:ext cx="2240397" cy="223750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EAF2A9-B7B1-511F-2621-4867551685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16298" y="3855258"/>
            <a:ext cx="2240397" cy="223750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5A2A23-8B5D-0995-E2BE-F0279A8FB1E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55940" y="3855258"/>
            <a:ext cx="2240397" cy="223750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6A0759-94AB-0222-F277-DCE3C250A8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195582" y="3855258"/>
            <a:ext cx="2240397" cy="223750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93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  <p15:guide id="2" pos="2536">
          <p15:clr>
            <a:srgbClr val="FBAE40"/>
          </p15:clr>
        </p15:guide>
        <p15:guide id="3" pos="4960">
          <p15:clr>
            <a:srgbClr val="FBAE40"/>
          </p15:clr>
        </p15:guide>
        <p15:guide id="4" pos="5144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4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82BAFD4-568F-4B7A-BB4B-371A554BC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2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1BD2BA-055F-A739-12DC-98073EEC62A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51000">
                <a:srgbClr val="FAFBFC">
                  <a:alpha val="45000"/>
                </a:srgbClr>
              </a:gs>
              <a:gs pos="75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uidehouse">
            <a:extLst>
              <a:ext uri="{FF2B5EF4-FFF2-40B4-BE49-F238E27FC236}">
                <a16:creationId xmlns:a16="http://schemas.microsoft.com/office/drawing/2014/main" id="{21179AEC-B196-3FA0-BEA4-1F6A3D911CEE}"/>
              </a:ext>
            </a:extLst>
          </p:cNvPr>
          <p:cNvSpPr txBox="1"/>
          <p:nvPr userDrawn="1"/>
        </p:nvSpPr>
        <p:spPr>
          <a:xfrm>
            <a:off x="460248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1"/>
              <a:t>Gainwell Technologies</a:t>
            </a:r>
            <a:r>
              <a:rPr lang="en-US" sz="800" b="0"/>
              <a:t>   Proprietary and Confidential</a:t>
            </a: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AA244EEA-BBFB-4CA2-BDBB-24B59F2B8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2895600" cy="443198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75078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47B9-61CD-CD7F-F4EB-DCDCD257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593B-0B1B-E80C-6B89-7F30AABAE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5AFFF-54CA-25B1-D3C6-772225CBF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31D1C-5685-4B41-FAAC-5BAD7B978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F6E22-D42C-8252-A65F-8750E198D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E123A-DA27-E35B-4806-31FCE479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F7346-15EF-7992-6D96-B9E1A03A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CB084-0E04-1DE2-042B-E5BFE89D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6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58565-2AB5-B43E-874D-2D96FC169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08D98-00E0-B127-0E25-D4A966702E1B}"/>
              </a:ext>
            </a:extLst>
          </p:cNvPr>
          <p:cNvSpPr txBox="1"/>
          <p:nvPr userDrawn="1"/>
        </p:nvSpPr>
        <p:spPr>
          <a:xfrm>
            <a:off x="658926" y="5949536"/>
            <a:ext cx="69705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800" b="0" i="0">
                <a:effectLst/>
              </a:rPr>
              <a:t>The content within is provided for general informational purposes and is not intended to be used in place of consultation services.</a:t>
            </a:r>
            <a:br>
              <a:rPr lang="en-US" sz="800"/>
            </a:br>
            <a:br>
              <a:rPr lang="en-US" sz="800"/>
            </a:br>
            <a:r>
              <a:rPr lang="en-US" sz="800" b="0" i="0">
                <a:effectLst/>
              </a:rPr>
              <a:t>Copyright © 2024 Gainwell Technologies, LLC. All rights reserved.</a:t>
            </a:r>
            <a:br>
              <a:rPr lang="en-US" sz="800"/>
            </a:br>
            <a:r>
              <a:rPr lang="en-US" sz="800" b="0" i="0">
                <a:effectLst/>
              </a:rPr>
              <a:t>Gainwell and its logo, and other marks where indicated, are registered trademarks of Gainwell Technologies.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65817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4960">
          <p15:clr>
            <a:srgbClr val="FBAE40"/>
          </p15:clr>
        </p15:guide>
        <p15:guide id="2" pos="2712">
          <p15:clr>
            <a:srgbClr val="FBAE40"/>
          </p15:clr>
        </p15:guide>
        <p15:guide id="3" pos="2536">
          <p15:clr>
            <a:srgbClr val="FBAE40"/>
          </p15:clr>
        </p15:guide>
        <p15:guide id="4" pos="51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457201"/>
            <a:ext cx="8382000" cy="2286000"/>
          </a:xfrm>
        </p:spPr>
        <p:txBody>
          <a:bodyPr anchor="b"/>
          <a:lstStyle>
            <a:lvl1pPr algn="l">
              <a:defRPr sz="4400" spc="0" baseline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5136267"/>
            <a:ext cx="83820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[Presenter Name / Location / 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233552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endix Cover">
    <p:bg>
      <p:bgPr>
        <a:gradFill flip="none" rotWithShape="1">
          <a:gsLst>
            <a:gs pos="0">
              <a:schemeClr val="accent1"/>
            </a:gs>
            <a:gs pos="100000">
              <a:schemeClr val="accent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62DC4B-5CA4-AECF-D4F7-A40CFAD81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49063"/>
            <a:ext cx="11053482" cy="914400"/>
          </a:xfrm>
        </p:spPr>
        <p:txBody>
          <a:bodyPr/>
          <a:lstStyle/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49719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960">
          <p15:clr>
            <a:srgbClr val="FBAE40"/>
          </p15:clr>
        </p15:guide>
        <p15:guide id="2" pos="2712">
          <p15:clr>
            <a:srgbClr val="FBAE40"/>
          </p15:clr>
        </p15:guide>
        <p15:guide id="3" pos="2536">
          <p15:clr>
            <a:srgbClr val="FBAE40"/>
          </p15:clr>
        </p15:guide>
        <p15:guide id="4" pos="51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876A-02D8-3E91-5E5A-C38C3E1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8E5AC-5172-8D0C-5A17-A2A4E90F0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FC993-CA61-A5C9-C6EB-B2A0CCB5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A24AC-87E0-9AF8-C56A-A73D0E4C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9800-F567-02DF-7E9F-95FE4CBD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8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4436-DB97-F44B-DC95-1DBB5F4E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0081E-B64E-81CF-452D-27D5FEFC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31B8-1C49-6243-4D15-05631CAD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6A44B-0C18-E9BA-320B-CE164A22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52A63-A357-2988-2571-ABD62F1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03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24DE-BEEC-DDE9-2F5E-CEE3D4A9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C1B17-45AE-3C3B-C20B-FAB54D936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BBC3-5CC2-F47D-C2EE-FFAF9997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444CD-6B2A-5EBE-8489-AC5A0753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07683-3E16-E621-DFF7-106D4B7A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08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CFC1-6A8A-28F0-15CD-AEBEF387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4B18-42A5-C199-725F-BE9484F6B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EAF36-3710-9DE6-2E81-84771B82C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34C02-9ABB-6FFD-8936-6D36D7A9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F32A9-6E99-DAFC-3972-07652325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EA60F-09DE-7FE6-F084-2065F9B4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56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47C7-39AF-CFF6-8199-D386507C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9400B-6DC7-2DBE-2558-B11D3DE6C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0E0F8-7E63-C031-A838-13F3EEF15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9CA76-C456-6DC2-C4EF-EDB33F4F4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AC827-644F-CDD6-2B8D-8FC2FEE23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EE745-B5AE-2E84-3DB6-32470A24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0FA30-FE72-702C-9F26-976DC245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51C68-2876-0625-320D-A0A20BE9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31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3813-8CFE-C254-0300-A34D558B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F098-B09A-27C0-89EE-54EB4674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CA1F5-318C-EAD6-4AA6-2A9B78F3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2CC4E-31C1-98D0-D7FA-3FFAB471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6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1B27A-C1F6-8BE8-58FB-3A7A1270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30115-1EA8-FC8E-EE0A-2686ED16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4A66B-B3AB-26AB-3EF8-765FCCCE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5589-4B2F-38DD-471F-A445B13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43031-5564-58F4-B4B2-7CA54ECA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2BDED-4830-BB3C-0333-9CCB6124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3A12C-9CEF-387D-2E26-CA84291C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69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1EE4-84F4-92FE-B51F-F700CF1B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F86A-0945-7E60-B944-D6C5C907C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A1F74-CC3D-7C81-6275-C74B028F2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BFCA8-5115-266C-0F0A-BC0E7E3F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FA7C3-FE3F-39E5-AD6B-A531D51F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3CD9C-1829-6031-082E-5A5CB38B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91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0A6F-A04A-B65D-0672-DB95C27F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347DE-C8A3-240F-83DF-FE115859C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02335-D0EB-9DCB-B6AD-304467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9D1EC-AE8B-18A0-45E4-AA938B60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EA0C9-05FB-5B40-B486-604BB8EA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9CFF7-C95F-11A8-7177-9846166A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2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01A7-0D8C-5C07-980F-FF23BB3C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65386-BF8D-213F-D873-F506F6CC8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79FB-7F08-94F3-8BF4-6EBFBAC4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B2512-C9AE-7D60-7272-37913AAE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D062-C689-457F-309C-B6091D1B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5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31283-0A08-BE60-0F60-AF988CB60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F8059-280D-87AB-5DDC-7211E50BC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3429F-EA68-C86D-8DB8-A9D2742F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73FC2-F405-27DE-3D22-CFC8F6B2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A7BF-88AE-3537-BE5C-A78A38D9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5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_Slide_1">
    <p:bg>
      <p:bgPr>
        <a:gradFill>
          <a:gsLst>
            <a:gs pos="41000">
              <a:schemeClr val="accent3"/>
            </a:gs>
            <a:gs pos="9000">
              <a:schemeClr val="accent1"/>
            </a:gs>
            <a:gs pos="74000">
              <a:schemeClr val="accent4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C25F21-61C9-B7CB-8398-87A38C229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2405826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1168149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Dark Background">
    <p:bg>
      <p:bgPr>
        <a:gradFill>
          <a:gsLst>
            <a:gs pos="0">
              <a:srgbClr val="1C1420"/>
            </a:gs>
            <a:gs pos="41000">
              <a:srgbClr val="1C145E"/>
            </a:gs>
            <a:gs pos="100000">
              <a:srgbClr val="1931E3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83D1356-54E9-5FA1-6961-D48B4F148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05348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[Enter Slide Header]</a:t>
            </a:r>
          </a:p>
        </p:txBody>
      </p:sp>
      <p:sp>
        <p:nvSpPr>
          <p:cNvPr id="6" name="Guidehouse">
            <a:extLst>
              <a:ext uri="{FF2B5EF4-FFF2-40B4-BE49-F238E27FC236}">
                <a16:creationId xmlns:a16="http://schemas.microsoft.com/office/drawing/2014/main" id="{1764AECB-7F93-E753-FA53-9327AD1AD66F}"/>
              </a:ext>
            </a:extLst>
          </p:cNvPr>
          <p:cNvSpPr txBox="1"/>
          <p:nvPr userDrawn="1"/>
        </p:nvSpPr>
        <p:spPr>
          <a:xfrm>
            <a:off x="4572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Gainwell Technologies</a:t>
            </a:r>
            <a:r>
              <a:rPr lang="en-US"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Proprietary and Confidential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B8B7823-E15D-932F-96FC-961D1B81B10F}"/>
              </a:ext>
            </a:extLst>
          </p:cNvPr>
          <p:cNvSpPr txBox="1">
            <a:spLocks/>
          </p:cNvSpPr>
          <p:nvPr userDrawn="1"/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Wingdings" pitchFamily="2" charset="77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8DE5F1-E0F9-4CCA-92B7-7A6FC4DFEE14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30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58565-2AB5-B43E-874D-2D96FC169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08D98-00E0-B127-0E25-D4A966702E1B}"/>
              </a:ext>
            </a:extLst>
          </p:cNvPr>
          <p:cNvSpPr txBox="1"/>
          <p:nvPr userDrawn="1"/>
        </p:nvSpPr>
        <p:spPr>
          <a:xfrm>
            <a:off x="658926" y="5949536"/>
            <a:ext cx="69705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800" b="0" i="0">
                <a:effectLst/>
              </a:rPr>
              <a:t>The content within is provided for general informational purposes and is not intended to be used in place of consultation services.</a:t>
            </a:r>
            <a:br>
              <a:rPr lang="en-US" sz="800"/>
            </a:br>
            <a:br>
              <a:rPr lang="en-US" sz="800"/>
            </a:br>
            <a:r>
              <a:rPr lang="en-US" sz="800" b="0" i="0">
                <a:effectLst/>
              </a:rPr>
              <a:t>Copyright © 2025 Gainwell Technologies, LLC. All rights reserved.</a:t>
            </a:r>
            <a:br>
              <a:rPr lang="en-US" sz="800"/>
            </a:br>
            <a:r>
              <a:rPr lang="en-US" sz="800" b="0" i="0">
                <a:effectLst/>
              </a:rPr>
              <a:t>Gainwell and its logo, and other marks where indicated, are registered trademarks of Gainwell Technologies.</a:t>
            </a:r>
            <a:endParaRPr lang="en-US" sz="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14092F-9C86-2DAE-2F73-93F5A036E7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4773706" cy="2286000"/>
          </a:xfrm>
        </p:spPr>
        <p:txBody>
          <a:bodyPr anchor="b"/>
          <a:lstStyle>
            <a:lvl1pPr algn="l">
              <a:defRPr sz="40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054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4960">
          <p15:clr>
            <a:srgbClr val="FBAE40"/>
          </p15:clr>
        </p15:guide>
        <p15:guide id="2" pos="2712">
          <p15:clr>
            <a:srgbClr val="FBAE40"/>
          </p15:clr>
        </p15:guide>
        <p15:guide id="3" pos="2536">
          <p15:clr>
            <a:srgbClr val="FBAE40"/>
          </p15:clr>
        </p15:guide>
        <p15:guide id="4" pos="514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99E-97C8-A548-B2C0-661F978B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[Enter Slide Header]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14CB2C4-57BA-736C-9D32-0336B509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4760" y="6402070"/>
            <a:ext cx="320040" cy="182880"/>
          </a:xfrm>
        </p:spPr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40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orient="horz" pos="394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plit Screen">
    <p:bg>
      <p:bgPr>
        <a:gradFill>
          <a:gsLst>
            <a:gs pos="45000">
              <a:schemeClr val="accent3"/>
            </a:gs>
            <a:gs pos="74000">
              <a:schemeClr val="accent4"/>
            </a:gs>
            <a:gs pos="9000">
              <a:schemeClr val="accent1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and white background&#10;&#10;Description automatically generated">
            <a:extLst>
              <a:ext uri="{FF2B5EF4-FFF2-40B4-BE49-F238E27FC236}">
                <a16:creationId xmlns:a16="http://schemas.microsoft.com/office/drawing/2014/main" id="{F05C0197-C940-1161-D109-57387300E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0"/>
            <a:ext cx="281940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5A19A00-FEF6-90BF-6033-FE86EA210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69" y="957316"/>
            <a:ext cx="4023514" cy="11624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 Lorem Ipsum Dolor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06ADC244-01FA-83F3-72FF-28B94DFBE3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840" y="2328342"/>
            <a:ext cx="4023513" cy="907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sz="1500" b="0" i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3E18288-326E-A715-9B4C-82AE1239A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841" y="4423520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0C98362-3E61-9317-032C-0CD9BEEDB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840" y="3978431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2 Million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2EC941-770D-C497-F794-E40DF819A6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841" y="5633344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61BC284-60A6-6776-066D-646738F224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7840" y="5188255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2 Million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F8AB70-ADD8-AA85-560B-A9BF18943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4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">
    <p:bg>
      <p:bgPr>
        <a:gradFill>
          <a:gsLst>
            <a:gs pos="100000">
              <a:schemeClr val="accent3"/>
            </a:gs>
            <a:gs pos="0">
              <a:schemeClr val="accent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object&#10;&#10;Description automatically generated with medium confidence">
            <a:extLst>
              <a:ext uri="{FF2B5EF4-FFF2-40B4-BE49-F238E27FC236}">
                <a16:creationId xmlns:a16="http://schemas.microsoft.com/office/drawing/2014/main" id="{64FC654F-3C89-7E86-F103-44748C627F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57451"/>
            <a:ext cx="12192001" cy="4400549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3C27301-1619-1A43-5AD9-A2D004B919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69" y="702143"/>
            <a:ext cx="4099786" cy="117745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  <a:p>
            <a:pPr lvl="0"/>
            <a:r>
              <a:rPr lang="en-US"/>
              <a:t>Lorem Ipsum Dolor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53D443A-E315-A3F3-6FCC-1B3FB8BE75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4859" y="788652"/>
            <a:ext cx="4915362" cy="86575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5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>
              <a:lnSpc>
                <a:spcPts val="2100"/>
              </a:lnSpc>
            </a:pP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amet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. Morbi tempus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vitae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interdum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vulputate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nisi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scelerisque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. 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3C82D31-F423-9FC2-FBE0-8709CCF567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6720" y="4368041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2BEE756E-10F1-A74D-031D-603521100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196" y="3556949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E3133259-06F2-28F4-8B49-CDE5E345D2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9401" y="4368041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E3F65CD-4CE2-B823-92EB-3DFB062D8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877" y="3556949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87%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BEE2BF8F-8318-27DE-C87E-4DAB556D7B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877" y="4365425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02D00DD-C202-D286-0033-399F1ED030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7353" y="3554333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65%</a:t>
            </a:r>
          </a:p>
        </p:txBody>
      </p:sp>
      <p:pic>
        <p:nvPicPr>
          <p:cNvPr id="14" name="Picture 13" descr="A black and white square with a white line&#10;&#10;Description automatically generated">
            <a:extLst>
              <a:ext uri="{FF2B5EF4-FFF2-40B4-BE49-F238E27FC236}">
                <a16:creationId xmlns:a16="http://schemas.microsoft.com/office/drawing/2014/main" id="{DA0A8038-59C4-EEB3-7E70-53BBC6E210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622" y="148285"/>
            <a:ext cx="1097979" cy="117745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E461786-92FB-33E9-DEE5-AF0EE1F7F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DEC6-A483-8246-D760-BAC96896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3AE79-CFE4-C958-1403-4A04461F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3D43-D014-D4EA-BB17-BFBB1CAF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0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B106-7B9C-85D2-C468-DE3DB5EC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7AE7-3421-081F-A8A1-98093235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4F9C9-F165-E6C2-9AB9-5A8B281EC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2F91A-A8E6-9A9F-D2CF-A7E90A8E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15609-1BCE-DC9A-8903-A603B0CD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06D56-6E38-E74D-1B53-BAFFE7DA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E296-B969-97B3-97ED-5E5F2F9C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17CFE-B065-45D5-215E-79029EBDF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A086E-8383-80B4-4797-5E39BF99D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9F18A-FC64-47EF-0952-DBEA3CEF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5EB80-15E9-7A41-254F-5ACE32C1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77AFB-FB7C-7686-6013-810DACBC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1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22.emf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E09D7-BAEB-96DE-794C-9FCD75D1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83FD8-C311-5FE1-9DC9-9F6737936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13D96-86DA-7FFC-7DB1-C1D299CC3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6BA055-4574-4C2C-828D-D64914B27C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95768-469D-4C47-0D8F-749BA21AF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9B3C-8EDC-21C0-A5A0-937E4A3AF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5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34BA77-3EA8-8242-F9B7-F229B4046F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415525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425" imgH="424" progId="TCLayout.ActiveDocument.1">
                  <p:embed/>
                </p:oleObj>
              </mc:Choice>
              <mc:Fallback>
                <p:oleObj name="think-cell Slide" r:id="rId20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34BA77-3EA8-8242-F9B7-F229B4046F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C88FF-867A-4400-B205-E69EFB35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053482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header]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4FC5-C208-4061-8E32-8B795BC1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11277600" cy="4206240"/>
          </a:xfrm>
          <a:prstGeom prst="rect">
            <a:avLst/>
          </a:prstGeom>
        </p:spPr>
        <p:txBody>
          <a:bodyPr vert="horz" lIns="0" tIns="0" rIns="0" bIns="0" spcCol="3017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Guidehouse">
            <a:extLst>
              <a:ext uri="{FF2B5EF4-FFF2-40B4-BE49-F238E27FC236}">
                <a16:creationId xmlns:a16="http://schemas.microsoft.com/office/drawing/2014/main" id="{4CF0DBC0-0449-664B-8AD9-C52EDB6E5938}"/>
              </a:ext>
            </a:extLst>
          </p:cNvPr>
          <p:cNvSpPr txBox="1"/>
          <p:nvPr userDrawn="1"/>
        </p:nvSpPr>
        <p:spPr>
          <a:xfrm>
            <a:off x="4572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1"/>
              <a:t>Gainwell Technologies</a:t>
            </a:r>
            <a:r>
              <a:rPr lang="en-US" sz="800" b="0"/>
              <a:t>  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12A93-F35D-41B8-A960-2FAFDF3C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41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7D70A-9AD5-6ABD-FE96-0EA6D47F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79846-72C9-01C8-C0F6-CB95FE5A4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62854-E18F-8ED7-8F4B-EA74B8937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6CE9B7-F934-4D28-84FE-F7071EBCB0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7B6B3-1E7A-31D8-3426-E964E7E4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4E61E-58B1-F8E0-CB58-054B37422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microsoft.com/office/2018/10/relationships/comments" Target="../comments/modernComment_7FFFF86C_BFFBFFB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A3AD-ACBF-8ECE-D723-0976A5E6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4F2A4-41C8-08A2-CD67-C7B1B8CC6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D6C07-B4CA-C29E-394C-1A0DAAF19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30" y="435430"/>
            <a:ext cx="1804737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E006A8-030C-E064-3110-257E25D6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501" y="6077415"/>
            <a:ext cx="592856" cy="592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9571FF-861C-5F41-6F37-7FAE785D7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695" y="4480479"/>
            <a:ext cx="1444773" cy="14447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C84BE2-BD03-9C98-3356-2DAD104F6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7729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90B833-FA99-75F2-7BCC-C228D89CA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121" y="5827757"/>
            <a:ext cx="989593" cy="989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70BE52-5AFE-F097-F95F-22CB973CA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172" y="3136171"/>
            <a:ext cx="767451" cy="7674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5F7D16-06EB-E201-406A-0F8B7D0E3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431" y="4010150"/>
            <a:ext cx="940657" cy="940657"/>
          </a:xfrm>
          <a:prstGeom prst="rect">
            <a:avLst/>
          </a:prstGeom>
        </p:spPr>
      </p:pic>
      <p:sp>
        <p:nvSpPr>
          <p:cNvPr id="6" name="object 11">
            <a:extLst>
              <a:ext uri="{FF2B5EF4-FFF2-40B4-BE49-F238E27FC236}">
                <a16:creationId xmlns:a16="http://schemas.microsoft.com/office/drawing/2014/main" id="{EFA36DA8-8808-47B4-CAF0-0F819F42E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55304" y="1480239"/>
            <a:ext cx="6803793" cy="25274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4376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5730" b="0" i="0">
                <a:solidFill>
                  <a:schemeClr val="bg1"/>
                </a:solidFill>
                <a:latin typeface="Graphik-Light"/>
                <a:ea typeface="+mj-ea"/>
                <a:cs typeface="Graphik-Light"/>
              </a:defRPr>
            </a:lvl1pPr>
          </a:lstStyle>
          <a:p>
            <a:pPr marL="7701" marR="3081" lvl="0" indent="0" algn="l" defTabSz="914400" rtl="0" eaLnBrk="1" fontAlgn="auto" latinLnBrk="0" hangingPunct="1">
              <a:lnSpc>
                <a:spcPts val="6028"/>
              </a:lnSpc>
              <a:spcBef>
                <a:spcPts val="9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-Light"/>
                <a:ea typeface="+mj-ea"/>
                <a:cs typeface="Graphik-Light"/>
              </a:rPr>
              <a:t>Partnering for Impact: Gainwell Technologies </a:t>
            </a:r>
          </a:p>
          <a:p>
            <a:pPr marL="7701" marR="3081" lvl="0" indent="0" algn="l" defTabSz="914400" rtl="0" eaLnBrk="1" fontAlgn="auto" latinLnBrk="0" hangingPunct="1">
              <a:lnSpc>
                <a:spcPts val="6028"/>
              </a:lnSpc>
              <a:spcBef>
                <a:spcPts val="9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-Light"/>
                <a:ea typeface="+mj-ea"/>
                <a:cs typeface="Graphik-Light"/>
              </a:rPr>
              <a:t>and MO HealthNet</a:t>
            </a:r>
            <a:endParaRPr kumimoji="0" lang="en-US" sz="4800" b="1" i="0" u="none" strike="noStrike" kern="0" cap="none" spc="-1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68653470-7556-D6F7-EE7D-CE50BFD7E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33961" y="4064562"/>
            <a:ext cx="5043819" cy="43788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Chris Brown, RPh - Clinical Program Director</a:t>
            </a:r>
          </a:p>
          <a:p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January 14</a:t>
            </a:r>
            <a:r>
              <a:rPr lang="en-US" sz="1400" kern="0" baseline="30000" dirty="0">
                <a:solidFill>
                  <a:schemeClr val="bg1"/>
                </a:solidFill>
                <a:cs typeface="Arial" panose="020B0604020202020204" pitchFamily="34" charset="0"/>
              </a:rPr>
              <a:t>th</a:t>
            </a: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, 20</a:t>
            </a:r>
            <a:r>
              <a:rPr lang="en-US" sz="1400" kern="0" baseline="30000" dirty="0">
                <a:solidFill>
                  <a:schemeClr val="bg1"/>
                </a:solidFill>
                <a:cs typeface="Arial" panose="020B0604020202020204" pitchFamily="34" charset="0"/>
              </a:rPr>
              <a:t>th</a:t>
            </a: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, and 21</a:t>
            </a:r>
            <a:r>
              <a:rPr lang="en-US" sz="1400" kern="0" baseline="30000" dirty="0">
                <a:solidFill>
                  <a:schemeClr val="bg1"/>
                </a:solidFill>
                <a:cs typeface="Arial" panose="020B0604020202020204" pitchFamily="34" charset="0"/>
              </a:rPr>
              <a:t>st</a:t>
            </a: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endParaRPr lang="en-US" sz="1304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7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8908F-79FC-62A8-1A4A-13A32AE85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82412-3F01-B2E4-C22F-67536198A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227" y="536027"/>
            <a:ext cx="4018455" cy="4018455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6DA72993-84BC-C43E-ED5A-681D151094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318" y="2201169"/>
            <a:ext cx="4458393" cy="12278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Is Needed?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9311701-CA07-5F61-B8BC-C8DC5FE1B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E5F1-E0F9-4CCA-92B7-7A6FC4DFEE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1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>
            <a:extLst>
              <a:ext uri="{FF2B5EF4-FFF2-40B4-BE49-F238E27FC236}">
                <a16:creationId xmlns:a16="http://schemas.microsoft.com/office/drawing/2014/main" id="{980C8F9F-49A5-C098-4B09-41396D2FD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664" y="2333429"/>
            <a:ext cx="3081939" cy="347494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64334" dist="38100" dir="8100000" sx="105538" sy="105538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AE6CF44A-66F5-FC00-37A3-C09E18928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9238" y="2333429"/>
            <a:ext cx="3081939" cy="347494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64334" dist="38100" dir="8100000" sx="105538" sy="105538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0EA5282-DC9B-9199-7885-B848C44AF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9144" y="2333429"/>
            <a:ext cx="3081939" cy="347494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64334" dist="38100" dir="8100000" sx="105538" sy="105538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B0480C-3CBF-2127-CB24-130498737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568" y="702143"/>
            <a:ext cx="4328083" cy="1177457"/>
          </a:xfrm>
        </p:spPr>
        <p:txBody>
          <a:bodyPr/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Success Dependencies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86FD9-52C1-D2FB-63AA-BDC915281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3925" y="666184"/>
            <a:ext cx="4915362" cy="865751"/>
          </a:xfrm>
        </p:spPr>
        <p:txBody>
          <a:bodyPr/>
          <a:lstStyle/>
          <a:p>
            <a:r>
              <a:rPr lang="en-US" dirty="0"/>
              <a:t>Successful design relies on the client providing complete inputs early, staying actively engaged in workshops and reviews, and giving timely, streamlined approvals so the team can finalize build-ready designs without delays or rework.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C59FD-A6E0-5388-2546-B0477C45D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4301" y="3607952"/>
            <a:ext cx="2816661" cy="1219652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Streamlined Approval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577E31-6178-BD9D-92C0-6093F3AC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9407" y="3607953"/>
            <a:ext cx="3001600" cy="1219652"/>
          </a:xfrm>
        </p:spPr>
        <p:txBody>
          <a:bodyPr lIns="0" tIns="0" rIns="0" bIns="0" anchor="t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Active Participation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837E7D-730B-D8B3-FB2D-5328705AA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27161" y="3607952"/>
            <a:ext cx="3145904" cy="1219652"/>
          </a:xfrm>
          <a:prstGeom prst="rect">
            <a:avLst/>
          </a:prstGeom>
        </p:spPr>
        <p:txBody>
          <a:bodyPr lIns="0" tIns="0" rIns="0" bIns="0" anchor="t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sz="4000" spc="5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Inputs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6955EA-AAEA-CB41-64E5-CC0108310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E5F1-E0F9-4CCA-92B7-7A6FC4DFEE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63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63A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Graphic 55">
            <a:extLst>
              <a:ext uri="{FF2B5EF4-FFF2-40B4-BE49-F238E27FC236}">
                <a16:creationId xmlns:a16="http://schemas.microsoft.com/office/drawing/2014/main" id="{60644AE4-5E65-417C-9F48-56C9CBCFE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2530" y="2552143"/>
            <a:ext cx="800205" cy="800205"/>
          </a:xfrm>
          <a:prstGeom prst="rect">
            <a:avLst/>
          </a:prstGeom>
        </p:spPr>
      </p:pic>
      <p:sp>
        <p:nvSpPr>
          <p:cNvPr id="30" name="Graphic 77">
            <a:extLst>
              <a:ext uri="{FF2B5EF4-FFF2-40B4-BE49-F238E27FC236}">
                <a16:creationId xmlns:a16="http://schemas.microsoft.com/office/drawing/2014/main" id="{BD3F7148-221F-49CF-8B5B-A4E60E621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59393" y="2552143"/>
            <a:ext cx="759678" cy="800205"/>
          </a:xfrm>
          <a:custGeom>
            <a:avLst/>
            <a:gdLst>
              <a:gd name="connsiteX0" fmla="*/ 551972 w 578739"/>
              <a:gd name="connsiteY0" fmla="*/ 122388 h 461009"/>
              <a:gd name="connsiteX1" fmla="*/ 558449 w 578739"/>
              <a:gd name="connsiteY1" fmla="*/ 112863 h 461009"/>
              <a:gd name="connsiteX2" fmla="*/ 562830 w 578739"/>
              <a:gd name="connsiteY2" fmla="*/ 106577 h 461009"/>
              <a:gd name="connsiteX3" fmla="*/ 562830 w 578739"/>
              <a:gd name="connsiteY3" fmla="*/ 106577 h 461009"/>
              <a:gd name="connsiteX4" fmla="*/ 569688 w 578739"/>
              <a:gd name="connsiteY4" fmla="*/ 96099 h 461009"/>
              <a:gd name="connsiteX5" fmla="*/ 561857 w 578739"/>
              <a:gd name="connsiteY5" fmla="*/ 49745 h 461009"/>
              <a:gd name="connsiteX6" fmla="*/ 561402 w 578739"/>
              <a:gd name="connsiteY6" fmla="*/ 49427 h 461009"/>
              <a:gd name="connsiteX7" fmla="*/ 536637 w 578739"/>
              <a:gd name="connsiteY7" fmla="*/ 43902 h 461009"/>
              <a:gd name="connsiteX8" fmla="*/ 515015 w 578739"/>
              <a:gd name="connsiteY8" fmla="*/ 57714 h 461009"/>
              <a:gd name="connsiteX9" fmla="*/ 498918 w 578739"/>
              <a:gd name="connsiteY9" fmla="*/ 81812 h 461009"/>
              <a:gd name="connsiteX10" fmla="*/ 460818 w 578739"/>
              <a:gd name="connsiteY10" fmla="*/ 135247 h 461009"/>
              <a:gd name="connsiteX11" fmla="*/ 460818 w 578739"/>
              <a:gd name="connsiteY11" fmla="*/ 35235 h 461009"/>
              <a:gd name="connsiteX12" fmla="*/ 425670 w 578739"/>
              <a:gd name="connsiteY12" fmla="*/ -8 h 461009"/>
              <a:gd name="connsiteX13" fmla="*/ 35145 w 578739"/>
              <a:gd name="connsiteY13" fmla="*/ -8 h 461009"/>
              <a:gd name="connsiteX14" fmla="*/ -2 w 578739"/>
              <a:gd name="connsiteY14" fmla="*/ 35235 h 461009"/>
              <a:gd name="connsiteX15" fmla="*/ -2 w 578739"/>
              <a:gd name="connsiteY15" fmla="*/ 425760 h 461009"/>
              <a:gd name="connsiteX16" fmla="*/ 35145 w 578739"/>
              <a:gd name="connsiteY16" fmla="*/ 461002 h 461009"/>
              <a:gd name="connsiteX17" fmla="*/ 425670 w 578739"/>
              <a:gd name="connsiteY17" fmla="*/ 461002 h 461009"/>
              <a:gd name="connsiteX18" fmla="*/ 460818 w 578739"/>
              <a:gd name="connsiteY18" fmla="*/ 425760 h 461009"/>
              <a:gd name="connsiteX19" fmla="*/ 460818 w 578739"/>
              <a:gd name="connsiteY19" fmla="*/ 250500 h 461009"/>
              <a:gd name="connsiteX20" fmla="*/ 533970 w 578739"/>
              <a:gd name="connsiteY20" fmla="*/ 146677 h 461009"/>
              <a:gd name="connsiteX21" fmla="*/ 537399 w 578739"/>
              <a:gd name="connsiteY21" fmla="*/ 149249 h 461009"/>
              <a:gd name="connsiteX22" fmla="*/ 495679 w 578739"/>
              <a:gd name="connsiteY22" fmla="*/ 208304 h 461009"/>
              <a:gd name="connsiteX23" fmla="*/ 520158 w 578739"/>
              <a:gd name="connsiteY23" fmla="*/ 225639 h 461009"/>
              <a:gd name="connsiteX24" fmla="*/ 578737 w 578739"/>
              <a:gd name="connsiteY24" fmla="*/ 142772 h 461009"/>
              <a:gd name="connsiteX25" fmla="*/ 539780 w 578739"/>
              <a:gd name="connsiteY25" fmla="*/ 74763 h 461009"/>
              <a:gd name="connsiteX26" fmla="*/ 541780 w 578739"/>
              <a:gd name="connsiteY26" fmla="*/ 73430 h 461009"/>
              <a:gd name="connsiteX27" fmla="*/ 544161 w 578739"/>
              <a:gd name="connsiteY27" fmla="*/ 74001 h 461009"/>
              <a:gd name="connsiteX28" fmla="*/ 544805 w 578739"/>
              <a:gd name="connsiteY28" fmla="*/ 78672 h 461009"/>
              <a:gd name="connsiteX29" fmla="*/ 544733 w 578739"/>
              <a:gd name="connsiteY29" fmla="*/ 78764 h 461009"/>
              <a:gd name="connsiteX30" fmla="*/ 538065 w 578739"/>
              <a:gd name="connsiteY30" fmla="*/ 88860 h 461009"/>
              <a:gd name="connsiteX31" fmla="*/ 532731 w 578739"/>
              <a:gd name="connsiteY31" fmla="*/ 85146 h 461009"/>
              <a:gd name="connsiteX32" fmla="*/ 30859 w 578739"/>
              <a:gd name="connsiteY32" fmla="*/ 35235 h 461009"/>
              <a:gd name="connsiteX33" fmla="*/ 35717 w 578739"/>
              <a:gd name="connsiteY33" fmla="*/ 30377 h 461009"/>
              <a:gd name="connsiteX34" fmla="*/ 426242 w 578739"/>
              <a:gd name="connsiteY34" fmla="*/ 30377 h 461009"/>
              <a:gd name="connsiteX35" fmla="*/ 431385 w 578739"/>
              <a:gd name="connsiteY35" fmla="*/ 35616 h 461009"/>
              <a:gd name="connsiteX36" fmla="*/ 431385 w 578739"/>
              <a:gd name="connsiteY36" fmla="*/ 81050 h 461009"/>
              <a:gd name="connsiteX37" fmla="*/ 30859 w 578739"/>
              <a:gd name="connsiteY37" fmla="*/ 81050 h 461009"/>
              <a:gd name="connsiteX38" fmla="*/ 430909 w 578739"/>
              <a:gd name="connsiteY38" fmla="*/ 425569 h 461009"/>
              <a:gd name="connsiteX39" fmla="*/ 425766 w 578739"/>
              <a:gd name="connsiteY39" fmla="*/ 430808 h 461009"/>
              <a:gd name="connsiteX40" fmla="*/ 35241 w 578739"/>
              <a:gd name="connsiteY40" fmla="*/ 430808 h 461009"/>
              <a:gd name="connsiteX41" fmla="*/ 30859 w 578739"/>
              <a:gd name="connsiteY41" fmla="*/ 425569 h 461009"/>
              <a:gd name="connsiteX42" fmla="*/ 30859 w 578739"/>
              <a:gd name="connsiteY42" fmla="*/ 110673 h 461009"/>
              <a:gd name="connsiteX43" fmla="*/ 430909 w 578739"/>
              <a:gd name="connsiteY43" fmla="*/ 110673 h 461009"/>
              <a:gd name="connsiteX44" fmla="*/ 430909 w 578739"/>
              <a:gd name="connsiteY44" fmla="*/ 177824 h 461009"/>
              <a:gd name="connsiteX45" fmla="*/ 354042 w 578739"/>
              <a:gd name="connsiteY45" fmla="*/ 287552 h 461009"/>
              <a:gd name="connsiteX46" fmla="*/ 354042 w 578739"/>
              <a:gd name="connsiteY46" fmla="*/ 287552 h 461009"/>
              <a:gd name="connsiteX47" fmla="*/ 346327 w 578739"/>
              <a:gd name="connsiteY47" fmla="*/ 356989 h 461009"/>
              <a:gd name="connsiteX48" fmla="*/ 408716 w 578739"/>
              <a:gd name="connsiteY48" fmla="*/ 325652 h 461009"/>
              <a:gd name="connsiteX49" fmla="*/ 408716 w 578739"/>
              <a:gd name="connsiteY49" fmla="*/ 325652 h 461009"/>
              <a:gd name="connsiteX50" fmla="*/ 430909 w 578739"/>
              <a:gd name="connsiteY50" fmla="*/ 293076 h 461009"/>
              <a:gd name="connsiteX51" fmla="*/ 383284 w 578739"/>
              <a:gd name="connsiteY51" fmla="*/ 308316 h 461009"/>
              <a:gd name="connsiteX52" fmla="*/ 378045 w 578739"/>
              <a:gd name="connsiteY52" fmla="*/ 304697 h 461009"/>
              <a:gd name="connsiteX53" fmla="*/ 515205 w 578739"/>
              <a:gd name="connsiteY53" fmla="*/ 110101 h 461009"/>
              <a:gd name="connsiteX54" fmla="*/ 520349 w 578739"/>
              <a:gd name="connsiteY54" fmla="*/ 113721 h 461009"/>
              <a:gd name="connsiteX55" fmla="*/ 76770 w 578739"/>
              <a:gd name="connsiteY55" fmla="*/ 54570 h 461009"/>
              <a:gd name="connsiteX56" fmla="*/ 65625 w 578739"/>
              <a:gd name="connsiteY56" fmla="*/ 65904 h 461009"/>
              <a:gd name="connsiteX57" fmla="*/ 54291 w 578739"/>
              <a:gd name="connsiteY57" fmla="*/ 54760 h 461009"/>
              <a:gd name="connsiteX58" fmla="*/ 65436 w 578739"/>
              <a:gd name="connsiteY58" fmla="*/ 43426 h 461009"/>
              <a:gd name="connsiteX59" fmla="*/ 65625 w 578739"/>
              <a:gd name="connsiteY59" fmla="*/ 43426 h 461009"/>
              <a:gd name="connsiteX60" fmla="*/ 76770 w 578739"/>
              <a:gd name="connsiteY60" fmla="*/ 54570 h 461009"/>
              <a:gd name="connsiteX61" fmla="*/ 117441 w 578739"/>
              <a:gd name="connsiteY61" fmla="*/ 54570 h 461009"/>
              <a:gd name="connsiteX62" fmla="*/ 106297 w 578739"/>
              <a:gd name="connsiteY62" fmla="*/ 65904 h 461009"/>
              <a:gd name="connsiteX63" fmla="*/ 94963 w 578739"/>
              <a:gd name="connsiteY63" fmla="*/ 54760 h 461009"/>
              <a:gd name="connsiteX64" fmla="*/ 106108 w 578739"/>
              <a:gd name="connsiteY64" fmla="*/ 43426 h 461009"/>
              <a:gd name="connsiteX65" fmla="*/ 106297 w 578739"/>
              <a:gd name="connsiteY65" fmla="*/ 43426 h 461009"/>
              <a:gd name="connsiteX66" fmla="*/ 117441 w 578739"/>
              <a:gd name="connsiteY66" fmla="*/ 54570 h 461009"/>
              <a:gd name="connsiteX67" fmla="*/ 158208 w 578739"/>
              <a:gd name="connsiteY67" fmla="*/ 54570 h 461009"/>
              <a:gd name="connsiteX68" fmla="*/ 148050 w 578739"/>
              <a:gd name="connsiteY68" fmla="*/ 66796 h 461009"/>
              <a:gd name="connsiteX69" fmla="*/ 135825 w 578739"/>
              <a:gd name="connsiteY69" fmla="*/ 56637 h 461009"/>
              <a:gd name="connsiteX70" fmla="*/ 135825 w 578739"/>
              <a:gd name="connsiteY70" fmla="*/ 54570 h 461009"/>
              <a:gd name="connsiteX71" fmla="*/ 148050 w 578739"/>
              <a:gd name="connsiteY71" fmla="*/ 44412 h 461009"/>
              <a:gd name="connsiteX72" fmla="*/ 158208 w 578739"/>
              <a:gd name="connsiteY72" fmla="*/ 54570 h 461009"/>
              <a:gd name="connsiteX73" fmla="*/ 64387 w 578739"/>
              <a:gd name="connsiteY73" fmla="*/ 297077 h 461009"/>
              <a:gd name="connsiteX74" fmla="*/ 258411 w 578739"/>
              <a:gd name="connsiteY74" fmla="*/ 297077 h 461009"/>
              <a:gd name="connsiteX75" fmla="*/ 258411 w 578739"/>
              <a:gd name="connsiteY75" fmla="*/ 326604 h 461009"/>
              <a:gd name="connsiteX76" fmla="*/ 64387 w 578739"/>
              <a:gd name="connsiteY76" fmla="*/ 326604 h 461009"/>
              <a:gd name="connsiteX77" fmla="*/ 404715 w 578739"/>
              <a:gd name="connsiteY77" fmla="*/ 157059 h 461009"/>
              <a:gd name="connsiteX78" fmla="*/ 300893 w 578739"/>
              <a:gd name="connsiteY78" fmla="*/ 157059 h 461009"/>
              <a:gd name="connsiteX79" fmla="*/ 300893 w 578739"/>
              <a:gd name="connsiteY79" fmla="*/ 127056 h 461009"/>
              <a:gd name="connsiteX80" fmla="*/ 404715 w 578739"/>
              <a:gd name="connsiteY80" fmla="*/ 127056 h 461009"/>
              <a:gd name="connsiteX81" fmla="*/ 404715 w 578739"/>
              <a:gd name="connsiteY81" fmla="*/ 199446 h 461009"/>
              <a:gd name="connsiteX82" fmla="*/ 300893 w 578739"/>
              <a:gd name="connsiteY82" fmla="*/ 199446 h 461009"/>
              <a:gd name="connsiteX83" fmla="*/ 300893 w 578739"/>
              <a:gd name="connsiteY83" fmla="*/ 169442 h 461009"/>
              <a:gd name="connsiteX84" fmla="*/ 404715 w 578739"/>
              <a:gd name="connsiteY84" fmla="*/ 169442 h 461009"/>
              <a:gd name="connsiteX85" fmla="*/ 368806 w 578739"/>
              <a:gd name="connsiteY85" fmla="*/ 241832 h 461009"/>
              <a:gd name="connsiteX86" fmla="*/ 300893 w 578739"/>
              <a:gd name="connsiteY86" fmla="*/ 241832 h 461009"/>
              <a:gd name="connsiteX87" fmla="*/ 300893 w 578739"/>
              <a:gd name="connsiteY87" fmla="*/ 211828 h 461009"/>
              <a:gd name="connsiteX88" fmla="*/ 368806 w 578739"/>
              <a:gd name="connsiteY88" fmla="*/ 211828 h 461009"/>
              <a:gd name="connsiteX89" fmla="*/ 342803 w 578739"/>
              <a:gd name="connsiteY89" fmla="*/ 284218 h 461009"/>
              <a:gd name="connsiteX90" fmla="*/ 300893 w 578739"/>
              <a:gd name="connsiteY90" fmla="*/ 284218 h 461009"/>
              <a:gd name="connsiteX91" fmla="*/ 300893 w 578739"/>
              <a:gd name="connsiteY91" fmla="*/ 254214 h 461009"/>
              <a:gd name="connsiteX92" fmla="*/ 342803 w 578739"/>
              <a:gd name="connsiteY92" fmla="*/ 254214 h 461009"/>
              <a:gd name="connsiteX93" fmla="*/ 64387 w 578739"/>
              <a:gd name="connsiteY93" fmla="*/ 338892 h 461009"/>
              <a:gd name="connsiteX94" fmla="*/ 258411 w 578739"/>
              <a:gd name="connsiteY94" fmla="*/ 338892 h 461009"/>
              <a:gd name="connsiteX95" fmla="*/ 258411 w 578739"/>
              <a:gd name="connsiteY95" fmla="*/ 368895 h 461009"/>
              <a:gd name="connsiteX96" fmla="*/ 64387 w 578739"/>
              <a:gd name="connsiteY96" fmla="*/ 368895 h 461009"/>
              <a:gd name="connsiteX97" fmla="*/ 64387 w 578739"/>
              <a:gd name="connsiteY97" fmla="*/ 381278 h 461009"/>
              <a:gd name="connsiteX98" fmla="*/ 258411 w 578739"/>
              <a:gd name="connsiteY98" fmla="*/ 381278 h 461009"/>
              <a:gd name="connsiteX99" fmla="*/ 258411 w 578739"/>
              <a:gd name="connsiteY99" fmla="*/ 411377 h 461009"/>
              <a:gd name="connsiteX100" fmla="*/ 64387 w 578739"/>
              <a:gd name="connsiteY100" fmla="*/ 411377 h 461009"/>
              <a:gd name="connsiteX101" fmla="*/ 244219 w 578739"/>
              <a:gd name="connsiteY101" fmla="*/ 127056 h 461009"/>
              <a:gd name="connsiteX102" fmla="*/ 78484 w 578739"/>
              <a:gd name="connsiteY102" fmla="*/ 127056 h 461009"/>
              <a:gd name="connsiteX103" fmla="*/ 49206 w 578739"/>
              <a:gd name="connsiteY103" fmla="*/ 153120 h 461009"/>
              <a:gd name="connsiteX104" fmla="*/ 49242 w 578739"/>
              <a:gd name="connsiteY104" fmla="*/ 156869 h 461009"/>
              <a:gd name="connsiteX105" fmla="*/ 49242 w 578739"/>
              <a:gd name="connsiteY105" fmla="*/ 247356 h 461009"/>
              <a:gd name="connsiteX106" fmla="*/ 73583 w 578739"/>
              <a:gd name="connsiteY106" fmla="*/ 277910 h 461009"/>
              <a:gd name="connsiteX107" fmla="*/ 78484 w 578739"/>
              <a:gd name="connsiteY107" fmla="*/ 278027 h 461009"/>
              <a:gd name="connsiteX108" fmla="*/ 244219 w 578739"/>
              <a:gd name="connsiteY108" fmla="*/ 278027 h 461009"/>
              <a:gd name="connsiteX109" fmla="*/ 273414 w 578739"/>
              <a:gd name="connsiteY109" fmla="*/ 253514 h 461009"/>
              <a:gd name="connsiteX110" fmla="*/ 273461 w 578739"/>
              <a:gd name="connsiteY110" fmla="*/ 249452 h 461009"/>
              <a:gd name="connsiteX111" fmla="*/ 273461 w 578739"/>
              <a:gd name="connsiteY111" fmla="*/ 156393 h 461009"/>
              <a:gd name="connsiteX112" fmla="*/ 248482 w 578739"/>
              <a:gd name="connsiteY112" fmla="*/ 127062 h 461009"/>
              <a:gd name="connsiteX113" fmla="*/ 244219 w 578739"/>
              <a:gd name="connsiteY113" fmla="*/ 127056 h 461009"/>
              <a:gd name="connsiteX114" fmla="*/ 243457 w 578739"/>
              <a:gd name="connsiteY114" fmla="*/ 248023 h 461009"/>
              <a:gd name="connsiteX115" fmla="*/ 79437 w 578739"/>
              <a:gd name="connsiteY115" fmla="*/ 248023 h 461009"/>
              <a:gd name="connsiteX116" fmla="*/ 79437 w 578739"/>
              <a:gd name="connsiteY116" fmla="*/ 247356 h 461009"/>
              <a:gd name="connsiteX117" fmla="*/ 79437 w 578739"/>
              <a:gd name="connsiteY117" fmla="*/ 157059 h 461009"/>
              <a:gd name="connsiteX118" fmla="*/ 243457 w 578739"/>
              <a:gd name="connsiteY118" fmla="*/ 157059 h 461009"/>
              <a:gd name="connsiteX119" fmla="*/ 389761 w 578739"/>
              <a:gd name="connsiteY119" fmla="*/ 349941 h 461009"/>
              <a:gd name="connsiteX120" fmla="*/ 419765 w 578739"/>
              <a:gd name="connsiteY120" fmla="*/ 349941 h 461009"/>
              <a:gd name="connsiteX121" fmla="*/ 419765 w 578739"/>
              <a:gd name="connsiteY121" fmla="*/ 390327 h 461009"/>
              <a:gd name="connsiteX122" fmla="*/ 396524 w 578739"/>
              <a:gd name="connsiteY122" fmla="*/ 413568 h 461009"/>
              <a:gd name="connsiteX123" fmla="*/ 309084 w 578739"/>
              <a:gd name="connsiteY123" fmla="*/ 413568 h 461009"/>
              <a:gd name="connsiteX124" fmla="*/ 285843 w 578739"/>
              <a:gd name="connsiteY124" fmla="*/ 390327 h 461009"/>
              <a:gd name="connsiteX125" fmla="*/ 285843 w 578739"/>
              <a:gd name="connsiteY125" fmla="*/ 319842 h 461009"/>
              <a:gd name="connsiteX126" fmla="*/ 309084 w 578739"/>
              <a:gd name="connsiteY126" fmla="*/ 297077 h 461009"/>
              <a:gd name="connsiteX127" fmla="*/ 328134 w 578739"/>
              <a:gd name="connsiteY127" fmla="*/ 297077 h 461009"/>
              <a:gd name="connsiteX128" fmla="*/ 328134 w 578739"/>
              <a:gd name="connsiteY128" fmla="*/ 326604 h 461009"/>
              <a:gd name="connsiteX129" fmla="*/ 315752 w 578739"/>
              <a:gd name="connsiteY129" fmla="*/ 326604 h 461009"/>
              <a:gd name="connsiteX130" fmla="*/ 315752 w 578739"/>
              <a:gd name="connsiteY130" fmla="*/ 383754 h 461009"/>
              <a:gd name="connsiteX131" fmla="*/ 389666 w 578739"/>
              <a:gd name="connsiteY131" fmla="*/ 383754 h 46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78739" h="461009">
                <a:moveTo>
                  <a:pt x="551972" y="122388"/>
                </a:moveTo>
                <a:lnTo>
                  <a:pt x="558449" y="112863"/>
                </a:lnTo>
                <a:lnTo>
                  <a:pt x="562830" y="106577"/>
                </a:lnTo>
                <a:lnTo>
                  <a:pt x="562830" y="106577"/>
                </a:lnTo>
                <a:lnTo>
                  <a:pt x="569688" y="96099"/>
                </a:lnTo>
                <a:cubicBezTo>
                  <a:pt x="580326" y="81137"/>
                  <a:pt x="576820" y="60383"/>
                  <a:pt x="561857" y="49745"/>
                </a:cubicBezTo>
                <a:cubicBezTo>
                  <a:pt x="561706" y="49637"/>
                  <a:pt x="561554" y="49532"/>
                  <a:pt x="561402" y="49427"/>
                </a:cubicBezTo>
                <a:cubicBezTo>
                  <a:pt x="554224" y="44334"/>
                  <a:pt x="545299" y="42343"/>
                  <a:pt x="536637" y="43902"/>
                </a:cubicBezTo>
                <a:cubicBezTo>
                  <a:pt x="527872" y="45427"/>
                  <a:pt x="520083" y="50402"/>
                  <a:pt x="515015" y="57714"/>
                </a:cubicBezTo>
                <a:lnTo>
                  <a:pt x="498918" y="81812"/>
                </a:lnTo>
                <a:lnTo>
                  <a:pt x="460818" y="135247"/>
                </a:lnTo>
                <a:lnTo>
                  <a:pt x="460818" y="35235"/>
                </a:lnTo>
                <a:cubicBezTo>
                  <a:pt x="460818" y="15808"/>
                  <a:pt x="445097" y="45"/>
                  <a:pt x="425670" y="-8"/>
                </a:cubicBezTo>
                <a:lnTo>
                  <a:pt x="35145" y="-8"/>
                </a:lnTo>
                <a:cubicBezTo>
                  <a:pt x="15719" y="45"/>
                  <a:pt x="-2" y="15808"/>
                  <a:pt x="-2" y="35235"/>
                </a:cubicBezTo>
                <a:lnTo>
                  <a:pt x="-2" y="425760"/>
                </a:lnTo>
                <a:cubicBezTo>
                  <a:pt x="-2" y="445187"/>
                  <a:pt x="15719" y="460950"/>
                  <a:pt x="35145" y="461002"/>
                </a:cubicBezTo>
                <a:lnTo>
                  <a:pt x="425670" y="461002"/>
                </a:lnTo>
                <a:cubicBezTo>
                  <a:pt x="445097" y="460950"/>
                  <a:pt x="460818" y="445187"/>
                  <a:pt x="460818" y="425760"/>
                </a:cubicBezTo>
                <a:lnTo>
                  <a:pt x="460818" y="250500"/>
                </a:lnTo>
                <a:lnTo>
                  <a:pt x="533970" y="146677"/>
                </a:lnTo>
                <a:lnTo>
                  <a:pt x="537399" y="149249"/>
                </a:lnTo>
                <a:lnTo>
                  <a:pt x="495679" y="208304"/>
                </a:lnTo>
                <a:lnTo>
                  <a:pt x="520158" y="225639"/>
                </a:lnTo>
                <a:lnTo>
                  <a:pt x="578737" y="142772"/>
                </a:lnTo>
                <a:close/>
                <a:moveTo>
                  <a:pt x="539780" y="74763"/>
                </a:moveTo>
                <a:cubicBezTo>
                  <a:pt x="540209" y="74037"/>
                  <a:pt x="540945" y="73546"/>
                  <a:pt x="541780" y="73430"/>
                </a:cubicBezTo>
                <a:cubicBezTo>
                  <a:pt x="542619" y="73279"/>
                  <a:pt x="543482" y="73486"/>
                  <a:pt x="544161" y="74001"/>
                </a:cubicBezTo>
                <a:cubicBezTo>
                  <a:pt x="545629" y="75113"/>
                  <a:pt x="545917" y="77205"/>
                  <a:pt x="544805" y="78672"/>
                </a:cubicBezTo>
                <a:cubicBezTo>
                  <a:pt x="544782" y="78703"/>
                  <a:pt x="544758" y="78733"/>
                  <a:pt x="544733" y="78764"/>
                </a:cubicBezTo>
                <a:lnTo>
                  <a:pt x="538065" y="88860"/>
                </a:lnTo>
                <a:lnTo>
                  <a:pt x="532731" y="85146"/>
                </a:lnTo>
                <a:close/>
                <a:moveTo>
                  <a:pt x="30859" y="35235"/>
                </a:moveTo>
                <a:cubicBezTo>
                  <a:pt x="31043" y="32632"/>
                  <a:pt x="33114" y="30560"/>
                  <a:pt x="35717" y="30377"/>
                </a:cubicBezTo>
                <a:lnTo>
                  <a:pt x="426242" y="30377"/>
                </a:lnTo>
                <a:cubicBezTo>
                  <a:pt x="429098" y="30429"/>
                  <a:pt x="431385" y="32759"/>
                  <a:pt x="431385" y="35616"/>
                </a:cubicBezTo>
                <a:lnTo>
                  <a:pt x="431385" y="81050"/>
                </a:lnTo>
                <a:lnTo>
                  <a:pt x="30859" y="81050"/>
                </a:lnTo>
                <a:close/>
                <a:moveTo>
                  <a:pt x="430909" y="425569"/>
                </a:moveTo>
                <a:cubicBezTo>
                  <a:pt x="430909" y="428426"/>
                  <a:pt x="428621" y="430756"/>
                  <a:pt x="425766" y="430808"/>
                </a:cubicBezTo>
                <a:lnTo>
                  <a:pt x="35241" y="430808"/>
                </a:lnTo>
                <a:cubicBezTo>
                  <a:pt x="32686" y="430384"/>
                  <a:pt x="30824" y="428158"/>
                  <a:pt x="30859" y="425569"/>
                </a:cubicBezTo>
                <a:lnTo>
                  <a:pt x="30859" y="110673"/>
                </a:lnTo>
                <a:lnTo>
                  <a:pt x="430909" y="110673"/>
                </a:lnTo>
                <a:lnTo>
                  <a:pt x="430909" y="177824"/>
                </a:lnTo>
                <a:lnTo>
                  <a:pt x="354042" y="287552"/>
                </a:lnTo>
                <a:lnTo>
                  <a:pt x="354042" y="287552"/>
                </a:lnTo>
                <a:lnTo>
                  <a:pt x="346327" y="356989"/>
                </a:lnTo>
                <a:lnTo>
                  <a:pt x="408716" y="325652"/>
                </a:lnTo>
                <a:lnTo>
                  <a:pt x="408716" y="325652"/>
                </a:lnTo>
                <a:lnTo>
                  <a:pt x="430909" y="293076"/>
                </a:lnTo>
                <a:close/>
                <a:moveTo>
                  <a:pt x="383284" y="308316"/>
                </a:moveTo>
                <a:lnTo>
                  <a:pt x="378045" y="304697"/>
                </a:lnTo>
                <a:lnTo>
                  <a:pt x="515205" y="110101"/>
                </a:lnTo>
                <a:lnTo>
                  <a:pt x="520349" y="113721"/>
                </a:lnTo>
                <a:close/>
                <a:moveTo>
                  <a:pt x="76770" y="54570"/>
                </a:moveTo>
                <a:cubicBezTo>
                  <a:pt x="76822" y="60778"/>
                  <a:pt x="71833" y="65852"/>
                  <a:pt x="65625" y="65904"/>
                </a:cubicBezTo>
                <a:cubicBezTo>
                  <a:pt x="59418" y="65957"/>
                  <a:pt x="54344" y="60967"/>
                  <a:pt x="54291" y="54760"/>
                </a:cubicBezTo>
                <a:cubicBezTo>
                  <a:pt x="54239" y="48553"/>
                  <a:pt x="59229" y="43479"/>
                  <a:pt x="65436" y="43426"/>
                </a:cubicBezTo>
                <a:cubicBezTo>
                  <a:pt x="65499" y="43425"/>
                  <a:pt x="65562" y="43425"/>
                  <a:pt x="65625" y="43426"/>
                </a:cubicBezTo>
                <a:cubicBezTo>
                  <a:pt x="71780" y="43426"/>
                  <a:pt x="76770" y="48415"/>
                  <a:pt x="76770" y="54570"/>
                </a:cubicBezTo>
                <a:close/>
                <a:moveTo>
                  <a:pt x="117441" y="54570"/>
                </a:moveTo>
                <a:cubicBezTo>
                  <a:pt x="117494" y="60778"/>
                  <a:pt x="112505" y="65852"/>
                  <a:pt x="106297" y="65904"/>
                </a:cubicBezTo>
                <a:cubicBezTo>
                  <a:pt x="100090" y="65957"/>
                  <a:pt x="95016" y="60967"/>
                  <a:pt x="94963" y="54760"/>
                </a:cubicBezTo>
                <a:cubicBezTo>
                  <a:pt x="94911" y="48553"/>
                  <a:pt x="99900" y="43479"/>
                  <a:pt x="106108" y="43426"/>
                </a:cubicBezTo>
                <a:cubicBezTo>
                  <a:pt x="106171" y="43425"/>
                  <a:pt x="106234" y="43425"/>
                  <a:pt x="106297" y="43426"/>
                </a:cubicBezTo>
                <a:cubicBezTo>
                  <a:pt x="112430" y="43478"/>
                  <a:pt x="117390" y="48437"/>
                  <a:pt x="117441" y="54570"/>
                </a:cubicBezTo>
                <a:close/>
                <a:moveTo>
                  <a:pt x="158208" y="54570"/>
                </a:moveTo>
                <a:cubicBezTo>
                  <a:pt x="158779" y="60751"/>
                  <a:pt x="154231" y="66225"/>
                  <a:pt x="148050" y="66796"/>
                </a:cubicBezTo>
                <a:cubicBezTo>
                  <a:pt x="141869" y="67366"/>
                  <a:pt x="136395" y="62819"/>
                  <a:pt x="135825" y="56637"/>
                </a:cubicBezTo>
                <a:cubicBezTo>
                  <a:pt x="135761" y="55950"/>
                  <a:pt x="135761" y="55258"/>
                  <a:pt x="135825" y="54570"/>
                </a:cubicBezTo>
                <a:cubicBezTo>
                  <a:pt x="136395" y="48390"/>
                  <a:pt x="141869" y="43841"/>
                  <a:pt x="148050" y="44412"/>
                </a:cubicBezTo>
                <a:cubicBezTo>
                  <a:pt x="153441" y="44910"/>
                  <a:pt x="157710" y="49180"/>
                  <a:pt x="158208" y="54570"/>
                </a:cubicBezTo>
                <a:close/>
                <a:moveTo>
                  <a:pt x="64387" y="297077"/>
                </a:moveTo>
                <a:lnTo>
                  <a:pt x="258411" y="297077"/>
                </a:lnTo>
                <a:lnTo>
                  <a:pt x="258411" y="326604"/>
                </a:lnTo>
                <a:lnTo>
                  <a:pt x="64387" y="326604"/>
                </a:lnTo>
                <a:close/>
                <a:moveTo>
                  <a:pt x="404715" y="157059"/>
                </a:moveTo>
                <a:lnTo>
                  <a:pt x="300893" y="157059"/>
                </a:lnTo>
                <a:lnTo>
                  <a:pt x="300893" y="127056"/>
                </a:lnTo>
                <a:lnTo>
                  <a:pt x="404715" y="127056"/>
                </a:lnTo>
                <a:close/>
                <a:moveTo>
                  <a:pt x="404715" y="199446"/>
                </a:moveTo>
                <a:lnTo>
                  <a:pt x="300893" y="199446"/>
                </a:lnTo>
                <a:lnTo>
                  <a:pt x="300893" y="169442"/>
                </a:lnTo>
                <a:lnTo>
                  <a:pt x="404715" y="169442"/>
                </a:lnTo>
                <a:close/>
                <a:moveTo>
                  <a:pt x="368806" y="241832"/>
                </a:moveTo>
                <a:lnTo>
                  <a:pt x="300893" y="241832"/>
                </a:lnTo>
                <a:lnTo>
                  <a:pt x="300893" y="211828"/>
                </a:lnTo>
                <a:lnTo>
                  <a:pt x="368806" y="211828"/>
                </a:lnTo>
                <a:close/>
                <a:moveTo>
                  <a:pt x="342803" y="284218"/>
                </a:moveTo>
                <a:lnTo>
                  <a:pt x="300893" y="284218"/>
                </a:lnTo>
                <a:lnTo>
                  <a:pt x="300893" y="254214"/>
                </a:lnTo>
                <a:lnTo>
                  <a:pt x="342803" y="254214"/>
                </a:lnTo>
                <a:close/>
                <a:moveTo>
                  <a:pt x="64387" y="338892"/>
                </a:moveTo>
                <a:lnTo>
                  <a:pt x="258411" y="338892"/>
                </a:lnTo>
                <a:lnTo>
                  <a:pt x="258411" y="368895"/>
                </a:lnTo>
                <a:lnTo>
                  <a:pt x="64387" y="368895"/>
                </a:lnTo>
                <a:close/>
                <a:moveTo>
                  <a:pt x="64387" y="381278"/>
                </a:moveTo>
                <a:lnTo>
                  <a:pt x="258411" y="381278"/>
                </a:lnTo>
                <a:lnTo>
                  <a:pt x="258411" y="411377"/>
                </a:lnTo>
                <a:lnTo>
                  <a:pt x="64387" y="411377"/>
                </a:lnTo>
                <a:close/>
                <a:moveTo>
                  <a:pt x="244219" y="127056"/>
                </a:moveTo>
                <a:lnTo>
                  <a:pt x="78484" y="127056"/>
                </a:lnTo>
                <a:cubicBezTo>
                  <a:pt x="63202" y="126168"/>
                  <a:pt x="50094" y="137838"/>
                  <a:pt x="49206" y="153120"/>
                </a:cubicBezTo>
                <a:cubicBezTo>
                  <a:pt x="49134" y="154369"/>
                  <a:pt x="49146" y="155621"/>
                  <a:pt x="49242" y="156869"/>
                </a:cubicBezTo>
                <a:lnTo>
                  <a:pt x="49242" y="247356"/>
                </a:lnTo>
                <a:cubicBezTo>
                  <a:pt x="47527" y="262515"/>
                  <a:pt x="58425" y="276194"/>
                  <a:pt x="73583" y="277910"/>
                </a:cubicBezTo>
                <a:cubicBezTo>
                  <a:pt x="75210" y="278095"/>
                  <a:pt x="76850" y="278134"/>
                  <a:pt x="78484" y="278027"/>
                </a:cubicBezTo>
                <a:lnTo>
                  <a:pt x="244219" y="278027"/>
                </a:lnTo>
                <a:cubicBezTo>
                  <a:pt x="259051" y="279320"/>
                  <a:pt x="272121" y="268345"/>
                  <a:pt x="273414" y="253514"/>
                </a:cubicBezTo>
                <a:cubicBezTo>
                  <a:pt x="273531" y="252163"/>
                  <a:pt x="273548" y="250805"/>
                  <a:pt x="273461" y="249452"/>
                </a:cubicBezTo>
                <a:lnTo>
                  <a:pt x="273461" y="156393"/>
                </a:lnTo>
                <a:cubicBezTo>
                  <a:pt x="274662" y="141396"/>
                  <a:pt x="263479" y="128264"/>
                  <a:pt x="248482" y="127062"/>
                </a:cubicBezTo>
                <a:cubicBezTo>
                  <a:pt x="247063" y="126949"/>
                  <a:pt x="245638" y="126946"/>
                  <a:pt x="244219" y="127056"/>
                </a:cubicBezTo>
                <a:close/>
                <a:moveTo>
                  <a:pt x="243457" y="248023"/>
                </a:moveTo>
                <a:lnTo>
                  <a:pt x="79437" y="248023"/>
                </a:lnTo>
                <a:cubicBezTo>
                  <a:pt x="79390" y="247803"/>
                  <a:pt x="79390" y="247576"/>
                  <a:pt x="79437" y="247356"/>
                </a:cubicBezTo>
                <a:lnTo>
                  <a:pt x="79437" y="157059"/>
                </a:lnTo>
                <a:lnTo>
                  <a:pt x="243457" y="157059"/>
                </a:lnTo>
                <a:close/>
                <a:moveTo>
                  <a:pt x="389761" y="349941"/>
                </a:moveTo>
                <a:lnTo>
                  <a:pt x="419765" y="349941"/>
                </a:lnTo>
                <a:lnTo>
                  <a:pt x="419765" y="390327"/>
                </a:lnTo>
                <a:cubicBezTo>
                  <a:pt x="419765" y="403163"/>
                  <a:pt x="409360" y="413568"/>
                  <a:pt x="396524" y="413568"/>
                </a:cubicBezTo>
                <a:lnTo>
                  <a:pt x="309084" y="413568"/>
                </a:lnTo>
                <a:cubicBezTo>
                  <a:pt x="296249" y="413568"/>
                  <a:pt x="285843" y="403163"/>
                  <a:pt x="285843" y="390327"/>
                </a:cubicBezTo>
                <a:lnTo>
                  <a:pt x="285843" y="319842"/>
                </a:lnTo>
                <a:cubicBezTo>
                  <a:pt x="286103" y="307193"/>
                  <a:pt x="296432" y="297074"/>
                  <a:pt x="309084" y="297077"/>
                </a:cubicBezTo>
                <a:lnTo>
                  <a:pt x="328134" y="297077"/>
                </a:lnTo>
                <a:lnTo>
                  <a:pt x="328134" y="326604"/>
                </a:lnTo>
                <a:lnTo>
                  <a:pt x="315752" y="326604"/>
                </a:lnTo>
                <a:lnTo>
                  <a:pt x="315752" y="383754"/>
                </a:lnTo>
                <a:lnTo>
                  <a:pt x="389666" y="383754"/>
                </a:lnTo>
                <a:close/>
              </a:path>
            </a:pathLst>
          </a:custGeom>
          <a:solidFill>
            <a:srgbClr val="985CDF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raphic 145">
            <a:extLst>
              <a:ext uri="{FF2B5EF4-FFF2-40B4-BE49-F238E27FC236}">
                <a16:creationId xmlns:a16="http://schemas.microsoft.com/office/drawing/2014/main" id="{08F239C2-B4F6-4D80-9B97-F0DFD95F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90684" y="2580423"/>
            <a:ext cx="839046" cy="800615"/>
          </a:xfrm>
          <a:custGeom>
            <a:avLst/>
            <a:gdLst>
              <a:gd name="connsiteX0" fmla="*/ 565745 w 565962"/>
              <a:gd name="connsiteY0" fmla="*/ 303429 h 506658"/>
              <a:gd name="connsiteX1" fmla="*/ 479780 w 565962"/>
              <a:gd name="connsiteY1" fmla="*/ 214301 h 506658"/>
              <a:gd name="connsiteX2" fmla="*/ 519496 w 565962"/>
              <a:gd name="connsiteY2" fmla="*/ 151689 h 506658"/>
              <a:gd name="connsiteX3" fmla="*/ 468120 w 565962"/>
              <a:gd name="connsiteY3" fmla="*/ 110709 h 506658"/>
              <a:gd name="connsiteX4" fmla="*/ 468120 w 565962"/>
              <a:gd name="connsiteY4" fmla="*/ 110709 h 506658"/>
              <a:gd name="connsiteX5" fmla="*/ 436662 w 565962"/>
              <a:gd name="connsiteY5" fmla="*/ 121466 h 506658"/>
              <a:gd name="connsiteX6" fmla="*/ 390833 w 565962"/>
              <a:gd name="connsiteY6" fmla="*/ 102483 h 506658"/>
              <a:gd name="connsiteX7" fmla="*/ 423906 w 565962"/>
              <a:gd name="connsiteY7" fmla="*/ 36123 h 506658"/>
              <a:gd name="connsiteX8" fmla="*/ 374200 w 565962"/>
              <a:gd name="connsiteY8" fmla="*/ 338 h 506658"/>
              <a:gd name="connsiteX9" fmla="*/ 374200 w 565962"/>
              <a:gd name="connsiteY9" fmla="*/ 338 h 506658"/>
              <a:gd name="connsiteX10" fmla="*/ 321486 w 565962"/>
              <a:gd name="connsiteY10" fmla="*/ 52298 h 506658"/>
              <a:gd name="connsiteX11" fmla="*/ 357749 w 565962"/>
              <a:gd name="connsiteY11" fmla="*/ 102483 h 506658"/>
              <a:gd name="connsiteX12" fmla="*/ 312552 w 565962"/>
              <a:gd name="connsiteY12" fmla="*/ 121105 h 506658"/>
              <a:gd name="connsiteX13" fmla="*/ 249999 w 565962"/>
              <a:gd name="connsiteY13" fmla="*/ 121105 h 506658"/>
              <a:gd name="connsiteX14" fmla="*/ 204802 w 565962"/>
              <a:gd name="connsiteY14" fmla="*/ 102393 h 506658"/>
              <a:gd name="connsiteX15" fmla="*/ 237536 w 565962"/>
              <a:gd name="connsiteY15" fmla="*/ 35580 h 506658"/>
              <a:gd name="connsiteX16" fmla="*/ 170723 w 565962"/>
              <a:gd name="connsiteY16" fmla="*/ 2846 h 506658"/>
              <a:gd name="connsiteX17" fmla="*/ 137989 w 565962"/>
              <a:gd name="connsiteY17" fmla="*/ 69659 h 506658"/>
              <a:gd name="connsiteX18" fmla="*/ 170723 w 565962"/>
              <a:gd name="connsiteY18" fmla="*/ 102393 h 506658"/>
              <a:gd name="connsiteX19" fmla="*/ 125526 w 565962"/>
              <a:gd name="connsiteY19" fmla="*/ 121376 h 506658"/>
              <a:gd name="connsiteX20" fmla="*/ 51960 w 565962"/>
              <a:gd name="connsiteY20" fmla="*/ 131594 h 506658"/>
              <a:gd name="connsiteX21" fmla="*/ 62178 w 565962"/>
              <a:gd name="connsiteY21" fmla="*/ 205161 h 506658"/>
              <a:gd name="connsiteX22" fmla="*/ 83041 w 565962"/>
              <a:gd name="connsiteY22" fmla="*/ 214662 h 506658"/>
              <a:gd name="connsiteX23" fmla="*/ 240 w 565962"/>
              <a:gd name="connsiteY23" fmla="*/ 302977 h 506658"/>
              <a:gd name="connsiteX24" fmla="*/ 240 w 565962"/>
              <a:gd name="connsiteY24" fmla="*/ 330638 h 506658"/>
              <a:gd name="connsiteX25" fmla="*/ 37573 w 565962"/>
              <a:gd name="connsiteY25" fmla="*/ 387224 h 506658"/>
              <a:gd name="connsiteX26" fmla="*/ 37573 w 565962"/>
              <a:gd name="connsiteY26" fmla="*/ 471200 h 506658"/>
              <a:gd name="connsiteX27" fmla="*/ 49957 w 565962"/>
              <a:gd name="connsiteY27" fmla="*/ 497505 h 506658"/>
              <a:gd name="connsiteX28" fmla="*/ 75087 w 565962"/>
              <a:gd name="connsiteY28" fmla="*/ 506544 h 506658"/>
              <a:gd name="connsiteX29" fmla="*/ 94792 w 565962"/>
              <a:gd name="connsiteY29" fmla="*/ 500669 h 506658"/>
              <a:gd name="connsiteX30" fmla="*/ 114498 w 565962"/>
              <a:gd name="connsiteY30" fmla="*/ 506544 h 506658"/>
              <a:gd name="connsiteX31" fmla="*/ 151818 w 565962"/>
              <a:gd name="connsiteY31" fmla="*/ 471588 h 506658"/>
              <a:gd name="connsiteX32" fmla="*/ 151831 w 565962"/>
              <a:gd name="connsiteY32" fmla="*/ 471110 h 506658"/>
              <a:gd name="connsiteX33" fmla="*/ 151831 w 565962"/>
              <a:gd name="connsiteY33" fmla="*/ 387224 h 506658"/>
              <a:gd name="connsiteX34" fmla="*/ 188983 w 565962"/>
              <a:gd name="connsiteY34" fmla="*/ 332988 h 506658"/>
              <a:gd name="connsiteX35" fmla="*/ 226135 w 565962"/>
              <a:gd name="connsiteY35" fmla="*/ 387224 h 506658"/>
              <a:gd name="connsiteX36" fmla="*/ 226135 w 565962"/>
              <a:gd name="connsiteY36" fmla="*/ 471200 h 506658"/>
              <a:gd name="connsiteX37" fmla="*/ 238338 w 565962"/>
              <a:gd name="connsiteY37" fmla="*/ 497505 h 506658"/>
              <a:gd name="connsiteX38" fmla="*/ 263196 w 565962"/>
              <a:gd name="connsiteY38" fmla="*/ 506544 h 506658"/>
              <a:gd name="connsiteX39" fmla="*/ 282993 w 565962"/>
              <a:gd name="connsiteY39" fmla="*/ 500759 h 506658"/>
              <a:gd name="connsiteX40" fmla="*/ 302789 w 565962"/>
              <a:gd name="connsiteY40" fmla="*/ 506635 h 506658"/>
              <a:gd name="connsiteX41" fmla="*/ 340109 w 565962"/>
              <a:gd name="connsiteY41" fmla="*/ 471678 h 506658"/>
              <a:gd name="connsiteX42" fmla="*/ 340122 w 565962"/>
              <a:gd name="connsiteY42" fmla="*/ 471200 h 506658"/>
              <a:gd name="connsiteX43" fmla="*/ 340122 w 565962"/>
              <a:gd name="connsiteY43" fmla="*/ 387224 h 506658"/>
              <a:gd name="connsiteX44" fmla="*/ 377274 w 565962"/>
              <a:gd name="connsiteY44" fmla="*/ 332988 h 506658"/>
              <a:gd name="connsiteX45" fmla="*/ 414335 w 565962"/>
              <a:gd name="connsiteY45" fmla="*/ 387224 h 506658"/>
              <a:gd name="connsiteX46" fmla="*/ 414335 w 565962"/>
              <a:gd name="connsiteY46" fmla="*/ 471200 h 506658"/>
              <a:gd name="connsiteX47" fmla="*/ 426629 w 565962"/>
              <a:gd name="connsiteY47" fmla="*/ 497505 h 506658"/>
              <a:gd name="connsiteX48" fmla="*/ 451577 w 565962"/>
              <a:gd name="connsiteY48" fmla="*/ 506544 h 506658"/>
              <a:gd name="connsiteX49" fmla="*/ 471283 w 565962"/>
              <a:gd name="connsiteY49" fmla="*/ 500669 h 506658"/>
              <a:gd name="connsiteX50" fmla="*/ 490899 w 565962"/>
              <a:gd name="connsiteY50" fmla="*/ 506544 h 506658"/>
              <a:gd name="connsiteX51" fmla="*/ 528219 w 565962"/>
              <a:gd name="connsiteY51" fmla="*/ 471588 h 506658"/>
              <a:gd name="connsiteX52" fmla="*/ 528232 w 565962"/>
              <a:gd name="connsiteY52" fmla="*/ 471110 h 506658"/>
              <a:gd name="connsiteX53" fmla="*/ 528232 w 565962"/>
              <a:gd name="connsiteY53" fmla="*/ 387224 h 506658"/>
              <a:gd name="connsiteX54" fmla="*/ 565655 w 565962"/>
              <a:gd name="connsiteY54" fmla="*/ 330638 h 506658"/>
              <a:gd name="connsiteX55" fmla="*/ 565745 w 565962"/>
              <a:gd name="connsiteY55" fmla="*/ 303429 h 506658"/>
              <a:gd name="connsiteX56" fmla="*/ 444075 w 565962"/>
              <a:gd name="connsiteY56" fmla="*/ 163047 h 506658"/>
              <a:gd name="connsiteX57" fmla="*/ 468120 w 565962"/>
              <a:gd name="connsiteY57" fmla="*/ 139003 h 506658"/>
              <a:gd name="connsiteX58" fmla="*/ 468120 w 565962"/>
              <a:gd name="connsiteY58" fmla="*/ 139003 h 506658"/>
              <a:gd name="connsiteX59" fmla="*/ 492148 w 565962"/>
              <a:gd name="connsiteY59" fmla="*/ 163064 h 506658"/>
              <a:gd name="connsiteX60" fmla="*/ 485114 w 565962"/>
              <a:gd name="connsiteY60" fmla="*/ 180041 h 506658"/>
              <a:gd name="connsiteX61" fmla="*/ 468120 w 565962"/>
              <a:gd name="connsiteY61" fmla="*/ 187092 h 506658"/>
              <a:gd name="connsiteX62" fmla="*/ 468120 w 565962"/>
              <a:gd name="connsiteY62" fmla="*/ 187092 h 506658"/>
              <a:gd name="connsiteX63" fmla="*/ 444075 w 565962"/>
              <a:gd name="connsiteY63" fmla="*/ 163047 h 506658"/>
              <a:gd name="connsiteX64" fmla="*/ 350065 w 565962"/>
              <a:gd name="connsiteY64" fmla="*/ 52857 h 506658"/>
              <a:gd name="connsiteX65" fmla="*/ 350065 w 565962"/>
              <a:gd name="connsiteY65" fmla="*/ 52857 h 506658"/>
              <a:gd name="connsiteX66" fmla="*/ 374019 w 565962"/>
              <a:gd name="connsiteY66" fmla="*/ 28722 h 506658"/>
              <a:gd name="connsiteX67" fmla="*/ 374110 w 565962"/>
              <a:gd name="connsiteY67" fmla="*/ 28722 h 506658"/>
              <a:gd name="connsiteX68" fmla="*/ 374110 w 565962"/>
              <a:gd name="connsiteY68" fmla="*/ 28722 h 506658"/>
              <a:gd name="connsiteX69" fmla="*/ 399676 w 565962"/>
              <a:gd name="connsiteY69" fmla="*/ 51336 h 506658"/>
              <a:gd name="connsiteX70" fmla="*/ 377063 w 565962"/>
              <a:gd name="connsiteY70" fmla="*/ 76902 h 506658"/>
              <a:gd name="connsiteX71" fmla="*/ 374110 w 565962"/>
              <a:gd name="connsiteY71" fmla="*/ 76902 h 506658"/>
              <a:gd name="connsiteX72" fmla="*/ 374110 w 565962"/>
              <a:gd name="connsiteY72" fmla="*/ 76902 h 506658"/>
              <a:gd name="connsiteX73" fmla="*/ 350065 w 565962"/>
              <a:gd name="connsiteY73" fmla="*/ 52857 h 506658"/>
              <a:gd name="connsiteX74" fmla="*/ 281094 w 565962"/>
              <a:gd name="connsiteY74" fmla="*/ 139183 h 506658"/>
              <a:gd name="connsiteX75" fmla="*/ 305138 w 565962"/>
              <a:gd name="connsiteY75" fmla="*/ 163229 h 506658"/>
              <a:gd name="connsiteX76" fmla="*/ 281093 w 565962"/>
              <a:gd name="connsiteY76" fmla="*/ 187273 h 506658"/>
              <a:gd name="connsiteX77" fmla="*/ 257049 w 565962"/>
              <a:gd name="connsiteY77" fmla="*/ 163227 h 506658"/>
              <a:gd name="connsiteX78" fmla="*/ 257050 w 565962"/>
              <a:gd name="connsiteY78" fmla="*/ 163047 h 506658"/>
              <a:gd name="connsiteX79" fmla="*/ 281094 w 565962"/>
              <a:gd name="connsiteY79" fmla="*/ 139183 h 506658"/>
              <a:gd name="connsiteX80" fmla="*/ 187717 w 565962"/>
              <a:gd name="connsiteY80" fmla="*/ 28722 h 506658"/>
              <a:gd name="connsiteX81" fmla="*/ 211762 w 565962"/>
              <a:gd name="connsiteY81" fmla="*/ 52767 h 506658"/>
              <a:gd name="connsiteX82" fmla="*/ 187717 w 565962"/>
              <a:gd name="connsiteY82" fmla="*/ 76812 h 506658"/>
              <a:gd name="connsiteX83" fmla="*/ 163673 w 565962"/>
              <a:gd name="connsiteY83" fmla="*/ 52767 h 506658"/>
              <a:gd name="connsiteX84" fmla="*/ 187717 w 565962"/>
              <a:gd name="connsiteY84" fmla="*/ 28722 h 506658"/>
              <a:gd name="connsiteX85" fmla="*/ 69753 w 565962"/>
              <a:gd name="connsiteY85" fmla="*/ 163047 h 506658"/>
              <a:gd name="connsiteX86" fmla="*/ 93798 w 565962"/>
              <a:gd name="connsiteY86" fmla="*/ 139003 h 506658"/>
              <a:gd name="connsiteX87" fmla="*/ 117843 w 565962"/>
              <a:gd name="connsiteY87" fmla="*/ 163047 h 506658"/>
              <a:gd name="connsiteX88" fmla="*/ 93798 w 565962"/>
              <a:gd name="connsiteY88" fmla="*/ 187092 h 506658"/>
              <a:gd name="connsiteX89" fmla="*/ 69753 w 565962"/>
              <a:gd name="connsiteY89" fmla="*/ 163047 h 506658"/>
              <a:gd name="connsiteX90" fmla="*/ 160599 w 565962"/>
              <a:gd name="connsiteY90" fmla="*/ 329282 h 506658"/>
              <a:gd name="connsiteX91" fmla="*/ 151560 w 565962"/>
              <a:gd name="connsiteY91" fmla="*/ 358569 h 506658"/>
              <a:gd name="connsiteX92" fmla="*/ 151560 w 565962"/>
              <a:gd name="connsiteY92" fmla="*/ 316717 h 506658"/>
              <a:gd name="connsiteX93" fmla="*/ 123176 w 565962"/>
              <a:gd name="connsiteY93" fmla="*/ 316717 h 506658"/>
              <a:gd name="connsiteX94" fmla="*/ 123176 w 565962"/>
              <a:gd name="connsiteY94" fmla="*/ 471200 h 506658"/>
              <a:gd name="connsiteX95" fmla="*/ 114137 w 565962"/>
              <a:gd name="connsiteY95" fmla="*/ 478161 h 506658"/>
              <a:gd name="connsiteX96" fmla="*/ 108623 w 565962"/>
              <a:gd name="connsiteY96" fmla="*/ 471291 h 506658"/>
              <a:gd name="connsiteX97" fmla="*/ 108623 w 565962"/>
              <a:gd name="connsiteY97" fmla="*/ 394546 h 506658"/>
              <a:gd name="connsiteX98" fmla="*/ 80329 w 565962"/>
              <a:gd name="connsiteY98" fmla="*/ 394546 h 506658"/>
              <a:gd name="connsiteX99" fmla="*/ 80329 w 565962"/>
              <a:gd name="connsiteY99" fmla="*/ 471291 h 506658"/>
              <a:gd name="connsiteX100" fmla="*/ 74906 w 565962"/>
              <a:gd name="connsiteY100" fmla="*/ 478161 h 506658"/>
              <a:gd name="connsiteX101" fmla="*/ 65866 w 565962"/>
              <a:gd name="connsiteY101" fmla="*/ 471200 h 506658"/>
              <a:gd name="connsiteX102" fmla="*/ 65866 w 565962"/>
              <a:gd name="connsiteY102" fmla="*/ 316717 h 506658"/>
              <a:gd name="connsiteX103" fmla="*/ 37573 w 565962"/>
              <a:gd name="connsiteY103" fmla="*/ 316717 h 506658"/>
              <a:gd name="connsiteX104" fmla="*/ 37573 w 565962"/>
              <a:gd name="connsiteY104" fmla="*/ 358931 h 506658"/>
              <a:gd name="connsiteX105" fmla="*/ 28534 w 565962"/>
              <a:gd name="connsiteY105" fmla="*/ 329643 h 506658"/>
              <a:gd name="connsiteX106" fmla="*/ 28534 w 565962"/>
              <a:gd name="connsiteY106" fmla="*/ 303791 h 506658"/>
              <a:gd name="connsiteX107" fmla="*/ 94431 w 565962"/>
              <a:gd name="connsiteY107" fmla="*/ 242775 h 506658"/>
              <a:gd name="connsiteX108" fmla="*/ 94431 w 565962"/>
              <a:gd name="connsiteY108" fmla="*/ 215657 h 506658"/>
              <a:gd name="connsiteX109" fmla="*/ 94431 w 565962"/>
              <a:gd name="connsiteY109" fmla="*/ 215657 h 506658"/>
              <a:gd name="connsiteX110" fmla="*/ 94431 w 565962"/>
              <a:gd name="connsiteY110" fmla="*/ 242775 h 506658"/>
              <a:gd name="connsiteX111" fmla="*/ 160328 w 565962"/>
              <a:gd name="connsiteY111" fmla="*/ 304333 h 506658"/>
              <a:gd name="connsiteX112" fmla="*/ 160599 w 565962"/>
              <a:gd name="connsiteY112" fmla="*/ 329282 h 506658"/>
              <a:gd name="connsiteX113" fmla="*/ 188802 w 565962"/>
              <a:gd name="connsiteY113" fmla="*/ 298638 h 506658"/>
              <a:gd name="connsiteX114" fmla="*/ 105188 w 565962"/>
              <a:gd name="connsiteY114" fmla="*/ 214662 h 506658"/>
              <a:gd name="connsiteX115" fmla="*/ 146317 w 565962"/>
              <a:gd name="connsiteY115" fmla="*/ 163047 h 506658"/>
              <a:gd name="connsiteX116" fmla="*/ 142792 w 565962"/>
              <a:gd name="connsiteY116" fmla="*/ 144969 h 506658"/>
              <a:gd name="connsiteX117" fmla="*/ 187989 w 565962"/>
              <a:gd name="connsiteY117" fmla="*/ 130325 h 506658"/>
              <a:gd name="connsiteX118" fmla="*/ 232553 w 565962"/>
              <a:gd name="connsiteY118" fmla="*/ 144426 h 506658"/>
              <a:gd name="connsiteX119" fmla="*/ 228756 w 565962"/>
              <a:gd name="connsiteY119" fmla="*/ 163047 h 506658"/>
              <a:gd name="connsiteX120" fmla="*/ 270880 w 565962"/>
              <a:gd name="connsiteY120" fmla="*/ 214572 h 506658"/>
              <a:gd name="connsiteX121" fmla="*/ 188802 w 565962"/>
              <a:gd name="connsiteY121" fmla="*/ 298638 h 506658"/>
              <a:gd name="connsiteX122" fmla="*/ 348980 w 565962"/>
              <a:gd name="connsiteY122" fmla="*/ 329282 h 506658"/>
              <a:gd name="connsiteX123" fmla="*/ 339941 w 565962"/>
              <a:gd name="connsiteY123" fmla="*/ 358569 h 506658"/>
              <a:gd name="connsiteX124" fmla="*/ 339941 w 565962"/>
              <a:gd name="connsiteY124" fmla="*/ 316717 h 506658"/>
              <a:gd name="connsiteX125" fmla="*/ 311467 w 565962"/>
              <a:gd name="connsiteY125" fmla="*/ 316717 h 506658"/>
              <a:gd name="connsiteX126" fmla="*/ 311467 w 565962"/>
              <a:gd name="connsiteY126" fmla="*/ 471200 h 506658"/>
              <a:gd name="connsiteX127" fmla="*/ 302427 w 565962"/>
              <a:gd name="connsiteY127" fmla="*/ 478161 h 506658"/>
              <a:gd name="connsiteX128" fmla="*/ 296913 w 565962"/>
              <a:gd name="connsiteY128" fmla="*/ 471291 h 506658"/>
              <a:gd name="connsiteX129" fmla="*/ 296913 w 565962"/>
              <a:gd name="connsiteY129" fmla="*/ 394546 h 506658"/>
              <a:gd name="connsiteX130" fmla="*/ 268710 w 565962"/>
              <a:gd name="connsiteY130" fmla="*/ 394546 h 506658"/>
              <a:gd name="connsiteX131" fmla="*/ 268710 w 565962"/>
              <a:gd name="connsiteY131" fmla="*/ 471291 h 506658"/>
              <a:gd name="connsiteX132" fmla="*/ 263196 w 565962"/>
              <a:gd name="connsiteY132" fmla="*/ 478161 h 506658"/>
              <a:gd name="connsiteX133" fmla="*/ 254157 w 565962"/>
              <a:gd name="connsiteY133" fmla="*/ 471200 h 506658"/>
              <a:gd name="connsiteX134" fmla="*/ 254157 w 565962"/>
              <a:gd name="connsiteY134" fmla="*/ 316717 h 506658"/>
              <a:gd name="connsiteX135" fmla="*/ 225954 w 565962"/>
              <a:gd name="connsiteY135" fmla="*/ 316717 h 506658"/>
              <a:gd name="connsiteX136" fmla="*/ 225954 w 565962"/>
              <a:gd name="connsiteY136" fmla="*/ 358931 h 506658"/>
              <a:gd name="connsiteX137" fmla="*/ 216915 w 565962"/>
              <a:gd name="connsiteY137" fmla="*/ 329643 h 506658"/>
              <a:gd name="connsiteX138" fmla="*/ 216915 w 565962"/>
              <a:gd name="connsiteY138" fmla="*/ 303791 h 506658"/>
              <a:gd name="connsiteX139" fmla="*/ 282812 w 565962"/>
              <a:gd name="connsiteY139" fmla="*/ 242775 h 506658"/>
              <a:gd name="connsiteX140" fmla="*/ 282812 w 565962"/>
              <a:gd name="connsiteY140" fmla="*/ 215657 h 506658"/>
              <a:gd name="connsiteX141" fmla="*/ 282812 w 565962"/>
              <a:gd name="connsiteY141" fmla="*/ 215657 h 506658"/>
              <a:gd name="connsiteX142" fmla="*/ 282812 w 565962"/>
              <a:gd name="connsiteY142" fmla="*/ 242775 h 506658"/>
              <a:gd name="connsiteX143" fmla="*/ 348709 w 565962"/>
              <a:gd name="connsiteY143" fmla="*/ 304333 h 506658"/>
              <a:gd name="connsiteX144" fmla="*/ 348980 w 565962"/>
              <a:gd name="connsiteY144" fmla="*/ 329282 h 506658"/>
              <a:gd name="connsiteX145" fmla="*/ 377183 w 565962"/>
              <a:gd name="connsiteY145" fmla="*/ 298638 h 506658"/>
              <a:gd name="connsiteX146" fmla="*/ 292846 w 565962"/>
              <a:gd name="connsiteY146" fmla="*/ 214572 h 506658"/>
              <a:gd name="connsiteX147" fmla="*/ 332332 w 565962"/>
              <a:gd name="connsiteY147" fmla="*/ 151967 h 506658"/>
              <a:gd name="connsiteX148" fmla="*/ 329907 w 565962"/>
              <a:gd name="connsiteY148" fmla="*/ 144155 h 506658"/>
              <a:gd name="connsiteX149" fmla="*/ 374200 w 565962"/>
              <a:gd name="connsiteY149" fmla="*/ 130144 h 506658"/>
              <a:gd name="connsiteX150" fmla="*/ 374200 w 565962"/>
              <a:gd name="connsiteY150" fmla="*/ 130144 h 506658"/>
              <a:gd name="connsiteX151" fmla="*/ 419397 w 565962"/>
              <a:gd name="connsiteY151" fmla="*/ 144788 h 506658"/>
              <a:gd name="connsiteX152" fmla="*/ 415601 w 565962"/>
              <a:gd name="connsiteY152" fmla="*/ 163047 h 506658"/>
              <a:gd name="connsiteX153" fmla="*/ 458357 w 565962"/>
              <a:gd name="connsiteY153" fmla="*/ 214572 h 506658"/>
              <a:gd name="connsiteX154" fmla="*/ 377183 w 565962"/>
              <a:gd name="connsiteY154" fmla="*/ 298638 h 506658"/>
              <a:gd name="connsiteX155" fmla="*/ 537271 w 565962"/>
              <a:gd name="connsiteY155" fmla="*/ 329463 h 506658"/>
              <a:gd name="connsiteX156" fmla="*/ 528232 w 565962"/>
              <a:gd name="connsiteY156" fmla="*/ 358750 h 506658"/>
              <a:gd name="connsiteX157" fmla="*/ 528232 w 565962"/>
              <a:gd name="connsiteY157" fmla="*/ 316717 h 506658"/>
              <a:gd name="connsiteX158" fmla="*/ 499938 w 565962"/>
              <a:gd name="connsiteY158" fmla="*/ 316717 h 506658"/>
              <a:gd name="connsiteX159" fmla="*/ 499938 w 565962"/>
              <a:gd name="connsiteY159" fmla="*/ 471200 h 506658"/>
              <a:gd name="connsiteX160" fmla="*/ 490899 w 565962"/>
              <a:gd name="connsiteY160" fmla="*/ 478161 h 506658"/>
              <a:gd name="connsiteX161" fmla="*/ 485385 w 565962"/>
              <a:gd name="connsiteY161" fmla="*/ 471291 h 506658"/>
              <a:gd name="connsiteX162" fmla="*/ 485385 w 565962"/>
              <a:gd name="connsiteY162" fmla="*/ 394546 h 506658"/>
              <a:gd name="connsiteX163" fmla="*/ 457001 w 565962"/>
              <a:gd name="connsiteY163" fmla="*/ 394546 h 506658"/>
              <a:gd name="connsiteX164" fmla="*/ 457001 w 565962"/>
              <a:gd name="connsiteY164" fmla="*/ 471291 h 506658"/>
              <a:gd name="connsiteX165" fmla="*/ 451577 w 565962"/>
              <a:gd name="connsiteY165" fmla="*/ 478161 h 506658"/>
              <a:gd name="connsiteX166" fmla="*/ 442538 w 565962"/>
              <a:gd name="connsiteY166" fmla="*/ 471200 h 506658"/>
              <a:gd name="connsiteX167" fmla="*/ 442538 w 565962"/>
              <a:gd name="connsiteY167" fmla="*/ 316717 h 506658"/>
              <a:gd name="connsiteX168" fmla="*/ 414245 w 565962"/>
              <a:gd name="connsiteY168" fmla="*/ 316717 h 506658"/>
              <a:gd name="connsiteX169" fmla="*/ 414245 w 565962"/>
              <a:gd name="connsiteY169" fmla="*/ 358931 h 506658"/>
              <a:gd name="connsiteX170" fmla="*/ 405205 w 565962"/>
              <a:gd name="connsiteY170" fmla="*/ 329643 h 506658"/>
              <a:gd name="connsiteX171" fmla="*/ 405205 w 565962"/>
              <a:gd name="connsiteY171" fmla="*/ 303791 h 506658"/>
              <a:gd name="connsiteX172" fmla="*/ 471103 w 565962"/>
              <a:gd name="connsiteY172" fmla="*/ 242775 h 506658"/>
              <a:gd name="connsiteX173" fmla="*/ 471103 w 565962"/>
              <a:gd name="connsiteY173" fmla="*/ 215657 h 506658"/>
              <a:gd name="connsiteX174" fmla="*/ 471103 w 565962"/>
              <a:gd name="connsiteY174" fmla="*/ 215657 h 506658"/>
              <a:gd name="connsiteX175" fmla="*/ 471103 w 565962"/>
              <a:gd name="connsiteY175" fmla="*/ 242775 h 506658"/>
              <a:gd name="connsiteX176" fmla="*/ 537000 w 565962"/>
              <a:gd name="connsiteY176" fmla="*/ 304333 h 506658"/>
              <a:gd name="connsiteX177" fmla="*/ 537271 w 565962"/>
              <a:gd name="connsiteY177" fmla="*/ 329282 h 50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565962" h="506658">
                <a:moveTo>
                  <a:pt x="565745" y="303429"/>
                </a:moveTo>
                <a:cubicBezTo>
                  <a:pt x="565745" y="255159"/>
                  <a:pt x="529587" y="218097"/>
                  <a:pt x="479780" y="214301"/>
                </a:cubicBezTo>
                <a:cubicBezTo>
                  <a:pt x="508038" y="207979"/>
                  <a:pt x="525818" y="179947"/>
                  <a:pt x="519496" y="151689"/>
                </a:cubicBezTo>
                <a:cubicBezTo>
                  <a:pt x="514119" y="127659"/>
                  <a:pt x="492744" y="110609"/>
                  <a:pt x="468120" y="110709"/>
                </a:cubicBezTo>
                <a:lnTo>
                  <a:pt x="468120" y="110709"/>
                </a:lnTo>
                <a:cubicBezTo>
                  <a:pt x="456744" y="110787"/>
                  <a:pt x="445704" y="114563"/>
                  <a:pt x="436662" y="121466"/>
                </a:cubicBezTo>
                <a:cubicBezTo>
                  <a:pt x="423862" y="110315"/>
                  <a:pt x="407769" y="103650"/>
                  <a:pt x="390833" y="102483"/>
                </a:cubicBezTo>
                <a:cubicBezTo>
                  <a:pt x="418291" y="93291"/>
                  <a:pt x="433098" y="63582"/>
                  <a:pt x="423906" y="36123"/>
                </a:cubicBezTo>
                <a:cubicBezTo>
                  <a:pt x="416751" y="14751"/>
                  <a:pt x="396738" y="343"/>
                  <a:pt x="374200" y="338"/>
                </a:cubicBezTo>
                <a:lnTo>
                  <a:pt x="374200" y="338"/>
                </a:lnTo>
                <a:cubicBezTo>
                  <a:pt x="345296" y="130"/>
                  <a:pt x="321695" y="23393"/>
                  <a:pt x="321486" y="52298"/>
                </a:cubicBezTo>
                <a:cubicBezTo>
                  <a:pt x="321322" y="75149"/>
                  <a:pt x="336002" y="95465"/>
                  <a:pt x="357749" y="102483"/>
                </a:cubicBezTo>
                <a:cubicBezTo>
                  <a:pt x="341075" y="103682"/>
                  <a:pt x="325230" y="110210"/>
                  <a:pt x="312552" y="121105"/>
                </a:cubicBezTo>
                <a:cubicBezTo>
                  <a:pt x="294005" y="107245"/>
                  <a:pt x="268546" y="107245"/>
                  <a:pt x="249999" y="121105"/>
                </a:cubicBezTo>
                <a:cubicBezTo>
                  <a:pt x="237374" y="110110"/>
                  <a:pt x="221504" y="103540"/>
                  <a:pt x="204802" y="102393"/>
                </a:cubicBezTo>
                <a:cubicBezTo>
                  <a:pt x="232291" y="92982"/>
                  <a:pt x="246946" y="63070"/>
                  <a:pt x="237536" y="35580"/>
                </a:cubicBezTo>
                <a:cubicBezTo>
                  <a:pt x="228125" y="8091"/>
                  <a:pt x="198212" y="-6564"/>
                  <a:pt x="170723" y="2846"/>
                </a:cubicBezTo>
                <a:cubicBezTo>
                  <a:pt x="143235" y="12257"/>
                  <a:pt x="128579" y="42170"/>
                  <a:pt x="137989" y="69659"/>
                </a:cubicBezTo>
                <a:cubicBezTo>
                  <a:pt x="143255" y="85043"/>
                  <a:pt x="155339" y="97127"/>
                  <a:pt x="170723" y="102393"/>
                </a:cubicBezTo>
                <a:cubicBezTo>
                  <a:pt x="153976" y="103563"/>
                  <a:pt x="138087" y="110237"/>
                  <a:pt x="125526" y="121376"/>
                </a:cubicBezTo>
                <a:cubicBezTo>
                  <a:pt x="102390" y="103883"/>
                  <a:pt x="69453" y="108458"/>
                  <a:pt x="51960" y="131594"/>
                </a:cubicBezTo>
                <a:cubicBezTo>
                  <a:pt x="34467" y="154730"/>
                  <a:pt x="39041" y="187667"/>
                  <a:pt x="62178" y="205161"/>
                </a:cubicBezTo>
                <a:cubicBezTo>
                  <a:pt x="68348" y="209825"/>
                  <a:pt x="75472" y="213071"/>
                  <a:pt x="83041" y="214662"/>
                </a:cubicBezTo>
                <a:cubicBezTo>
                  <a:pt x="36534" y="217794"/>
                  <a:pt x="372" y="256366"/>
                  <a:pt x="240" y="302977"/>
                </a:cubicBezTo>
                <a:cubicBezTo>
                  <a:pt x="240" y="303610"/>
                  <a:pt x="-302" y="318706"/>
                  <a:pt x="240" y="330638"/>
                </a:cubicBezTo>
                <a:cubicBezTo>
                  <a:pt x="1958" y="366163"/>
                  <a:pt x="15607" y="386592"/>
                  <a:pt x="37573" y="387224"/>
                </a:cubicBezTo>
                <a:lnTo>
                  <a:pt x="37573" y="471200"/>
                </a:lnTo>
                <a:cubicBezTo>
                  <a:pt x="37527" y="481387"/>
                  <a:pt x="42077" y="491050"/>
                  <a:pt x="49957" y="497505"/>
                </a:cubicBezTo>
                <a:cubicBezTo>
                  <a:pt x="57034" y="503337"/>
                  <a:pt x="65916" y="506533"/>
                  <a:pt x="75087" y="506544"/>
                </a:cubicBezTo>
                <a:cubicBezTo>
                  <a:pt x="82100" y="506633"/>
                  <a:pt x="88973" y="504583"/>
                  <a:pt x="94792" y="500669"/>
                </a:cubicBezTo>
                <a:cubicBezTo>
                  <a:pt x="100612" y="504583"/>
                  <a:pt x="107486" y="506632"/>
                  <a:pt x="114498" y="506544"/>
                </a:cubicBezTo>
                <a:cubicBezTo>
                  <a:pt x="134457" y="507197"/>
                  <a:pt x="151166" y="491547"/>
                  <a:pt x="151818" y="471588"/>
                </a:cubicBezTo>
                <a:cubicBezTo>
                  <a:pt x="151824" y="471429"/>
                  <a:pt x="151828" y="471269"/>
                  <a:pt x="151831" y="471110"/>
                </a:cubicBezTo>
                <a:lnTo>
                  <a:pt x="151831" y="387224"/>
                </a:lnTo>
                <a:cubicBezTo>
                  <a:pt x="173435" y="386682"/>
                  <a:pt x="186814" y="366976"/>
                  <a:pt x="188983" y="332988"/>
                </a:cubicBezTo>
                <a:cubicBezTo>
                  <a:pt x="191152" y="366886"/>
                  <a:pt x="204621" y="386501"/>
                  <a:pt x="226135" y="387224"/>
                </a:cubicBezTo>
                <a:lnTo>
                  <a:pt x="226135" y="471200"/>
                </a:lnTo>
                <a:cubicBezTo>
                  <a:pt x="226045" y="481356"/>
                  <a:pt x="230525" y="491015"/>
                  <a:pt x="238338" y="497505"/>
                </a:cubicBezTo>
                <a:cubicBezTo>
                  <a:pt x="245332" y="503298"/>
                  <a:pt x="254115" y="506492"/>
                  <a:pt x="263196" y="506544"/>
                </a:cubicBezTo>
                <a:cubicBezTo>
                  <a:pt x="270231" y="506677"/>
                  <a:pt x="277137" y="504660"/>
                  <a:pt x="282993" y="500759"/>
                </a:cubicBezTo>
                <a:cubicBezTo>
                  <a:pt x="288845" y="504675"/>
                  <a:pt x="295748" y="506724"/>
                  <a:pt x="302789" y="506635"/>
                </a:cubicBezTo>
                <a:cubicBezTo>
                  <a:pt x="322748" y="507287"/>
                  <a:pt x="339456" y="491637"/>
                  <a:pt x="340109" y="471678"/>
                </a:cubicBezTo>
                <a:cubicBezTo>
                  <a:pt x="340114" y="471519"/>
                  <a:pt x="340119" y="471359"/>
                  <a:pt x="340122" y="471200"/>
                </a:cubicBezTo>
                <a:lnTo>
                  <a:pt x="340122" y="387224"/>
                </a:lnTo>
                <a:cubicBezTo>
                  <a:pt x="361635" y="386682"/>
                  <a:pt x="375104" y="366976"/>
                  <a:pt x="377274" y="332988"/>
                </a:cubicBezTo>
                <a:cubicBezTo>
                  <a:pt x="379443" y="366886"/>
                  <a:pt x="392821" y="386501"/>
                  <a:pt x="414335" y="387224"/>
                </a:cubicBezTo>
                <a:lnTo>
                  <a:pt x="414335" y="471200"/>
                </a:lnTo>
                <a:cubicBezTo>
                  <a:pt x="414267" y="481371"/>
                  <a:pt x="418783" y="491033"/>
                  <a:pt x="426629" y="497505"/>
                </a:cubicBezTo>
                <a:cubicBezTo>
                  <a:pt x="433658" y="503298"/>
                  <a:pt x="442469" y="506491"/>
                  <a:pt x="451577" y="506544"/>
                </a:cubicBezTo>
                <a:cubicBezTo>
                  <a:pt x="458590" y="506633"/>
                  <a:pt x="465464" y="504583"/>
                  <a:pt x="471283" y="500669"/>
                </a:cubicBezTo>
                <a:cubicBezTo>
                  <a:pt x="477078" y="504566"/>
                  <a:pt x="483917" y="506614"/>
                  <a:pt x="490899" y="506544"/>
                </a:cubicBezTo>
                <a:cubicBezTo>
                  <a:pt x="510858" y="507197"/>
                  <a:pt x="527566" y="491547"/>
                  <a:pt x="528219" y="471588"/>
                </a:cubicBezTo>
                <a:cubicBezTo>
                  <a:pt x="528224" y="471429"/>
                  <a:pt x="528229" y="471269"/>
                  <a:pt x="528232" y="471110"/>
                </a:cubicBezTo>
                <a:lnTo>
                  <a:pt x="528232" y="387224"/>
                </a:lnTo>
                <a:cubicBezTo>
                  <a:pt x="550288" y="386682"/>
                  <a:pt x="564389" y="366163"/>
                  <a:pt x="565655" y="330638"/>
                </a:cubicBezTo>
                <a:cubicBezTo>
                  <a:pt x="566287" y="318706"/>
                  <a:pt x="565745" y="303610"/>
                  <a:pt x="565745" y="303429"/>
                </a:cubicBezTo>
                <a:close/>
                <a:moveTo>
                  <a:pt x="444075" y="163047"/>
                </a:moveTo>
                <a:cubicBezTo>
                  <a:pt x="444075" y="149768"/>
                  <a:pt x="454840" y="139003"/>
                  <a:pt x="468120" y="139003"/>
                </a:cubicBezTo>
                <a:lnTo>
                  <a:pt x="468120" y="139003"/>
                </a:lnTo>
                <a:cubicBezTo>
                  <a:pt x="481399" y="139012"/>
                  <a:pt x="492157" y="149784"/>
                  <a:pt x="492148" y="163064"/>
                </a:cubicBezTo>
                <a:cubicBezTo>
                  <a:pt x="492144" y="169431"/>
                  <a:pt x="489613" y="175537"/>
                  <a:pt x="485114" y="180041"/>
                </a:cubicBezTo>
                <a:cubicBezTo>
                  <a:pt x="480613" y="184560"/>
                  <a:pt x="474497" y="187098"/>
                  <a:pt x="468120" y="187092"/>
                </a:cubicBezTo>
                <a:lnTo>
                  <a:pt x="468120" y="187092"/>
                </a:lnTo>
                <a:cubicBezTo>
                  <a:pt x="454840" y="187092"/>
                  <a:pt x="444075" y="176327"/>
                  <a:pt x="444075" y="163047"/>
                </a:cubicBezTo>
                <a:close/>
                <a:moveTo>
                  <a:pt x="350065" y="52857"/>
                </a:moveTo>
                <a:lnTo>
                  <a:pt x="350065" y="52857"/>
                </a:lnTo>
                <a:cubicBezTo>
                  <a:pt x="350015" y="39578"/>
                  <a:pt x="360740" y="28772"/>
                  <a:pt x="374019" y="28722"/>
                </a:cubicBezTo>
                <a:cubicBezTo>
                  <a:pt x="374049" y="28722"/>
                  <a:pt x="374080" y="28722"/>
                  <a:pt x="374110" y="28722"/>
                </a:cubicBezTo>
                <a:lnTo>
                  <a:pt x="374110" y="28722"/>
                </a:lnTo>
                <a:cubicBezTo>
                  <a:pt x="387414" y="27907"/>
                  <a:pt x="398861" y="38031"/>
                  <a:pt x="399676" y="51336"/>
                </a:cubicBezTo>
                <a:cubicBezTo>
                  <a:pt x="400491" y="64640"/>
                  <a:pt x="390367" y="76087"/>
                  <a:pt x="377063" y="76902"/>
                </a:cubicBezTo>
                <a:cubicBezTo>
                  <a:pt x="376080" y="76963"/>
                  <a:pt x="375093" y="76963"/>
                  <a:pt x="374110" y="76902"/>
                </a:cubicBezTo>
                <a:lnTo>
                  <a:pt x="374110" y="76902"/>
                </a:lnTo>
                <a:cubicBezTo>
                  <a:pt x="360830" y="76902"/>
                  <a:pt x="350065" y="66137"/>
                  <a:pt x="350065" y="52857"/>
                </a:cubicBezTo>
                <a:close/>
                <a:moveTo>
                  <a:pt x="281094" y="139183"/>
                </a:moveTo>
                <a:cubicBezTo>
                  <a:pt x="294374" y="139183"/>
                  <a:pt x="305139" y="149949"/>
                  <a:pt x="305138" y="163229"/>
                </a:cubicBezTo>
                <a:cubicBezTo>
                  <a:pt x="305138" y="176509"/>
                  <a:pt x="294372" y="187273"/>
                  <a:pt x="281093" y="187273"/>
                </a:cubicBezTo>
                <a:cubicBezTo>
                  <a:pt x="267814" y="187273"/>
                  <a:pt x="257049" y="176507"/>
                  <a:pt x="257049" y="163227"/>
                </a:cubicBezTo>
                <a:cubicBezTo>
                  <a:pt x="257049" y="163168"/>
                  <a:pt x="257049" y="163107"/>
                  <a:pt x="257050" y="163047"/>
                </a:cubicBezTo>
                <a:cubicBezTo>
                  <a:pt x="257149" y="149838"/>
                  <a:pt x="267885" y="139183"/>
                  <a:pt x="281094" y="139183"/>
                </a:cubicBezTo>
                <a:close/>
                <a:moveTo>
                  <a:pt x="187717" y="28722"/>
                </a:moveTo>
                <a:cubicBezTo>
                  <a:pt x="200997" y="28722"/>
                  <a:pt x="211762" y="39487"/>
                  <a:pt x="211762" y="52767"/>
                </a:cubicBezTo>
                <a:cubicBezTo>
                  <a:pt x="211762" y="66047"/>
                  <a:pt x="200997" y="76812"/>
                  <a:pt x="187717" y="76812"/>
                </a:cubicBezTo>
                <a:cubicBezTo>
                  <a:pt x="174438" y="76812"/>
                  <a:pt x="163673" y="66047"/>
                  <a:pt x="163673" y="52767"/>
                </a:cubicBezTo>
                <a:cubicBezTo>
                  <a:pt x="163722" y="39508"/>
                  <a:pt x="174458" y="28772"/>
                  <a:pt x="187717" y="28722"/>
                </a:cubicBezTo>
                <a:close/>
                <a:moveTo>
                  <a:pt x="69753" y="163047"/>
                </a:moveTo>
                <a:cubicBezTo>
                  <a:pt x="69753" y="149768"/>
                  <a:pt x="80519" y="139003"/>
                  <a:pt x="93798" y="139003"/>
                </a:cubicBezTo>
                <a:cubicBezTo>
                  <a:pt x="107078" y="139003"/>
                  <a:pt x="117843" y="149768"/>
                  <a:pt x="117843" y="163047"/>
                </a:cubicBezTo>
                <a:cubicBezTo>
                  <a:pt x="117843" y="176327"/>
                  <a:pt x="107078" y="187092"/>
                  <a:pt x="93798" y="187092"/>
                </a:cubicBezTo>
                <a:cubicBezTo>
                  <a:pt x="80519" y="187092"/>
                  <a:pt x="69753" y="176327"/>
                  <a:pt x="69753" y="163047"/>
                </a:cubicBezTo>
                <a:close/>
                <a:moveTo>
                  <a:pt x="160599" y="329282"/>
                </a:moveTo>
                <a:cubicBezTo>
                  <a:pt x="159876" y="345643"/>
                  <a:pt x="155537" y="356942"/>
                  <a:pt x="151560" y="358569"/>
                </a:cubicBezTo>
                <a:lnTo>
                  <a:pt x="151560" y="316717"/>
                </a:lnTo>
                <a:lnTo>
                  <a:pt x="123176" y="316717"/>
                </a:lnTo>
                <a:lnTo>
                  <a:pt x="123176" y="471200"/>
                </a:lnTo>
                <a:cubicBezTo>
                  <a:pt x="123176" y="476443"/>
                  <a:pt x="117210" y="478161"/>
                  <a:pt x="114137" y="478161"/>
                </a:cubicBezTo>
                <a:cubicBezTo>
                  <a:pt x="111063" y="478161"/>
                  <a:pt x="108623" y="476986"/>
                  <a:pt x="108623" y="471291"/>
                </a:cubicBezTo>
                <a:lnTo>
                  <a:pt x="108623" y="394546"/>
                </a:lnTo>
                <a:lnTo>
                  <a:pt x="80329" y="394546"/>
                </a:lnTo>
                <a:lnTo>
                  <a:pt x="80329" y="471291"/>
                </a:lnTo>
                <a:cubicBezTo>
                  <a:pt x="80329" y="476986"/>
                  <a:pt x="78250" y="478161"/>
                  <a:pt x="74906" y="478161"/>
                </a:cubicBezTo>
                <a:cubicBezTo>
                  <a:pt x="71561" y="478161"/>
                  <a:pt x="65866" y="476443"/>
                  <a:pt x="65866" y="471200"/>
                </a:cubicBezTo>
                <a:lnTo>
                  <a:pt x="65866" y="316717"/>
                </a:lnTo>
                <a:lnTo>
                  <a:pt x="37573" y="316717"/>
                </a:lnTo>
                <a:lnTo>
                  <a:pt x="37573" y="358931"/>
                </a:lnTo>
                <a:cubicBezTo>
                  <a:pt x="33686" y="357123"/>
                  <a:pt x="29528" y="345914"/>
                  <a:pt x="28534" y="329643"/>
                </a:cubicBezTo>
                <a:cubicBezTo>
                  <a:pt x="27991" y="318887"/>
                  <a:pt x="28534" y="304424"/>
                  <a:pt x="28534" y="303791"/>
                </a:cubicBezTo>
                <a:cubicBezTo>
                  <a:pt x="28534" y="268989"/>
                  <a:pt x="56917" y="242775"/>
                  <a:pt x="94431" y="242775"/>
                </a:cubicBezTo>
                <a:lnTo>
                  <a:pt x="94431" y="215657"/>
                </a:lnTo>
                <a:lnTo>
                  <a:pt x="94431" y="215657"/>
                </a:lnTo>
                <a:lnTo>
                  <a:pt x="94431" y="242775"/>
                </a:lnTo>
                <a:cubicBezTo>
                  <a:pt x="132035" y="242775"/>
                  <a:pt x="160328" y="268989"/>
                  <a:pt x="160328" y="304333"/>
                </a:cubicBezTo>
                <a:cubicBezTo>
                  <a:pt x="160599" y="304152"/>
                  <a:pt x="161142" y="318525"/>
                  <a:pt x="160599" y="329282"/>
                </a:cubicBezTo>
                <a:close/>
                <a:moveTo>
                  <a:pt x="188802" y="298638"/>
                </a:moveTo>
                <a:cubicBezTo>
                  <a:pt x="186270" y="253487"/>
                  <a:pt x="150327" y="217390"/>
                  <a:pt x="105188" y="214662"/>
                </a:cubicBezTo>
                <a:cubicBezTo>
                  <a:pt x="129327" y="209265"/>
                  <a:pt x="146445" y="187782"/>
                  <a:pt x="146317" y="163047"/>
                </a:cubicBezTo>
                <a:cubicBezTo>
                  <a:pt x="146251" y="156857"/>
                  <a:pt x="145057" y="150730"/>
                  <a:pt x="142792" y="144969"/>
                </a:cubicBezTo>
                <a:cubicBezTo>
                  <a:pt x="152464" y="133037"/>
                  <a:pt x="172079" y="130325"/>
                  <a:pt x="187989" y="130325"/>
                </a:cubicBezTo>
                <a:cubicBezTo>
                  <a:pt x="203898" y="130325"/>
                  <a:pt x="222700" y="132946"/>
                  <a:pt x="232553" y="144426"/>
                </a:cubicBezTo>
                <a:cubicBezTo>
                  <a:pt x="230156" y="150348"/>
                  <a:pt x="228868" y="156660"/>
                  <a:pt x="228756" y="163047"/>
                </a:cubicBezTo>
                <a:cubicBezTo>
                  <a:pt x="228770" y="188049"/>
                  <a:pt x="246380" y="209589"/>
                  <a:pt x="270880" y="214572"/>
                </a:cubicBezTo>
                <a:cubicBezTo>
                  <a:pt x="226237" y="217889"/>
                  <a:pt x="191049" y="253929"/>
                  <a:pt x="188802" y="298638"/>
                </a:cubicBezTo>
                <a:close/>
                <a:moveTo>
                  <a:pt x="348980" y="329282"/>
                </a:moveTo>
                <a:cubicBezTo>
                  <a:pt x="348167" y="345643"/>
                  <a:pt x="343828" y="356942"/>
                  <a:pt x="339941" y="358569"/>
                </a:cubicBezTo>
                <a:lnTo>
                  <a:pt x="339941" y="316717"/>
                </a:lnTo>
                <a:lnTo>
                  <a:pt x="311467" y="316717"/>
                </a:lnTo>
                <a:lnTo>
                  <a:pt x="311467" y="471200"/>
                </a:lnTo>
                <a:cubicBezTo>
                  <a:pt x="311467" y="476443"/>
                  <a:pt x="305501" y="478161"/>
                  <a:pt x="302427" y="478161"/>
                </a:cubicBezTo>
                <a:cubicBezTo>
                  <a:pt x="299354" y="478161"/>
                  <a:pt x="296913" y="476986"/>
                  <a:pt x="296913" y="471291"/>
                </a:cubicBezTo>
                <a:lnTo>
                  <a:pt x="296913" y="394546"/>
                </a:lnTo>
                <a:lnTo>
                  <a:pt x="268710" y="394546"/>
                </a:lnTo>
                <a:lnTo>
                  <a:pt x="268710" y="471291"/>
                </a:lnTo>
                <a:cubicBezTo>
                  <a:pt x="268710" y="476986"/>
                  <a:pt x="266631" y="478161"/>
                  <a:pt x="263196" y="478161"/>
                </a:cubicBezTo>
                <a:cubicBezTo>
                  <a:pt x="259761" y="478161"/>
                  <a:pt x="254157" y="476443"/>
                  <a:pt x="254157" y="471200"/>
                </a:cubicBezTo>
                <a:lnTo>
                  <a:pt x="254157" y="316717"/>
                </a:lnTo>
                <a:lnTo>
                  <a:pt x="225954" y="316717"/>
                </a:lnTo>
                <a:lnTo>
                  <a:pt x="225954" y="358931"/>
                </a:lnTo>
                <a:cubicBezTo>
                  <a:pt x="222067" y="357123"/>
                  <a:pt x="217819" y="345914"/>
                  <a:pt x="216915" y="329643"/>
                </a:cubicBezTo>
                <a:cubicBezTo>
                  <a:pt x="216463" y="318887"/>
                  <a:pt x="216915" y="304514"/>
                  <a:pt x="216915" y="303791"/>
                </a:cubicBezTo>
                <a:cubicBezTo>
                  <a:pt x="216915" y="268989"/>
                  <a:pt x="245208" y="242775"/>
                  <a:pt x="282812" y="242775"/>
                </a:cubicBezTo>
                <a:lnTo>
                  <a:pt x="282812" y="215657"/>
                </a:lnTo>
                <a:lnTo>
                  <a:pt x="282812" y="215657"/>
                </a:lnTo>
                <a:lnTo>
                  <a:pt x="282812" y="242775"/>
                </a:lnTo>
                <a:cubicBezTo>
                  <a:pt x="320416" y="242775"/>
                  <a:pt x="348709" y="268989"/>
                  <a:pt x="348709" y="304333"/>
                </a:cubicBezTo>
                <a:cubicBezTo>
                  <a:pt x="348980" y="304152"/>
                  <a:pt x="349432" y="318525"/>
                  <a:pt x="348980" y="329282"/>
                </a:cubicBezTo>
                <a:close/>
                <a:moveTo>
                  <a:pt x="377183" y="298638"/>
                </a:moveTo>
                <a:cubicBezTo>
                  <a:pt x="374580" y="253228"/>
                  <a:pt x="338264" y="217030"/>
                  <a:pt x="292846" y="214572"/>
                </a:cubicBezTo>
                <a:cubicBezTo>
                  <a:pt x="321038" y="208187"/>
                  <a:pt x="338716" y="180158"/>
                  <a:pt x="332332" y="151967"/>
                </a:cubicBezTo>
                <a:cubicBezTo>
                  <a:pt x="331729" y="149304"/>
                  <a:pt x="330918" y="146692"/>
                  <a:pt x="329907" y="144155"/>
                </a:cubicBezTo>
                <a:cubicBezTo>
                  <a:pt x="340393" y="132133"/>
                  <a:pt x="361635" y="130144"/>
                  <a:pt x="374200" y="130144"/>
                </a:cubicBezTo>
                <a:lnTo>
                  <a:pt x="374200" y="130144"/>
                </a:lnTo>
                <a:cubicBezTo>
                  <a:pt x="386855" y="130144"/>
                  <a:pt x="408821" y="132223"/>
                  <a:pt x="419397" y="144788"/>
                </a:cubicBezTo>
                <a:cubicBezTo>
                  <a:pt x="417058" y="150601"/>
                  <a:pt x="415772" y="156784"/>
                  <a:pt x="415601" y="163047"/>
                </a:cubicBezTo>
                <a:cubicBezTo>
                  <a:pt x="415530" y="188297"/>
                  <a:pt x="433527" y="209985"/>
                  <a:pt x="458357" y="214572"/>
                </a:cubicBezTo>
                <a:cubicBezTo>
                  <a:pt x="414068" y="218320"/>
                  <a:pt x="379379" y="254246"/>
                  <a:pt x="377183" y="298638"/>
                </a:cubicBezTo>
                <a:close/>
                <a:moveTo>
                  <a:pt x="537271" y="329463"/>
                </a:moveTo>
                <a:cubicBezTo>
                  <a:pt x="536457" y="345824"/>
                  <a:pt x="532209" y="357123"/>
                  <a:pt x="528232" y="358750"/>
                </a:cubicBezTo>
                <a:lnTo>
                  <a:pt x="528232" y="316717"/>
                </a:lnTo>
                <a:lnTo>
                  <a:pt x="499938" y="316717"/>
                </a:lnTo>
                <a:lnTo>
                  <a:pt x="499938" y="471200"/>
                </a:lnTo>
                <a:cubicBezTo>
                  <a:pt x="499938" y="476443"/>
                  <a:pt x="493972" y="478161"/>
                  <a:pt x="490899" y="478161"/>
                </a:cubicBezTo>
                <a:cubicBezTo>
                  <a:pt x="487825" y="478161"/>
                  <a:pt x="485385" y="476986"/>
                  <a:pt x="485385" y="471291"/>
                </a:cubicBezTo>
                <a:lnTo>
                  <a:pt x="485385" y="394546"/>
                </a:lnTo>
                <a:lnTo>
                  <a:pt x="457001" y="394546"/>
                </a:lnTo>
                <a:lnTo>
                  <a:pt x="457001" y="471291"/>
                </a:lnTo>
                <a:cubicBezTo>
                  <a:pt x="457001" y="476986"/>
                  <a:pt x="454922" y="478161"/>
                  <a:pt x="451577" y="478161"/>
                </a:cubicBezTo>
                <a:cubicBezTo>
                  <a:pt x="448233" y="478161"/>
                  <a:pt x="442538" y="476443"/>
                  <a:pt x="442538" y="471200"/>
                </a:cubicBezTo>
                <a:lnTo>
                  <a:pt x="442538" y="316717"/>
                </a:lnTo>
                <a:lnTo>
                  <a:pt x="414245" y="316717"/>
                </a:lnTo>
                <a:lnTo>
                  <a:pt x="414245" y="358931"/>
                </a:lnTo>
                <a:cubicBezTo>
                  <a:pt x="410358" y="357123"/>
                  <a:pt x="406109" y="345914"/>
                  <a:pt x="405205" y="329643"/>
                </a:cubicBezTo>
                <a:cubicBezTo>
                  <a:pt x="404663" y="318887"/>
                  <a:pt x="405205" y="304514"/>
                  <a:pt x="405205" y="303791"/>
                </a:cubicBezTo>
                <a:cubicBezTo>
                  <a:pt x="405205" y="268989"/>
                  <a:pt x="433499" y="242775"/>
                  <a:pt x="471103" y="242775"/>
                </a:cubicBezTo>
                <a:lnTo>
                  <a:pt x="471103" y="215657"/>
                </a:lnTo>
                <a:lnTo>
                  <a:pt x="471103" y="215657"/>
                </a:lnTo>
                <a:lnTo>
                  <a:pt x="471103" y="242775"/>
                </a:lnTo>
                <a:cubicBezTo>
                  <a:pt x="508616" y="242775"/>
                  <a:pt x="537000" y="268989"/>
                  <a:pt x="537000" y="304333"/>
                </a:cubicBezTo>
                <a:cubicBezTo>
                  <a:pt x="537271" y="304062"/>
                  <a:pt x="537813" y="318525"/>
                  <a:pt x="537271" y="329282"/>
                </a:cubicBezTo>
                <a:close/>
              </a:path>
            </a:pathLst>
          </a:custGeom>
          <a:solidFill>
            <a:srgbClr val="985CDF"/>
          </a:solidFill>
          <a:ln w="892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179BD7-968A-EA61-1531-A0EF3A61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59" b="7659"/>
          <a:stretch/>
        </p:blipFill>
        <p:spPr>
          <a:xfrm>
            <a:off x="-3627" y="0"/>
            <a:ext cx="1219562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D2ABA78-A691-FBA8-F072-3E41E26EC5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192198"/>
            <a:ext cx="12191999" cy="936822"/>
          </a:xfrm>
          <a:prstGeom prst="rect">
            <a:avLst/>
          </a:prstGeom>
          <a:gradFill>
            <a:gsLst>
              <a:gs pos="8000">
                <a:srgbClr val="07B9BD"/>
              </a:gs>
              <a:gs pos="23000">
                <a:srgbClr val="0E83CC"/>
              </a:gs>
              <a:gs pos="55000">
                <a:schemeClr val="accent6"/>
              </a:gs>
              <a:gs pos="0">
                <a:schemeClr val="accent1"/>
              </a:gs>
            </a:gsLst>
            <a:lin ang="2700000" scaled="0"/>
          </a:gra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j-ea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6CDDAB-571E-5525-6908-F9323DE6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68763" y="5450372"/>
            <a:ext cx="409204" cy="420473"/>
          </a:xfrm>
          <a:custGeom>
            <a:avLst/>
            <a:gdLst>
              <a:gd name="connsiteX0" fmla="*/ 0 w 230581"/>
              <a:gd name="connsiteY0" fmla="*/ 0 h 236932"/>
              <a:gd name="connsiteX1" fmla="*/ 230581 w 230581"/>
              <a:gd name="connsiteY1" fmla="*/ 0 h 236932"/>
              <a:gd name="connsiteX2" fmla="*/ 230581 w 230581"/>
              <a:gd name="connsiteY2" fmla="*/ 236285 h 236932"/>
              <a:gd name="connsiteX3" fmla="*/ 175527 w 230581"/>
              <a:gd name="connsiteY3" fmla="*/ 236285 h 236932"/>
              <a:gd name="connsiteX4" fmla="*/ 175527 w 230581"/>
              <a:gd name="connsiteY4" fmla="*/ 54378 h 236932"/>
              <a:gd name="connsiteX5" fmla="*/ 0 w 230581"/>
              <a:gd name="connsiteY5" fmla="*/ 54378 h 236932"/>
              <a:gd name="connsiteX6" fmla="*/ 0 w 230581"/>
              <a:gd name="connsiteY6" fmla="*/ 0 h 236932"/>
              <a:gd name="connsiteX7" fmla="*/ 0 w 230581"/>
              <a:gd name="connsiteY7" fmla="*/ 196149 h 236932"/>
              <a:gd name="connsiteX8" fmla="*/ 0 w 230581"/>
              <a:gd name="connsiteY8" fmla="*/ 236932 h 236932"/>
              <a:gd name="connsiteX9" fmla="*/ 40157 w 230581"/>
              <a:gd name="connsiteY9" fmla="*/ 236932 h 236932"/>
              <a:gd name="connsiteX10" fmla="*/ 122415 w 230581"/>
              <a:gd name="connsiteY10" fmla="*/ 150186 h 236932"/>
              <a:gd name="connsiteX11" fmla="*/ 122415 w 230581"/>
              <a:gd name="connsiteY11" fmla="*/ 109403 h 236932"/>
              <a:gd name="connsiteX12" fmla="*/ 82258 w 230581"/>
              <a:gd name="connsiteY12" fmla="*/ 109403 h 236932"/>
              <a:gd name="connsiteX13" fmla="*/ 0 w 230581"/>
              <a:gd name="connsiteY13" fmla="*/ 196149 h 2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81" h="236932">
                <a:moveTo>
                  <a:pt x="0" y="0"/>
                </a:moveTo>
                <a:lnTo>
                  <a:pt x="230581" y="0"/>
                </a:lnTo>
                <a:lnTo>
                  <a:pt x="230581" y="236285"/>
                </a:lnTo>
                <a:lnTo>
                  <a:pt x="175527" y="236285"/>
                </a:lnTo>
                <a:lnTo>
                  <a:pt x="175527" y="54378"/>
                </a:lnTo>
                <a:lnTo>
                  <a:pt x="0" y="54378"/>
                </a:lnTo>
                <a:lnTo>
                  <a:pt x="0" y="0"/>
                </a:lnTo>
                <a:close/>
                <a:moveTo>
                  <a:pt x="0" y="196149"/>
                </a:moveTo>
                <a:lnTo>
                  <a:pt x="0" y="236932"/>
                </a:lnTo>
                <a:lnTo>
                  <a:pt x="40157" y="236932"/>
                </a:lnTo>
                <a:lnTo>
                  <a:pt x="122415" y="150186"/>
                </a:lnTo>
                <a:lnTo>
                  <a:pt x="122415" y="109403"/>
                </a:lnTo>
                <a:lnTo>
                  <a:pt x="82258" y="109403"/>
                </a:lnTo>
                <a:lnTo>
                  <a:pt x="0" y="196149"/>
                </a:lnTo>
                <a:close/>
              </a:path>
            </a:pathLst>
          </a:custGeom>
          <a:solidFill>
            <a:schemeClr val="bg1"/>
          </a:solidFill>
          <a:ln w="647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219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Guidehouse">
            <a:extLst>
              <a:ext uri="{FF2B5EF4-FFF2-40B4-BE49-F238E27FC236}">
                <a16:creationId xmlns:a16="http://schemas.microsoft.com/office/drawing/2014/main" id="{D9E832F3-4286-A7F6-341F-6A6AC0E63663}"/>
              </a:ext>
            </a:extLst>
          </p:cNvPr>
          <p:cNvSpPr txBox="1"/>
          <p:nvPr/>
        </p:nvSpPr>
        <p:spPr>
          <a:xfrm>
            <a:off x="4572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Gainwell Technologies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511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FE8B2D7-9F26-2536-801D-6834894EA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Agenda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7B47B51-F628-3362-8DB2-2C46A5E2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9A9BD-C26B-20E1-F535-7849FFA16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3011" y="1736424"/>
            <a:ext cx="3211922" cy="315407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A8D95-9512-CC83-BC3F-D6A7A0E90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11" y="2535295"/>
            <a:ext cx="3211922" cy="315407"/>
          </a:xfrm>
        </p:spPr>
        <p:txBody>
          <a:bodyPr/>
          <a:lstStyle/>
          <a:p>
            <a:r>
              <a:rPr lang="en-US" dirty="0"/>
              <a:t>Objective Statement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23917E-A077-4A26-47FE-653EE0418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11" y="3334166"/>
            <a:ext cx="3211922" cy="315407"/>
          </a:xfrm>
        </p:spPr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7899C4-848C-6F35-1C2C-233705C47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204" y="1675244"/>
            <a:ext cx="368583" cy="368583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6CA14B3-3F28-F226-4ED8-5B0E3E0F4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204" y="2474115"/>
            <a:ext cx="368583" cy="368583"/>
          </a:xfrm>
        </p:spPr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3CBC672-F741-F0E0-CFE4-A67923F95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204" y="3272986"/>
            <a:ext cx="368583" cy="368583"/>
          </a:xfrm>
        </p:spPr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39E49C-348F-1689-74B8-A2C9A3AA9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3011" y="4133037"/>
            <a:ext cx="3211922" cy="315407"/>
          </a:xfrm>
        </p:spPr>
        <p:txBody>
          <a:bodyPr/>
          <a:lstStyle/>
          <a:p>
            <a:r>
              <a:rPr lang="en-US" dirty="0"/>
              <a:t>What Is Next?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F0640E3-487B-3993-D27D-8EBD278B9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2204" y="4071857"/>
            <a:ext cx="368583" cy="368583"/>
          </a:xfrm>
        </p:spPr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06B92F-4313-5971-1876-CB514C4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204" y="4870728"/>
            <a:ext cx="368583" cy="368583"/>
          </a:xfrm>
        </p:spPr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CFE77E4-26E6-669D-4903-288FC8D8B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3011" y="4931908"/>
            <a:ext cx="3211922" cy="315407"/>
          </a:xfrm>
        </p:spPr>
        <p:txBody>
          <a:bodyPr/>
          <a:lstStyle/>
          <a:p>
            <a:r>
              <a:rPr lang="en-US" dirty="0"/>
              <a:t>What Is Needed?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872F0C-C5CE-FD34-A047-9145FEEE7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2204" y="5669601"/>
            <a:ext cx="368583" cy="368583"/>
          </a:xfrm>
        </p:spPr>
        <p:txBody>
          <a:bodyPr/>
          <a:lstStyle/>
          <a:p>
            <a:r>
              <a:rPr lang="en-US"/>
              <a:t>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03C16-F684-B42F-8905-29940304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204" y="1675244"/>
            <a:ext cx="368583" cy="368583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56B7F58-4330-7D30-FE70-F6CF8101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43011" y="5730781"/>
            <a:ext cx="3211922" cy="315407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A627E-BCD3-1DF9-E2A7-948D734C2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204" y="2474115"/>
            <a:ext cx="368583" cy="368583"/>
          </a:xfrm>
        </p:spPr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C61C50-B587-A096-41C7-DA69771A8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204" y="3272986"/>
            <a:ext cx="368583" cy="368583"/>
          </a:xfrm>
        </p:spPr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E95CBA8-52C1-FA94-09ED-DF0B9B93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2204" y="4071857"/>
            <a:ext cx="368583" cy="368583"/>
          </a:xfrm>
        </p:spPr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CEB05BA-8275-1D9B-2C91-F1A2B3DB3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204" y="4870728"/>
            <a:ext cx="368583" cy="368583"/>
          </a:xfrm>
        </p:spPr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B9EC63A-E379-78AF-B397-893965F19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2204" y="5669601"/>
            <a:ext cx="368583" cy="368583"/>
          </a:xfrm>
        </p:spPr>
        <p:txBody>
          <a:bodyPr/>
          <a:lstStyle/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1090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A210F01-9C41-CB37-329A-480B701E3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860" y="661179"/>
            <a:ext cx="4373184" cy="5361524"/>
          </a:xfrm>
          <a:custGeom>
            <a:avLst/>
            <a:gdLst>
              <a:gd name="connsiteX0" fmla="*/ 918326 w 5509846"/>
              <a:gd name="connsiteY0" fmla="*/ 0 h 5525037"/>
              <a:gd name="connsiteX1" fmla="*/ 5509846 w 5509846"/>
              <a:gd name="connsiteY1" fmla="*/ 0 h 5525037"/>
              <a:gd name="connsiteX2" fmla="*/ 5509846 w 5509846"/>
              <a:gd name="connsiteY2" fmla="*/ 4606711 h 5525037"/>
              <a:gd name="connsiteX3" fmla="*/ 4591520 w 5509846"/>
              <a:gd name="connsiteY3" fmla="*/ 5525037 h 5525037"/>
              <a:gd name="connsiteX4" fmla="*/ 0 w 5509846"/>
              <a:gd name="connsiteY4" fmla="*/ 5525037 h 5525037"/>
              <a:gd name="connsiteX5" fmla="*/ 0 w 5509846"/>
              <a:gd name="connsiteY5" fmla="*/ 918326 h 5525037"/>
              <a:gd name="connsiteX6" fmla="*/ 918326 w 5509846"/>
              <a:gd name="connsiteY6" fmla="*/ 0 h 55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846" h="5525037">
                <a:moveTo>
                  <a:pt x="918326" y="0"/>
                </a:moveTo>
                <a:lnTo>
                  <a:pt x="5509846" y="0"/>
                </a:lnTo>
                <a:lnTo>
                  <a:pt x="5509846" y="4606711"/>
                </a:lnTo>
                <a:cubicBezTo>
                  <a:pt x="5509846" y="5113888"/>
                  <a:pt x="5098697" y="5525037"/>
                  <a:pt x="4591520" y="5525037"/>
                </a:cubicBezTo>
                <a:lnTo>
                  <a:pt x="0" y="5525037"/>
                </a:lnTo>
                <a:lnTo>
                  <a:pt x="0" y="918326"/>
                </a:lnTo>
                <a:cubicBezTo>
                  <a:pt x="0" y="411149"/>
                  <a:pt x="411149" y="0"/>
                  <a:pt x="918326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>
            <a:outerShdw blurRad="457200" dist="38100" dir="8100000" sx="106000" sy="106000" algn="l" rotWithShape="0">
              <a:prstClr val="black">
                <a:alpha val="1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5BBC2C-D701-D18C-BEC5-F09E8427EC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0345" y="905257"/>
            <a:ext cx="4023514" cy="9966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spc="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 Objectives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A90E-AB9D-6AC1-3904-3DE9BC0926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0345" y="2121408"/>
            <a:ext cx="4023513" cy="3555044"/>
          </a:xfrm>
        </p:spPr>
        <p:txBody>
          <a:bodyPr lIns="0" tIns="0" rIns="0" bIns="0" anchor="t"/>
          <a:lstStyle/>
          <a:p>
            <a:r>
              <a:rPr lang="en-US" dirty="0">
                <a:latin typeface="Arial"/>
                <a:cs typeface="Arial"/>
              </a:rPr>
              <a:t>The purpose of this meeting is to review where we are, what has been accomplished, and to share next steps.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Key Objectives-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/>
                <a:cs typeface="Arial"/>
              </a:rPr>
              <a:t>Ensure seamless transition for participants and providers at Go-Live.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/>
                <a:cs typeface="Arial"/>
              </a:rPr>
              <a:t>Capture client intent while streamlining workflow and efficiency with Gainwell-specific innovation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/>
                <a:cs typeface="Arial"/>
              </a:rPr>
              <a:t>Improve and streamline resource utilization/increase transparency </a:t>
            </a:r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45487F-DA56-035C-1AED-C928F61A6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E5F1-E0F9-4CCA-92B7-7A6FC4DFEE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63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63A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0C782-03F3-CE93-18D0-293D97E3E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C7645-08A9-6E84-1FBD-5D6D0DE4F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227" y="536027"/>
            <a:ext cx="4018455" cy="4018455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D790C996-157D-1365-AB58-2FA25F56B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318" y="2201169"/>
            <a:ext cx="4458393" cy="12278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Where Are </a:t>
            </a:r>
            <a:r>
              <a:rPr lang="en-US" sz="6600" dirty="0"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Arial"/>
              </a:rPr>
              <a:t>W</a:t>
            </a:r>
            <a:r>
              <a:rPr kumimoji="0" lang="en-US" sz="66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0DFDD63-81FD-1D87-FFEA-83D6AA350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E5F1-E0F9-4CCA-92B7-7A6FC4DFEE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0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57B18-86FA-23A4-3EDC-21E646667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>
            <a:extLst>
              <a:ext uri="{FF2B5EF4-FFF2-40B4-BE49-F238E27FC236}">
                <a16:creationId xmlns:a16="http://schemas.microsoft.com/office/drawing/2014/main" id="{BEE75503-1224-14E7-A12A-0950F0336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664" y="2333429"/>
            <a:ext cx="3081939" cy="4172146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64334" dist="38100" dir="8100000" sx="105538" sy="105538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A04FC939-65A8-E33C-3F84-0C8DD0F8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4442" y="2162174"/>
            <a:ext cx="3173747" cy="4239895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64334" dist="38100" dir="8100000" sx="105538" sy="105538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EF3EFB-DBDF-3768-9E8C-2BF2897D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569" y="702143"/>
            <a:ext cx="4329374" cy="1177457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Requirements Validation Summary</a:t>
            </a:r>
            <a:endParaRPr lang="en-US" dirty="0"/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9D831-308F-5767-C7EE-2E51A0B91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3612" y="3121435"/>
            <a:ext cx="2537781" cy="2258552"/>
          </a:xfrm>
        </p:spPr>
        <p:txBody>
          <a:bodyPr lIns="0" tIns="0" rIns="0" bIns="0" anchor="t"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/>
              <a:t>How Requirement Met(HRMs) are written by Gainwell to meet contractual requirements per Domain​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/>
              <a:t>HRMs presented to Missouri Healthnet Division(MHD) during Requirement Verification Session(RVS) meetings. 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/>
              <a:t>Post MSD feedback, HRMs reworked and covered with MHD in Breakout Sessions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1E53D-76E2-DA49-87DC-FAAF1456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627" y="2440507"/>
            <a:ext cx="2944575" cy="788778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AE0C4"/>
                </a:solidFill>
                <a:latin typeface="Arial"/>
                <a:cs typeface="Arial"/>
              </a:rPr>
              <a:t>Requirements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116129-0985-8472-CE73-61B1BFDCD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6412" y="3119203"/>
            <a:ext cx="2844292" cy="2260783"/>
          </a:xfrm>
        </p:spPr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/>
              <a:t>Requirement becomes Validated upon MHD team approval.  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/>
              <a:t>If a Breakout Session was needed, the Domain team reworked the HRM and presented to MHD.  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/>
              <a:t>Upon approval, HRM becomes validated. </a:t>
            </a:r>
            <a:r>
              <a:rPr lang="en-US" dirty="0"/>
              <a:t> ​</a:t>
            </a:r>
          </a:p>
          <a:p>
            <a:pPr fontAlgn="base"/>
            <a:r>
              <a:rPr lang="en-US" dirty="0"/>
              <a:t>​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450771-1335-730F-8546-431B87B2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19856" y="2366414"/>
            <a:ext cx="2685346" cy="670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50" dirty="0">
                <a:solidFill>
                  <a:srgbClr val="0AE0C4"/>
                </a:solidFill>
                <a:latin typeface="Arial"/>
                <a:ea typeface="+mn-ea"/>
                <a:cs typeface="Arial"/>
              </a:rPr>
              <a:t>How</a:t>
            </a:r>
            <a:r>
              <a:rPr kumimoji="0" lang="en-US" sz="2400" b="0" i="0" u="none" strike="noStrike" kern="1200" cap="none" spc="50" normalizeH="0" baseline="0" noProof="0" dirty="0">
                <a:ln>
                  <a:noFill/>
                </a:ln>
                <a:solidFill>
                  <a:srgbClr val="0AE0C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Requirement Met?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7F2F91-A1DA-EE6B-3C81-D33DF0136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E5F1-E0F9-4CCA-92B7-7A6FC4DFEE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63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63A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phic 503">
            <a:extLst>
              <a:ext uri="{FF2B5EF4-FFF2-40B4-BE49-F238E27FC236}">
                <a16:creationId xmlns:a16="http://schemas.microsoft.com/office/drawing/2014/main" id="{F4B3C250-8A6D-4140-8F65-DB76243B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2926" y="5660869"/>
            <a:ext cx="989975" cy="989975"/>
          </a:xfrm>
          <a:prstGeom prst="rect">
            <a:avLst/>
          </a:prstGeom>
        </p:spPr>
      </p:pic>
      <p:pic>
        <p:nvPicPr>
          <p:cNvPr id="11" name="Graphic 503">
            <a:extLst>
              <a:ext uri="{FF2B5EF4-FFF2-40B4-BE49-F238E27FC236}">
                <a16:creationId xmlns:a16="http://schemas.microsoft.com/office/drawing/2014/main" id="{D0D9A08B-3DAC-DC4D-56A4-2ADADDE81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1143" y="5515600"/>
            <a:ext cx="1182771" cy="9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5602F-DB5D-BDF1-C8F9-766AE93D9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D65E-42E3-FD0B-AD3F-65F2A86B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884903"/>
            <a:ext cx="3794760" cy="5517167"/>
          </a:xfrm>
        </p:spPr>
        <p:txBody>
          <a:bodyPr/>
          <a:lstStyle/>
          <a:p>
            <a:r>
              <a:rPr lang="en-US" dirty="0"/>
              <a:t>Project Life Cycle Update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With Requirement Verification Phase completed, we are now ready to transition to the Design Phase of the project.</a:t>
            </a:r>
            <a:br>
              <a:rPr lang="en-US" sz="1600" dirty="0"/>
            </a:br>
            <a:br>
              <a:rPr lang="en-US" dirty="0"/>
            </a:br>
            <a:r>
              <a:rPr lang="en-US" sz="1600" dirty="0"/>
              <a:t>Purpose: Move from confirming what the system must do (validated requirements) to defining how the system will complete it (design specifications).</a:t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72FAF64F-9820-268B-35CD-12983B3EF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01909-C61A-45B9-B7CA-728749098A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Requirements to Design path - Kickoff, Design, RV Sessions, Build, Readiness/Go-Live, UAT, and SIT">
            <a:extLst>
              <a:ext uri="{FF2B5EF4-FFF2-40B4-BE49-F238E27FC236}">
                <a16:creationId xmlns:a16="http://schemas.microsoft.com/office/drawing/2014/main" id="{B50B94FC-5F52-7D1F-DE8F-8A621FED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68" y="723522"/>
            <a:ext cx="7640116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5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48E49-095E-D70C-A8B4-44922F5D9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992CB-262E-7A3C-6AE0-46F1982B1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227" y="536027"/>
            <a:ext cx="4018455" cy="4018455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9870492-D849-C8B7-58E9-722A4AB1D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318" y="2201169"/>
            <a:ext cx="4458393" cy="12278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Is Next?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80980F-3692-B92F-9EF2-6B58241D5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E5F1-E0F9-4CCA-92B7-7A6FC4DFEE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9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F8496DA-6AEC-C241-E235-DFED74E2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226" y="1719071"/>
            <a:ext cx="3725333" cy="3096903"/>
            <a:chOff x="4088723" y="1350603"/>
            <a:chExt cx="3725333" cy="346537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36B88DF-13D1-E6BC-6573-163F4208C7FD}"/>
                </a:ext>
              </a:extLst>
            </p:cNvPr>
            <p:cNvCxnSpPr/>
            <p:nvPr/>
          </p:nvCxnSpPr>
          <p:spPr>
            <a:xfrm>
              <a:off x="4088723" y="1350603"/>
              <a:ext cx="0" cy="3465372"/>
            </a:xfrm>
            <a:prstGeom prst="line">
              <a:avLst/>
            </a:prstGeom>
            <a:ln w="127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1931E3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E27AD7C-CC9B-7768-BF2B-B6DD29CC90FF}"/>
                </a:ext>
              </a:extLst>
            </p:cNvPr>
            <p:cNvCxnSpPr/>
            <p:nvPr/>
          </p:nvCxnSpPr>
          <p:spPr>
            <a:xfrm>
              <a:off x="7814056" y="1350603"/>
              <a:ext cx="0" cy="3465372"/>
            </a:xfrm>
            <a:prstGeom prst="line">
              <a:avLst/>
            </a:prstGeom>
            <a:ln w="127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">
                    <a:srgbClr val="1931E3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E125E56-A957-8633-64A2-FB3B232A2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18619" y="3083289"/>
            <a:ext cx="2562234" cy="716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EE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Sessions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FD568E-A46F-9B94-7853-A34C93269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89801" y="3064738"/>
            <a:ext cx="3212397" cy="716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EE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 Meetings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7A529C8-7BF6-5901-8EFB-04102A97C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36265" y="3083288"/>
            <a:ext cx="2896876" cy="7162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00EEA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Feedback Loops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4EAB24-4A6A-8E92-BBFA-E25F67503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97EE4-C8EA-1FBC-DE68-72116370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23480" y="5421197"/>
            <a:ext cx="6096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“Successful design is making the right decisions early, documenting them clearly, and building what everyone agreed to.”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15DC7C1-7103-BDC8-11D5-720EB066A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4852" y="216814"/>
            <a:ext cx="7569851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Design Phase is a critical lifecycle stage with defined activities that keep us on track and ensure all required deliverables are met.</a:t>
            </a:r>
          </a:p>
        </p:txBody>
      </p:sp>
      <p:sp>
        <p:nvSpPr>
          <p:cNvPr id="14" name="Freeform 69">
            <a:extLst>
              <a:ext uri="{FF2B5EF4-FFF2-40B4-BE49-F238E27FC236}">
                <a16:creationId xmlns:a16="http://schemas.microsoft.com/office/drawing/2014/main" id="{BDE321C9-F546-4B60-A65C-DF4F6C760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525638" y="2334331"/>
            <a:ext cx="813594" cy="804333"/>
          </a:xfrm>
          <a:custGeom>
            <a:avLst/>
            <a:gdLst>
              <a:gd name="T0" fmla="*/ 30 w 86"/>
              <a:gd name="T1" fmla="*/ 52 h 84"/>
              <a:gd name="T2" fmla="*/ 27 w 86"/>
              <a:gd name="T3" fmla="*/ 42 h 84"/>
              <a:gd name="T4" fmla="*/ 27 w 86"/>
              <a:gd name="T5" fmla="*/ 41 h 84"/>
              <a:gd name="T6" fmla="*/ 27 w 86"/>
              <a:gd name="T7" fmla="*/ 39 h 84"/>
              <a:gd name="T8" fmla="*/ 39 w 86"/>
              <a:gd name="T9" fmla="*/ 30 h 84"/>
              <a:gd name="T10" fmla="*/ 58 w 86"/>
              <a:gd name="T11" fmla="*/ 34 h 84"/>
              <a:gd name="T12" fmla="*/ 59 w 86"/>
              <a:gd name="T13" fmla="*/ 40 h 84"/>
              <a:gd name="T14" fmla="*/ 59 w 86"/>
              <a:gd name="T15" fmla="*/ 41 h 84"/>
              <a:gd name="T16" fmla="*/ 62 w 86"/>
              <a:gd name="T17" fmla="*/ 49 h 84"/>
              <a:gd name="T18" fmla="*/ 43 w 86"/>
              <a:gd name="T19" fmla="*/ 39 h 84"/>
              <a:gd name="T20" fmla="*/ 52 w 86"/>
              <a:gd name="T21" fmla="*/ 79 h 84"/>
              <a:gd name="T22" fmla="*/ 34 w 86"/>
              <a:gd name="T23" fmla="*/ 67 h 84"/>
              <a:gd name="T24" fmla="*/ 43 w 86"/>
              <a:gd name="T25" fmla="*/ 47 h 84"/>
              <a:gd name="T26" fmla="*/ 52 w 86"/>
              <a:gd name="T27" fmla="*/ 67 h 84"/>
              <a:gd name="T28" fmla="*/ 18 w 86"/>
              <a:gd name="T29" fmla="*/ 36 h 84"/>
              <a:gd name="T30" fmla="*/ 21 w 86"/>
              <a:gd name="T31" fmla="*/ 41 h 84"/>
              <a:gd name="T32" fmla="*/ 18 w 86"/>
              <a:gd name="T33" fmla="*/ 46 h 84"/>
              <a:gd name="T34" fmla="*/ 14 w 86"/>
              <a:gd name="T35" fmla="*/ 40 h 84"/>
              <a:gd name="T36" fmla="*/ 43 w 86"/>
              <a:gd name="T37" fmla="*/ 5 h 84"/>
              <a:gd name="T38" fmla="*/ 48 w 86"/>
              <a:gd name="T39" fmla="*/ 14 h 84"/>
              <a:gd name="T40" fmla="*/ 37 w 86"/>
              <a:gd name="T41" fmla="*/ 14 h 84"/>
              <a:gd name="T42" fmla="*/ 68 w 86"/>
              <a:gd name="T43" fmla="*/ 36 h 84"/>
              <a:gd name="T44" fmla="*/ 71 w 86"/>
              <a:gd name="T45" fmla="*/ 41 h 84"/>
              <a:gd name="T46" fmla="*/ 65 w 86"/>
              <a:gd name="T47" fmla="*/ 41 h 84"/>
              <a:gd name="T48" fmla="*/ 65 w 86"/>
              <a:gd name="T49" fmla="*/ 39 h 84"/>
              <a:gd name="T50" fmla="*/ 81 w 86"/>
              <a:gd name="T51" fmla="*/ 52 h 84"/>
              <a:gd name="T52" fmla="*/ 77 w 86"/>
              <a:gd name="T53" fmla="*/ 41 h 84"/>
              <a:gd name="T54" fmla="*/ 68 w 86"/>
              <a:gd name="T55" fmla="*/ 30 h 84"/>
              <a:gd name="T56" fmla="*/ 60 w 86"/>
              <a:gd name="T57" fmla="*/ 28 h 84"/>
              <a:gd name="T58" fmla="*/ 54 w 86"/>
              <a:gd name="T59" fmla="*/ 14 h 84"/>
              <a:gd name="T60" fmla="*/ 43 w 86"/>
              <a:gd name="T61" fmla="*/ 0 h 84"/>
              <a:gd name="T62" fmla="*/ 32 w 86"/>
              <a:gd name="T63" fmla="*/ 14 h 84"/>
              <a:gd name="T64" fmla="*/ 26 w 86"/>
              <a:gd name="T65" fmla="*/ 28 h 84"/>
              <a:gd name="T66" fmla="*/ 18 w 86"/>
              <a:gd name="T67" fmla="*/ 30 h 84"/>
              <a:gd name="T68" fmla="*/ 9 w 86"/>
              <a:gd name="T69" fmla="*/ 41 h 84"/>
              <a:gd name="T70" fmla="*/ 5 w 86"/>
              <a:gd name="T71" fmla="*/ 52 h 84"/>
              <a:gd name="T72" fmla="*/ 3 w 86"/>
              <a:gd name="T73" fmla="*/ 65 h 84"/>
              <a:gd name="T74" fmla="*/ 6 w 86"/>
              <a:gd name="T75" fmla="*/ 62 h 84"/>
              <a:gd name="T76" fmla="*/ 15 w 86"/>
              <a:gd name="T77" fmla="*/ 54 h 84"/>
              <a:gd name="T78" fmla="*/ 26 w 86"/>
              <a:gd name="T79" fmla="*/ 56 h 84"/>
              <a:gd name="T80" fmla="*/ 28 w 86"/>
              <a:gd name="T81" fmla="*/ 73 h 84"/>
              <a:gd name="T82" fmla="*/ 57 w 86"/>
              <a:gd name="T83" fmla="*/ 84 h 84"/>
              <a:gd name="T84" fmla="*/ 76 w 86"/>
              <a:gd name="T85" fmla="*/ 73 h 84"/>
              <a:gd name="T86" fmla="*/ 65 w 86"/>
              <a:gd name="T87" fmla="*/ 54 h 84"/>
              <a:gd name="T88" fmla="*/ 79 w 86"/>
              <a:gd name="T89" fmla="*/ 57 h 84"/>
              <a:gd name="T90" fmla="*/ 82 w 86"/>
              <a:gd name="T91" fmla="*/ 65 h 84"/>
              <a:gd name="T92" fmla="*/ 85 w 86"/>
              <a:gd name="T93" fmla="*/ 6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4">
                <a:moveTo>
                  <a:pt x="43" y="39"/>
                </a:moveTo>
                <a:cubicBezTo>
                  <a:pt x="30" y="52"/>
                  <a:pt x="30" y="52"/>
                  <a:pt x="30" y="52"/>
                </a:cubicBezTo>
                <a:cubicBezTo>
                  <a:pt x="29" y="51"/>
                  <a:pt x="26" y="50"/>
                  <a:pt x="23" y="49"/>
                </a:cubicBezTo>
                <a:cubicBezTo>
                  <a:pt x="25" y="47"/>
                  <a:pt x="26" y="45"/>
                  <a:pt x="27" y="42"/>
                </a:cubicBezTo>
                <a:cubicBezTo>
                  <a:pt x="27" y="42"/>
                  <a:pt x="27" y="42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0"/>
                  <a:pt x="27" y="40"/>
                  <a:pt x="27" y="39"/>
                </a:cubicBezTo>
                <a:cubicBezTo>
                  <a:pt x="27" y="37"/>
                  <a:pt x="27" y="34"/>
                  <a:pt x="28" y="34"/>
                </a:cubicBezTo>
                <a:cubicBezTo>
                  <a:pt x="31" y="33"/>
                  <a:pt x="38" y="30"/>
                  <a:pt x="39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8" y="30"/>
                  <a:pt x="54" y="33"/>
                  <a:pt x="58" y="34"/>
                </a:cubicBezTo>
                <a:cubicBezTo>
                  <a:pt x="58" y="34"/>
                  <a:pt x="59" y="37"/>
                  <a:pt x="59" y="39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5"/>
                  <a:pt x="60" y="47"/>
                  <a:pt x="62" y="49"/>
                </a:cubicBezTo>
                <a:cubicBezTo>
                  <a:pt x="60" y="50"/>
                  <a:pt x="57" y="51"/>
                  <a:pt x="55" y="52"/>
                </a:cubicBezTo>
                <a:lnTo>
                  <a:pt x="43" y="39"/>
                </a:lnTo>
                <a:close/>
                <a:moveTo>
                  <a:pt x="52" y="67"/>
                </a:moveTo>
                <a:cubicBezTo>
                  <a:pt x="52" y="79"/>
                  <a:pt x="52" y="79"/>
                  <a:pt x="52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67"/>
                  <a:pt x="34" y="67"/>
                  <a:pt x="34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43" y="47"/>
                  <a:pt x="43" y="47"/>
                  <a:pt x="43" y="47"/>
                </a:cubicBezTo>
                <a:cubicBezTo>
                  <a:pt x="62" y="67"/>
                  <a:pt x="62" y="67"/>
                  <a:pt x="62" y="67"/>
                </a:cubicBezTo>
                <a:lnTo>
                  <a:pt x="52" y="67"/>
                </a:lnTo>
                <a:close/>
                <a:moveTo>
                  <a:pt x="14" y="40"/>
                </a:moveTo>
                <a:cubicBezTo>
                  <a:pt x="14" y="37"/>
                  <a:pt x="16" y="36"/>
                  <a:pt x="18" y="36"/>
                </a:cubicBezTo>
                <a:cubicBezTo>
                  <a:pt x="19" y="36"/>
                  <a:pt x="20" y="37"/>
                  <a:pt x="21" y="39"/>
                </a:cubicBezTo>
                <a:cubicBezTo>
                  <a:pt x="21" y="40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4"/>
                  <a:pt x="19" y="46"/>
                  <a:pt x="18" y="46"/>
                </a:cubicBezTo>
                <a:cubicBezTo>
                  <a:pt x="16" y="46"/>
                  <a:pt x="14" y="44"/>
                  <a:pt x="14" y="41"/>
                </a:cubicBezTo>
                <a:lnTo>
                  <a:pt x="14" y="40"/>
                </a:lnTo>
                <a:close/>
                <a:moveTo>
                  <a:pt x="37" y="12"/>
                </a:moveTo>
                <a:cubicBezTo>
                  <a:pt x="37" y="8"/>
                  <a:pt x="40" y="5"/>
                  <a:pt x="43" y="5"/>
                </a:cubicBezTo>
                <a:cubicBezTo>
                  <a:pt x="45" y="5"/>
                  <a:pt x="48" y="8"/>
                  <a:pt x="48" y="12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8"/>
                  <a:pt x="45" y="21"/>
                  <a:pt x="43" y="21"/>
                </a:cubicBezTo>
                <a:cubicBezTo>
                  <a:pt x="40" y="21"/>
                  <a:pt x="37" y="18"/>
                  <a:pt x="37" y="14"/>
                </a:cubicBezTo>
                <a:lnTo>
                  <a:pt x="37" y="12"/>
                </a:lnTo>
                <a:close/>
                <a:moveTo>
                  <a:pt x="68" y="36"/>
                </a:moveTo>
                <a:cubicBezTo>
                  <a:pt x="69" y="36"/>
                  <a:pt x="71" y="37"/>
                  <a:pt x="71" y="40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44"/>
                  <a:pt x="69" y="46"/>
                  <a:pt x="68" y="46"/>
                </a:cubicBezTo>
                <a:cubicBezTo>
                  <a:pt x="66" y="46"/>
                  <a:pt x="65" y="44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0"/>
                  <a:pt x="65" y="39"/>
                </a:cubicBezTo>
                <a:cubicBezTo>
                  <a:pt x="65" y="37"/>
                  <a:pt x="66" y="36"/>
                  <a:pt x="68" y="36"/>
                </a:cubicBezTo>
                <a:close/>
                <a:moveTo>
                  <a:pt x="81" y="52"/>
                </a:moveTo>
                <a:cubicBezTo>
                  <a:pt x="79" y="51"/>
                  <a:pt x="76" y="50"/>
                  <a:pt x="74" y="49"/>
                </a:cubicBezTo>
                <a:cubicBezTo>
                  <a:pt x="76" y="47"/>
                  <a:pt x="77" y="44"/>
                  <a:pt x="77" y="41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34"/>
                  <a:pt x="73" y="30"/>
                  <a:pt x="68" y="30"/>
                </a:cubicBezTo>
                <a:cubicBezTo>
                  <a:pt x="66" y="30"/>
                  <a:pt x="64" y="31"/>
                  <a:pt x="63" y="32"/>
                </a:cubicBezTo>
                <a:cubicBezTo>
                  <a:pt x="62" y="30"/>
                  <a:pt x="61" y="29"/>
                  <a:pt x="60" y="28"/>
                </a:cubicBezTo>
                <a:cubicBezTo>
                  <a:pt x="57" y="27"/>
                  <a:pt x="51" y="26"/>
                  <a:pt x="49" y="25"/>
                </a:cubicBezTo>
                <a:cubicBezTo>
                  <a:pt x="52" y="22"/>
                  <a:pt x="54" y="18"/>
                  <a:pt x="54" y="14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5"/>
                  <a:pt x="49" y="0"/>
                  <a:pt x="43" y="0"/>
                </a:cubicBezTo>
                <a:cubicBezTo>
                  <a:pt x="37" y="0"/>
                  <a:pt x="32" y="5"/>
                  <a:pt x="32" y="12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8"/>
                  <a:pt x="34" y="22"/>
                  <a:pt x="37" y="25"/>
                </a:cubicBezTo>
                <a:cubicBezTo>
                  <a:pt x="34" y="26"/>
                  <a:pt x="29" y="27"/>
                  <a:pt x="26" y="28"/>
                </a:cubicBezTo>
                <a:cubicBezTo>
                  <a:pt x="24" y="29"/>
                  <a:pt x="23" y="30"/>
                  <a:pt x="22" y="32"/>
                </a:cubicBezTo>
                <a:cubicBezTo>
                  <a:pt x="21" y="31"/>
                  <a:pt x="19" y="30"/>
                  <a:pt x="18" y="30"/>
                </a:cubicBezTo>
                <a:cubicBezTo>
                  <a:pt x="13" y="30"/>
                  <a:pt x="9" y="34"/>
                  <a:pt x="9" y="40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4"/>
                  <a:pt x="10" y="47"/>
                  <a:pt x="12" y="49"/>
                </a:cubicBezTo>
                <a:cubicBezTo>
                  <a:pt x="10" y="50"/>
                  <a:pt x="6" y="51"/>
                  <a:pt x="5" y="52"/>
                </a:cubicBezTo>
                <a:cubicBezTo>
                  <a:pt x="0" y="53"/>
                  <a:pt x="0" y="61"/>
                  <a:pt x="0" y="62"/>
                </a:cubicBezTo>
                <a:cubicBezTo>
                  <a:pt x="1" y="64"/>
                  <a:pt x="2" y="65"/>
                  <a:pt x="3" y="65"/>
                </a:cubicBezTo>
                <a:cubicBezTo>
                  <a:pt x="3" y="65"/>
                  <a:pt x="3" y="65"/>
                  <a:pt x="4" y="65"/>
                </a:cubicBezTo>
                <a:cubicBezTo>
                  <a:pt x="5" y="65"/>
                  <a:pt x="6" y="63"/>
                  <a:pt x="6" y="62"/>
                </a:cubicBezTo>
                <a:cubicBezTo>
                  <a:pt x="6" y="60"/>
                  <a:pt x="6" y="58"/>
                  <a:pt x="7" y="57"/>
                </a:cubicBezTo>
                <a:cubicBezTo>
                  <a:pt x="9" y="56"/>
                  <a:pt x="14" y="55"/>
                  <a:pt x="15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4"/>
                  <a:pt x="24" y="55"/>
                  <a:pt x="26" y="56"/>
                </a:cubicBezTo>
                <a:cubicBezTo>
                  <a:pt x="9" y="73"/>
                  <a:pt x="9" y="73"/>
                  <a:pt x="9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84"/>
                  <a:pt x="28" y="84"/>
                  <a:pt x="28" y="84"/>
                </a:cubicBezTo>
                <a:cubicBezTo>
                  <a:pt x="57" y="84"/>
                  <a:pt x="57" y="84"/>
                  <a:pt x="57" y="84"/>
                </a:cubicBezTo>
                <a:cubicBezTo>
                  <a:pt x="57" y="73"/>
                  <a:pt x="57" y="73"/>
                  <a:pt x="57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59" y="56"/>
                  <a:pt x="59" y="56"/>
                  <a:pt x="59" y="56"/>
                </a:cubicBezTo>
                <a:cubicBezTo>
                  <a:pt x="62" y="55"/>
                  <a:pt x="64" y="54"/>
                  <a:pt x="65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2" y="55"/>
                  <a:pt x="76" y="56"/>
                  <a:pt x="79" y="57"/>
                </a:cubicBezTo>
                <a:cubicBezTo>
                  <a:pt x="79" y="58"/>
                  <a:pt x="79" y="60"/>
                  <a:pt x="79" y="62"/>
                </a:cubicBezTo>
                <a:cubicBezTo>
                  <a:pt x="79" y="63"/>
                  <a:pt x="80" y="65"/>
                  <a:pt x="82" y="65"/>
                </a:cubicBezTo>
                <a:cubicBezTo>
                  <a:pt x="82" y="65"/>
                  <a:pt x="82" y="65"/>
                  <a:pt x="82" y="65"/>
                </a:cubicBezTo>
                <a:cubicBezTo>
                  <a:pt x="84" y="65"/>
                  <a:pt x="85" y="64"/>
                  <a:pt x="85" y="62"/>
                </a:cubicBezTo>
                <a:cubicBezTo>
                  <a:pt x="85" y="61"/>
                  <a:pt x="86" y="53"/>
                  <a:pt x="81" y="5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9B8E27-8FC5-4B49-B7C5-51C1ABFD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58859" y="2286863"/>
            <a:ext cx="641583" cy="804333"/>
            <a:chOff x="7343775" y="1881188"/>
            <a:chExt cx="622300" cy="863600"/>
          </a:xfrm>
          <a:solidFill>
            <a:schemeClr val="bg1"/>
          </a:solidFill>
        </p:grpSpPr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C530413F-EE3C-4600-8C36-D373D0A7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5" y="2076451"/>
              <a:ext cx="114300" cy="230188"/>
            </a:xfrm>
            <a:custGeom>
              <a:avLst/>
              <a:gdLst>
                <a:gd name="T0" fmla="*/ 4 w 10"/>
                <a:gd name="T1" fmla="*/ 20 h 20"/>
                <a:gd name="T2" fmla="*/ 0 w 10"/>
                <a:gd name="T3" fmla="*/ 16 h 20"/>
                <a:gd name="T4" fmla="*/ 0 w 10"/>
                <a:gd name="T5" fmla="*/ 4 h 20"/>
                <a:gd name="T6" fmla="*/ 4 w 10"/>
                <a:gd name="T7" fmla="*/ 0 h 20"/>
                <a:gd name="T8" fmla="*/ 4 w 1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7"/>
                    <a:pt x="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5"/>
                    <a:pt x="10" y="14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0773C722-5A5C-4E79-9B61-BC29E8713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3775" y="1881188"/>
              <a:ext cx="622300" cy="863600"/>
            </a:xfrm>
            <a:custGeom>
              <a:avLst/>
              <a:gdLst>
                <a:gd name="T0" fmla="*/ 38 w 54"/>
                <a:gd name="T1" fmla="*/ 45 h 75"/>
                <a:gd name="T2" fmla="*/ 37 w 54"/>
                <a:gd name="T3" fmla="*/ 47 h 75"/>
                <a:gd name="T4" fmla="*/ 37 w 54"/>
                <a:gd name="T5" fmla="*/ 50 h 75"/>
                <a:gd name="T6" fmla="*/ 17 w 54"/>
                <a:gd name="T7" fmla="*/ 50 h 75"/>
                <a:gd name="T8" fmla="*/ 17 w 54"/>
                <a:gd name="T9" fmla="*/ 47 h 75"/>
                <a:gd name="T10" fmla="*/ 16 w 54"/>
                <a:gd name="T11" fmla="*/ 45 h 75"/>
                <a:gd name="T12" fmla="*/ 6 w 54"/>
                <a:gd name="T13" fmla="*/ 27 h 75"/>
                <a:gd name="T14" fmla="*/ 27 w 54"/>
                <a:gd name="T15" fmla="*/ 5 h 75"/>
                <a:gd name="T16" fmla="*/ 48 w 54"/>
                <a:gd name="T17" fmla="*/ 27 h 75"/>
                <a:gd name="T18" fmla="*/ 38 w 54"/>
                <a:gd name="T19" fmla="*/ 45 h 75"/>
                <a:gd name="T20" fmla="*/ 17 w 54"/>
                <a:gd name="T21" fmla="*/ 69 h 75"/>
                <a:gd name="T22" fmla="*/ 17 w 54"/>
                <a:gd name="T23" fmla="*/ 65 h 75"/>
                <a:gd name="T24" fmla="*/ 37 w 54"/>
                <a:gd name="T25" fmla="*/ 65 h 75"/>
                <a:gd name="T26" fmla="*/ 37 w 54"/>
                <a:gd name="T27" fmla="*/ 69 h 75"/>
                <a:gd name="T28" fmla="*/ 17 w 54"/>
                <a:gd name="T29" fmla="*/ 69 h 75"/>
                <a:gd name="T30" fmla="*/ 17 w 54"/>
                <a:gd name="T31" fmla="*/ 56 h 75"/>
                <a:gd name="T32" fmla="*/ 37 w 54"/>
                <a:gd name="T33" fmla="*/ 56 h 75"/>
                <a:gd name="T34" fmla="*/ 37 w 54"/>
                <a:gd name="T35" fmla="*/ 60 h 75"/>
                <a:gd name="T36" fmla="*/ 17 w 54"/>
                <a:gd name="T37" fmla="*/ 60 h 75"/>
                <a:gd name="T38" fmla="*/ 17 w 54"/>
                <a:gd name="T39" fmla="*/ 56 h 75"/>
                <a:gd name="T40" fmla="*/ 27 w 54"/>
                <a:gd name="T41" fmla="*/ 0 h 75"/>
                <a:gd name="T42" fmla="*/ 0 w 54"/>
                <a:gd name="T43" fmla="*/ 27 h 75"/>
                <a:gd name="T44" fmla="*/ 11 w 54"/>
                <a:gd name="T45" fmla="*/ 49 h 75"/>
                <a:gd name="T46" fmla="*/ 11 w 54"/>
                <a:gd name="T47" fmla="*/ 50 h 75"/>
                <a:gd name="T48" fmla="*/ 11 w 54"/>
                <a:gd name="T49" fmla="*/ 56 h 75"/>
                <a:gd name="T50" fmla="*/ 11 w 54"/>
                <a:gd name="T51" fmla="*/ 60 h 75"/>
                <a:gd name="T52" fmla="*/ 11 w 54"/>
                <a:gd name="T53" fmla="*/ 65 h 75"/>
                <a:gd name="T54" fmla="*/ 11 w 54"/>
                <a:gd name="T55" fmla="*/ 72 h 75"/>
                <a:gd name="T56" fmla="*/ 14 w 54"/>
                <a:gd name="T57" fmla="*/ 75 h 75"/>
                <a:gd name="T58" fmla="*/ 40 w 54"/>
                <a:gd name="T59" fmla="*/ 75 h 75"/>
                <a:gd name="T60" fmla="*/ 43 w 54"/>
                <a:gd name="T61" fmla="*/ 72 h 75"/>
                <a:gd name="T62" fmla="*/ 43 w 54"/>
                <a:gd name="T63" fmla="*/ 49 h 75"/>
                <a:gd name="T64" fmla="*/ 54 w 54"/>
                <a:gd name="T65" fmla="*/ 27 h 75"/>
                <a:gd name="T66" fmla="*/ 27 w 54"/>
                <a:gd name="T6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75">
                  <a:moveTo>
                    <a:pt x="38" y="45"/>
                  </a:moveTo>
                  <a:cubicBezTo>
                    <a:pt x="38" y="45"/>
                    <a:pt x="37" y="46"/>
                    <a:pt x="37" y="47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5"/>
                    <a:pt x="16" y="45"/>
                  </a:cubicBezTo>
                  <a:cubicBezTo>
                    <a:pt x="10" y="41"/>
                    <a:pt x="6" y="34"/>
                    <a:pt x="6" y="27"/>
                  </a:cubicBezTo>
                  <a:cubicBezTo>
                    <a:pt x="6" y="15"/>
                    <a:pt x="15" y="5"/>
                    <a:pt x="27" y="5"/>
                  </a:cubicBezTo>
                  <a:cubicBezTo>
                    <a:pt x="39" y="5"/>
                    <a:pt x="48" y="15"/>
                    <a:pt x="48" y="27"/>
                  </a:cubicBezTo>
                  <a:cubicBezTo>
                    <a:pt x="48" y="34"/>
                    <a:pt x="45" y="41"/>
                    <a:pt x="38" y="45"/>
                  </a:cubicBezTo>
                  <a:close/>
                  <a:moveTo>
                    <a:pt x="17" y="69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69"/>
                    <a:pt x="37" y="69"/>
                    <a:pt x="37" y="69"/>
                  </a:cubicBezTo>
                  <a:lnTo>
                    <a:pt x="17" y="69"/>
                  </a:lnTo>
                  <a:close/>
                  <a:moveTo>
                    <a:pt x="1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17" y="60"/>
                    <a:pt x="17" y="60"/>
                    <a:pt x="17" y="60"/>
                  </a:cubicBezTo>
                  <a:lnTo>
                    <a:pt x="17" y="56"/>
                  </a:lnTo>
                  <a:close/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36"/>
                    <a:pt x="4" y="44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3"/>
                    <a:pt x="13" y="75"/>
                    <a:pt x="14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2" y="75"/>
                    <a:pt x="43" y="73"/>
                    <a:pt x="43" y="72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0" y="44"/>
                    <a:pt x="54" y="36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3D0BB1-AF6B-40E2-BF3A-5300F7C86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0971" y="2392696"/>
            <a:ext cx="783166" cy="687919"/>
            <a:chOff x="784225" y="3929063"/>
            <a:chExt cx="939800" cy="825500"/>
          </a:xfrm>
          <a:solidFill>
            <a:schemeClr val="bg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45C05B-A5B6-4F4D-AEFB-5B6D66E98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8" y="4284663"/>
              <a:ext cx="434975" cy="68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637794-79F4-45C4-AF38-97E8402C3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8" y="4398963"/>
              <a:ext cx="342900" cy="68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368348-34EC-4BEA-97FC-ED6B2500C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8" y="4513263"/>
              <a:ext cx="388938" cy="69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id="{6CBD061D-30DE-4A62-9DEE-3A60238CC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225" y="3929063"/>
              <a:ext cx="939800" cy="825500"/>
            </a:xfrm>
            <a:custGeom>
              <a:avLst/>
              <a:gdLst>
                <a:gd name="T0" fmla="*/ 76 w 82"/>
                <a:gd name="T1" fmla="*/ 21 h 72"/>
                <a:gd name="T2" fmla="*/ 76 w 82"/>
                <a:gd name="T3" fmla="*/ 63 h 72"/>
                <a:gd name="T4" fmla="*/ 73 w 82"/>
                <a:gd name="T5" fmla="*/ 66 h 72"/>
                <a:gd name="T6" fmla="*/ 69 w 82"/>
                <a:gd name="T7" fmla="*/ 66 h 72"/>
                <a:gd name="T8" fmla="*/ 63 w 82"/>
                <a:gd name="T9" fmla="*/ 60 h 72"/>
                <a:gd name="T10" fmla="*/ 63 w 82"/>
                <a:gd name="T11" fmla="*/ 0 h 72"/>
                <a:gd name="T12" fmla="*/ 40 w 82"/>
                <a:gd name="T13" fmla="*/ 0 h 72"/>
                <a:gd name="T14" fmla="*/ 40 w 82"/>
                <a:gd name="T15" fmla="*/ 0 h 72"/>
                <a:gd name="T16" fmla="*/ 0 w 82"/>
                <a:gd name="T17" fmla="*/ 0 h 72"/>
                <a:gd name="T18" fmla="*/ 0 w 82"/>
                <a:gd name="T19" fmla="*/ 0 h 72"/>
                <a:gd name="T20" fmla="*/ 0 w 82"/>
                <a:gd name="T21" fmla="*/ 24 h 72"/>
                <a:gd name="T22" fmla="*/ 0 w 82"/>
                <a:gd name="T23" fmla="*/ 60 h 72"/>
                <a:gd name="T24" fmla="*/ 12 w 82"/>
                <a:gd name="T25" fmla="*/ 72 h 72"/>
                <a:gd name="T26" fmla="*/ 67 w 82"/>
                <a:gd name="T27" fmla="*/ 72 h 72"/>
                <a:gd name="T28" fmla="*/ 69 w 82"/>
                <a:gd name="T29" fmla="*/ 72 h 72"/>
                <a:gd name="T30" fmla="*/ 73 w 82"/>
                <a:gd name="T31" fmla="*/ 72 h 72"/>
                <a:gd name="T32" fmla="*/ 82 w 82"/>
                <a:gd name="T33" fmla="*/ 63 h 72"/>
                <a:gd name="T34" fmla="*/ 82 w 82"/>
                <a:gd name="T35" fmla="*/ 21 h 72"/>
                <a:gd name="T36" fmla="*/ 76 w 82"/>
                <a:gd name="T37" fmla="*/ 21 h 72"/>
                <a:gd name="T38" fmla="*/ 34 w 82"/>
                <a:gd name="T39" fmla="*/ 5 h 72"/>
                <a:gd name="T40" fmla="*/ 34 w 82"/>
                <a:gd name="T41" fmla="*/ 19 h 72"/>
                <a:gd name="T42" fmla="*/ 6 w 82"/>
                <a:gd name="T43" fmla="*/ 19 h 72"/>
                <a:gd name="T44" fmla="*/ 6 w 82"/>
                <a:gd name="T45" fmla="*/ 5 h 72"/>
                <a:gd name="T46" fmla="*/ 34 w 82"/>
                <a:gd name="T47" fmla="*/ 5 h 72"/>
                <a:gd name="T48" fmla="*/ 12 w 82"/>
                <a:gd name="T49" fmla="*/ 66 h 72"/>
                <a:gd name="T50" fmla="*/ 6 w 82"/>
                <a:gd name="T51" fmla="*/ 60 h 72"/>
                <a:gd name="T52" fmla="*/ 6 w 82"/>
                <a:gd name="T53" fmla="*/ 24 h 72"/>
                <a:gd name="T54" fmla="*/ 40 w 82"/>
                <a:gd name="T55" fmla="*/ 24 h 72"/>
                <a:gd name="T56" fmla="*/ 40 w 82"/>
                <a:gd name="T57" fmla="*/ 5 h 72"/>
                <a:gd name="T58" fmla="*/ 57 w 82"/>
                <a:gd name="T59" fmla="*/ 5 h 72"/>
                <a:gd name="T60" fmla="*/ 57 w 82"/>
                <a:gd name="T61" fmla="*/ 60 h 72"/>
                <a:gd name="T62" fmla="*/ 59 w 82"/>
                <a:gd name="T63" fmla="*/ 66 h 72"/>
                <a:gd name="T64" fmla="*/ 12 w 82"/>
                <a:gd name="T65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72">
                  <a:moveTo>
                    <a:pt x="76" y="21"/>
                  </a:moveTo>
                  <a:cubicBezTo>
                    <a:pt x="76" y="63"/>
                    <a:pt x="76" y="63"/>
                    <a:pt x="76" y="63"/>
                  </a:cubicBezTo>
                  <a:cubicBezTo>
                    <a:pt x="76" y="65"/>
                    <a:pt x="75" y="66"/>
                    <a:pt x="73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6" y="66"/>
                    <a:pt x="63" y="64"/>
                    <a:pt x="63" y="6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6" y="72"/>
                    <a:pt x="12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8" y="72"/>
                    <a:pt x="82" y="68"/>
                    <a:pt x="82" y="63"/>
                  </a:cubicBezTo>
                  <a:cubicBezTo>
                    <a:pt x="82" y="21"/>
                    <a:pt x="82" y="21"/>
                    <a:pt x="82" y="21"/>
                  </a:cubicBezTo>
                  <a:lnTo>
                    <a:pt x="76" y="21"/>
                  </a:lnTo>
                  <a:close/>
                  <a:moveTo>
                    <a:pt x="34" y="5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34" y="5"/>
                  </a:lnTo>
                  <a:close/>
                  <a:moveTo>
                    <a:pt x="12" y="66"/>
                  </a:moveTo>
                  <a:cubicBezTo>
                    <a:pt x="9" y="66"/>
                    <a:pt x="6" y="64"/>
                    <a:pt x="6" y="60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3"/>
                    <a:pt x="58" y="65"/>
                    <a:pt x="59" y="66"/>
                  </a:cubicBezTo>
                  <a:lnTo>
                    <a:pt x="12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12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DDDAFD-FF63-0BF6-47E8-985A179F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0" y="1148080"/>
            <a:ext cx="12191998" cy="5709920"/>
          </a:xfrm>
          <a:prstGeom prst="rect">
            <a:avLst/>
          </a:prstGeom>
          <a:gradFill flip="none" rotWithShape="1">
            <a:gsLst>
              <a:gs pos="69000">
                <a:srgbClr val="0F7CCE"/>
              </a:gs>
              <a:gs pos="2000">
                <a:srgbClr val="00B0F0"/>
              </a:gs>
              <a:gs pos="100000">
                <a:srgbClr val="00BFA3"/>
              </a:gs>
            </a:gsLst>
            <a:lin ang="13500000" scaled="0"/>
            <a:tileRect/>
          </a:gradFill>
        </p:spPr>
        <p:txBody>
          <a:bodyPr rtlCol="0" anchor="ctr">
            <a:noAutofit/>
          </a:bodyPr>
          <a:lstStyle/>
          <a:p>
            <a:pPr lvl="0" algn="ctr"/>
            <a:endParaRPr lang="id-ID" sz="288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CB02293-A67A-2708-2761-61B68FF6F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78" y="141523"/>
            <a:ext cx="11053482" cy="9144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 Phase: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Core Objectives</a:t>
            </a: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1021A146-4203-EABF-1181-9E3615AA0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Wingdings" pitchFamily="2" charset="77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8DE5F1-E0F9-4CCA-92B7-7A6FC4DFEE14}" type="slidenum">
              <a:rPr lang="en-US" sz="800" smtClean="0"/>
              <a:pPr algn="r"/>
              <a:t>9</a:t>
            </a:fld>
            <a:endParaRPr lang="en-US" sz="800"/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BFF89F93-22E0-D1CF-8C73-E385FCBB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02854" y="1434560"/>
            <a:ext cx="3150665" cy="15501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410"/>
              <a:gd name="adj6" fmla="val -55646"/>
            </a:avLst>
          </a:prstGeom>
          <a:noFill/>
          <a:ln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68500"/>
                      <a:gd name="connsiteY0" fmla="*/ 0 h 1432560"/>
                      <a:gd name="connsiteX1" fmla="*/ 1968500 w 1968500"/>
                      <a:gd name="connsiteY1" fmla="*/ 0 h 1432560"/>
                      <a:gd name="connsiteX2" fmla="*/ 1968500 w 1968500"/>
                      <a:gd name="connsiteY2" fmla="*/ 1432560 h 1432560"/>
                      <a:gd name="connsiteX3" fmla="*/ 0 w 1968500"/>
                      <a:gd name="connsiteY3" fmla="*/ 1432560 h 1432560"/>
                      <a:gd name="connsiteX4" fmla="*/ 0 w 1968500"/>
                      <a:gd name="connsiteY4" fmla="*/ 0 h 1432560"/>
                      <a:gd name="connsiteX0" fmla="*/ -164035 w 1968500"/>
                      <a:gd name="connsiteY0" fmla="*/ 268605 h 1432560"/>
                      <a:gd name="connsiteX1" fmla="*/ -328090 w 1968500"/>
                      <a:gd name="connsiteY1" fmla="*/ 268605 h 1432560"/>
                      <a:gd name="connsiteX2" fmla="*/ -718463 w 1968500"/>
                      <a:gd name="connsiteY2" fmla="*/ 880108 h 143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8500" h="1432560" fill="none" extrusionOk="0">
                        <a:moveTo>
                          <a:pt x="0" y="0"/>
                        </a:moveTo>
                        <a:cubicBezTo>
                          <a:pt x="809478" y="-49533"/>
                          <a:pt x="1590534" y="-14809"/>
                          <a:pt x="1968500" y="0"/>
                        </a:cubicBezTo>
                        <a:cubicBezTo>
                          <a:pt x="2051180" y="216784"/>
                          <a:pt x="2070215" y="1212232"/>
                          <a:pt x="1968500" y="1432560"/>
                        </a:cubicBezTo>
                        <a:cubicBezTo>
                          <a:pt x="1252280" y="1384329"/>
                          <a:pt x="575639" y="1517015"/>
                          <a:pt x="0" y="1432560"/>
                        </a:cubicBezTo>
                        <a:cubicBezTo>
                          <a:pt x="54221" y="834991"/>
                          <a:pt x="-84465" y="459330"/>
                          <a:pt x="0" y="0"/>
                        </a:cubicBezTo>
                        <a:close/>
                      </a:path>
                      <a:path w="1968500" h="1432560" fill="none" extrusionOk="0">
                        <a:moveTo>
                          <a:pt x="-164035" y="268605"/>
                        </a:moveTo>
                        <a:cubicBezTo>
                          <a:pt x="-215137" y="258737"/>
                          <a:pt x="-291817" y="265233"/>
                          <a:pt x="-328090" y="268605"/>
                        </a:cubicBezTo>
                        <a:cubicBezTo>
                          <a:pt x="-483540" y="505621"/>
                          <a:pt x="-690423" y="756974"/>
                          <a:pt x="-718463" y="880108"/>
                        </a:cubicBezTo>
                      </a:path>
                      <a:path w="1968500" h="1432560" stroke="0" extrusionOk="0">
                        <a:moveTo>
                          <a:pt x="0" y="0"/>
                        </a:moveTo>
                        <a:cubicBezTo>
                          <a:pt x="727228" y="118645"/>
                          <a:pt x="1114359" y="116012"/>
                          <a:pt x="1968500" y="0"/>
                        </a:cubicBezTo>
                        <a:cubicBezTo>
                          <a:pt x="2052600" y="158413"/>
                          <a:pt x="1865737" y="1235198"/>
                          <a:pt x="1968500" y="1432560"/>
                        </a:cubicBezTo>
                        <a:cubicBezTo>
                          <a:pt x="1672789" y="1567160"/>
                          <a:pt x="509540" y="1275364"/>
                          <a:pt x="0" y="1432560"/>
                        </a:cubicBezTo>
                        <a:cubicBezTo>
                          <a:pt x="-11410" y="1033928"/>
                          <a:pt x="119822" y="219965"/>
                          <a:pt x="0" y="0"/>
                        </a:cubicBezTo>
                        <a:close/>
                      </a:path>
                      <a:path w="1968500" h="1432560" fill="none" stroke="0" extrusionOk="0">
                        <a:moveTo>
                          <a:pt x="-164035" y="268605"/>
                        </a:moveTo>
                        <a:cubicBezTo>
                          <a:pt x="-226068" y="278619"/>
                          <a:pt x="-266063" y="268221"/>
                          <a:pt x="-328090" y="268605"/>
                        </a:cubicBezTo>
                        <a:cubicBezTo>
                          <a:pt x="-401248" y="380100"/>
                          <a:pt x="-634846" y="794017"/>
                          <a:pt x="-718463" y="88010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ctr">
              <a:buAutoNum type="arabicPeriod"/>
            </a:pPr>
            <a:r>
              <a:rPr lang="en-US" sz="1400" b="1" dirty="0">
                <a:solidFill>
                  <a:srgbClr val="FFFFFF"/>
                </a:solidFill>
              </a:rPr>
              <a:t>Ongoing review and approval of Clinical rules</a:t>
            </a:r>
          </a:p>
          <a:p>
            <a:pPr marL="342900" indent="-342900" algn="ctr">
              <a:buAutoNum type="arabicPeriod"/>
            </a:pPr>
            <a:r>
              <a:rPr lang="en-US" sz="1400" b="1" dirty="0">
                <a:solidFill>
                  <a:srgbClr val="FFFFFF"/>
                </a:solidFill>
              </a:rPr>
              <a:t>Determine appropriate coding level to meet MHD intent</a:t>
            </a:r>
          </a:p>
          <a:p>
            <a:pPr marL="342900" indent="-342900" algn="ctr">
              <a:buAutoNum type="arabicPeriod"/>
            </a:pPr>
            <a:r>
              <a:rPr lang="en-US" sz="1400" b="1" dirty="0">
                <a:solidFill>
                  <a:srgbClr val="FFFFFF"/>
                </a:solidFill>
              </a:rPr>
              <a:t>Configuration of clinical rules in the Gainwell system </a:t>
            </a:r>
          </a:p>
          <a:p>
            <a:pPr algn="ctr"/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13E0E6F8-52B1-7CF3-81E3-0C4B644A7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67148" y="3428999"/>
            <a:ext cx="3264310" cy="16093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9441"/>
              <a:gd name="adj6" fmla="val -30896"/>
            </a:avLst>
          </a:prstGeom>
          <a:noFill/>
          <a:ln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68500"/>
                      <a:gd name="connsiteY0" fmla="*/ 0 h 1432560"/>
                      <a:gd name="connsiteX1" fmla="*/ 1968500 w 1968500"/>
                      <a:gd name="connsiteY1" fmla="*/ 0 h 1432560"/>
                      <a:gd name="connsiteX2" fmla="*/ 1968500 w 1968500"/>
                      <a:gd name="connsiteY2" fmla="*/ 1432560 h 1432560"/>
                      <a:gd name="connsiteX3" fmla="*/ 0 w 1968500"/>
                      <a:gd name="connsiteY3" fmla="*/ 1432560 h 1432560"/>
                      <a:gd name="connsiteX4" fmla="*/ 0 w 1968500"/>
                      <a:gd name="connsiteY4" fmla="*/ 0 h 1432560"/>
                      <a:gd name="connsiteX0" fmla="*/ -164035 w 1968500"/>
                      <a:gd name="connsiteY0" fmla="*/ 268605 h 1432560"/>
                      <a:gd name="connsiteX1" fmla="*/ -328090 w 1968500"/>
                      <a:gd name="connsiteY1" fmla="*/ 268605 h 1432560"/>
                      <a:gd name="connsiteX2" fmla="*/ -718463 w 1968500"/>
                      <a:gd name="connsiteY2" fmla="*/ 880108 h 143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8500" h="1432560" fill="none" extrusionOk="0">
                        <a:moveTo>
                          <a:pt x="0" y="0"/>
                        </a:moveTo>
                        <a:cubicBezTo>
                          <a:pt x="809478" y="-49533"/>
                          <a:pt x="1590534" y="-14809"/>
                          <a:pt x="1968500" y="0"/>
                        </a:cubicBezTo>
                        <a:cubicBezTo>
                          <a:pt x="2051180" y="216784"/>
                          <a:pt x="2070215" y="1212232"/>
                          <a:pt x="1968500" y="1432560"/>
                        </a:cubicBezTo>
                        <a:cubicBezTo>
                          <a:pt x="1252280" y="1384329"/>
                          <a:pt x="575639" y="1517015"/>
                          <a:pt x="0" y="1432560"/>
                        </a:cubicBezTo>
                        <a:cubicBezTo>
                          <a:pt x="54221" y="834991"/>
                          <a:pt x="-84465" y="459330"/>
                          <a:pt x="0" y="0"/>
                        </a:cubicBezTo>
                        <a:close/>
                      </a:path>
                      <a:path w="1968500" h="1432560" fill="none" extrusionOk="0">
                        <a:moveTo>
                          <a:pt x="-164035" y="268605"/>
                        </a:moveTo>
                        <a:cubicBezTo>
                          <a:pt x="-215137" y="258737"/>
                          <a:pt x="-291817" y="265233"/>
                          <a:pt x="-328090" y="268605"/>
                        </a:cubicBezTo>
                        <a:cubicBezTo>
                          <a:pt x="-483540" y="505621"/>
                          <a:pt x="-690423" y="756974"/>
                          <a:pt x="-718463" y="880108"/>
                        </a:cubicBezTo>
                      </a:path>
                      <a:path w="1968500" h="1432560" stroke="0" extrusionOk="0">
                        <a:moveTo>
                          <a:pt x="0" y="0"/>
                        </a:moveTo>
                        <a:cubicBezTo>
                          <a:pt x="727228" y="118645"/>
                          <a:pt x="1114359" y="116012"/>
                          <a:pt x="1968500" y="0"/>
                        </a:cubicBezTo>
                        <a:cubicBezTo>
                          <a:pt x="2052600" y="158413"/>
                          <a:pt x="1865737" y="1235198"/>
                          <a:pt x="1968500" y="1432560"/>
                        </a:cubicBezTo>
                        <a:cubicBezTo>
                          <a:pt x="1672789" y="1567160"/>
                          <a:pt x="509540" y="1275364"/>
                          <a:pt x="0" y="1432560"/>
                        </a:cubicBezTo>
                        <a:cubicBezTo>
                          <a:pt x="-11410" y="1033928"/>
                          <a:pt x="119822" y="219965"/>
                          <a:pt x="0" y="0"/>
                        </a:cubicBezTo>
                        <a:close/>
                      </a:path>
                      <a:path w="1968500" h="1432560" fill="none" stroke="0" extrusionOk="0">
                        <a:moveTo>
                          <a:pt x="-164035" y="268605"/>
                        </a:moveTo>
                        <a:cubicBezTo>
                          <a:pt x="-226068" y="278619"/>
                          <a:pt x="-266063" y="268221"/>
                          <a:pt x="-328090" y="268605"/>
                        </a:cubicBezTo>
                        <a:cubicBezTo>
                          <a:pt x="-401248" y="380100"/>
                          <a:pt x="-634846" y="794017"/>
                          <a:pt x="-718463" y="88010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ctr">
              <a:lnSpc>
                <a:spcPct val="100000"/>
              </a:lnSpc>
              <a:buAutoNum type="arabicPeriod"/>
            </a:pPr>
            <a:r>
              <a:rPr lang="en-US" sz="1400" b="1" dirty="0">
                <a:solidFill>
                  <a:srgbClr val="FFFFFF"/>
                </a:solidFill>
              </a:rPr>
              <a:t>MHD specific DUR Parameters and </a:t>
            </a:r>
            <a:r>
              <a:rPr lang="en-US" sz="1400" b="1">
                <a:solidFill>
                  <a:srgbClr val="FFFFFF"/>
                </a:solidFill>
              </a:rPr>
              <a:t>Severity decisions </a:t>
            </a:r>
            <a:endParaRPr lang="en-US" sz="1400" b="1" dirty="0">
              <a:solidFill>
                <a:srgbClr val="FFFFFF"/>
              </a:solidFill>
            </a:endParaRPr>
          </a:p>
          <a:p>
            <a:pPr marL="342900" indent="-342900" algn="ctr">
              <a:lnSpc>
                <a:spcPct val="100000"/>
              </a:lnSpc>
              <a:buAutoNum type="arabicPeriod"/>
            </a:pPr>
            <a:r>
              <a:rPr lang="en-US" sz="1400" b="1" dirty="0">
                <a:solidFill>
                  <a:srgbClr val="FFFFFF"/>
                </a:solidFill>
              </a:rPr>
              <a:t>Ongoing DUR edit configuration review</a:t>
            </a:r>
          </a:p>
          <a:p>
            <a:pPr marL="342900" indent="-342900" algn="ctr">
              <a:lnSpc>
                <a:spcPct val="100000"/>
              </a:lnSpc>
              <a:buAutoNum type="arabicPeriod"/>
            </a:pPr>
            <a:r>
              <a:rPr lang="en-US" sz="1400" b="1" dirty="0">
                <a:solidFill>
                  <a:srgbClr val="FFFFFF"/>
                </a:solidFill>
              </a:rPr>
              <a:t>TDX crossovers and analysis of VUE-360-RxTDXManagement modules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8FE0D5A4-02E2-1C0C-51B8-DC5D4ACA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0544" y="4792672"/>
            <a:ext cx="3264310" cy="1609397"/>
          </a:xfrm>
          <a:prstGeom prst="borderCallout2">
            <a:avLst>
              <a:gd name="adj1" fmla="val 104948"/>
              <a:gd name="adj2" fmla="val -2973"/>
              <a:gd name="adj3" fmla="val 112171"/>
              <a:gd name="adj4" fmla="val -6602"/>
              <a:gd name="adj5" fmla="val 82431"/>
              <a:gd name="adj6" fmla="val -48266"/>
            </a:avLst>
          </a:prstGeom>
          <a:noFill/>
          <a:ln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68500"/>
                      <a:gd name="connsiteY0" fmla="*/ 0 h 1432560"/>
                      <a:gd name="connsiteX1" fmla="*/ 1968500 w 1968500"/>
                      <a:gd name="connsiteY1" fmla="*/ 0 h 1432560"/>
                      <a:gd name="connsiteX2" fmla="*/ 1968500 w 1968500"/>
                      <a:gd name="connsiteY2" fmla="*/ 1432560 h 1432560"/>
                      <a:gd name="connsiteX3" fmla="*/ 0 w 1968500"/>
                      <a:gd name="connsiteY3" fmla="*/ 1432560 h 1432560"/>
                      <a:gd name="connsiteX4" fmla="*/ 0 w 1968500"/>
                      <a:gd name="connsiteY4" fmla="*/ 0 h 1432560"/>
                      <a:gd name="connsiteX0" fmla="*/ -164035 w 1968500"/>
                      <a:gd name="connsiteY0" fmla="*/ 268605 h 1432560"/>
                      <a:gd name="connsiteX1" fmla="*/ -328090 w 1968500"/>
                      <a:gd name="connsiteY1" fmla="*/ 268605 h 1432560"/>
                      <a:gd name="connsiteX2" fmla="*/ -718463 w 1968500"/>
                      <a:gd name="connsiteY2" fmla="*/ 880108 h 143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8500" h="1432560" fill="none" extrusionOk="0">
                        <a:moveTo>
                          <a:pt x="0" y="0"/>
                        </a:moveTo>
                        <a:cubicBezTo>
                          <a:pt x="809478" y="-49533"/>
                          <a:pt x="1590534" y="-14809"/>
                          <a:pt x="1968500" y="0"/>
                        </a:cubicBezTo>
                        <a:cubicBezTo>
                          <a:pt x="2051180" y="216784"/>
                          <a:pt x="2070215" y="1212232"/>
                          <a:pt x="1968500" y="1432560"/>
                        </a:cubicBezTo>
                        <a:cubicBezTo>
                          <a:pt x="1252280" y="1384329"/>
                          <a:pt x="575639" y="1517015"/>
                          <a:pt x="0" y="1432560"/>
                        </a:cubicBezTo>
                        <a:cubicBezTo>
                          <a:pt x="54221" y="834991"/>
                          <a:pt x="-84465" y="459330"/>
                          <a:pt x="0" y="0"/>
                        </a:cubicBezTo>
                        <a:close/>
                      </a:path>
                      <a:path w="1968500" h="1432560" fill="none" extrusionOk="0">
                        <a:moveTo>
                          <a:pt x="-164035" y="268605"/>
                        </a:moveTo>
                        <a:cubicBezTo>
                          <a:pt x="-215137" y="258737"/>
                          <a:pt x="-291817" y="265233"/>
                          <a:pt x="-328090" y="268605"/>
                        </a:cubicBezTo>
                        <a:cubicBezTo>
                          <a:pt x="-483540" y="505621"/>
                          <a:pt x="-690423" y="756974"/>
                          <a:pt x="-718463" y="880108"/>
                        </a:cubicBezTo>
                      </a:path>
                      <a:path w="1968500" h="1432560" stroke="0" extrusionOk="0">
                        <a:moveTo>
                          <a:pt x="0" y="0"/>
                        </a:moveTo>
                        <a:cubicBezTo>
                          <a:pt x="727228" y="118645"/>
                          <a:pt x="1114359" y="116012"/>
                          <a:pt x="1968500" y="0"/>
                        </a:cubicBezTo>
                        <a:cubicBezTo>
                          <a:pt x="2052600" y="158413"/>
                          <a:pt x="1865737" y="1235198"/>
                          <a:pt x="1968500" y="1432560"/>
                        </a:cubicBezTo>
                        <a:cubicBezTo>
                          <a:pt x="1672789" y="1567160"/>
                          <a:pt x="509540" y="1275364"/>
                          <a:pt x="0" y="1432560"/>
                        </a:cubicBezTo>
                        <a:cubicBezTo>
                          <a:pt x="-11410" y="1033928"/>
                          <a:pt x="119822" y="219965"/>
                          <a:pt x="0" y="0"/>
                        </a:cubicBezTo>
                        <a:close/>
                      </a:path>
                      <a:path w="1968500" h="1432560" fill="none" stroke="0" extrusionOk="0">
                        <a:moveTo>
                          <a:pt x="-164035" y="268605"/>
                        </a:moveTo>
                        <a:cubicBezTo>
                          <a:pt x="-226068" y="278619"/>
                          <a:pt x="-266063" y="268221"/>
                          <a:pt x="-328090" y="268605"/>
                        </a:cubicBezTo>
                        <a:cubicBezTo>
                          <a:pt x="-401248" y="380100"/>
                          <a:pt x="-634846" y="794017"/>
                          <a:pt x="-718463" y="88010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ctr">
              <a:buAutoNum type="arabicPeriod"/>
            </a:pPr>
            <a:r>
              <a:rPr lang="en-US" sz="1400" b="1" dirty="0">
                <a:solidFill>
                  <a:srgbClr val="FFFFFF"/>
                </a:solidFill>
              </a:rPr>
              <a:t>Determine Claim Adjudication Rules</a:t>
            </a:r>
          </a:p>
          <a:p>
            <a:pPr marL="342900" indent="-342900" algn="ctr">
              <a:buAutoNum type="arabicPeriod"/>
            </a:pPr>
            <a:r>
              <a:rPr lang="en-US" sz="1400" b="1" dirty="0">
                <a:solidFill>
                  <a:srgbClr val="FFFFFF"/>
                </a:solidFill>
              </a:rPr>
              <a:t>Identify Pricing Rules for FFS and </a:t>
            </a:r>
            <a:r>
              <a:rPr lang="en-US" sz="1400" b="1" dirty="0" err="1">
                <a:solidFill>
                  <a:srgbClr val="FFFFFF"/>
                </a:solidFill>
              </a:rPr>
              <a:t>MORx</a:t>
            </a:r>
            <a:endParaRPr lang="en-US" sz="1400" b="1" dirty="0">
              <a:solidFill>
                <a:srgbClr val="FFFFFF"/>
              </a:solidFill>
            </a:endParaRPr>
          </a:p>
          <a:p>
            <a:pPr marL="342900" indent="-342900" algn="ctr">
              <a:buAutoNum type="arabicPeriod"/>
            </a:pPr>
            <a:r>
              <a:rPr lang="en-US" sz="1400" b="1" dirty="0">
                <a:solidFill>
                  <a:srgbClr val="FFFFFF"/>
                </a:solidFill>
              </a:rPr>
              <a:t>Configure DUR modules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3C5C25-414D-7628-1982-E3A7463B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027425"/>
              </p:ext>
            </p:extLst>
          </p:nvPr>
        </p:nvGraphicFramePr>
        <p:xfrm>
          <a:off x="2580640" y="1434561"/>
          <a:ext cx="6850789" cy="4601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8207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Gainwell Colors">
      <a:dk1>
        <a:srgbClr val="263A45"/>
      </a:dk1>
      <a:lt1>
        <a:srgbClr val="FFFFFF"/>
      </a:lt1>
      <a:dk2>
        <a:srgbClr val="1C145E"/>
      </a:dk2>
      <a:lt2>
        <a:srgbClr val="EBEDF5"/>
      </a:lt2>
      <a:accent1>
        <a:srgbClr val="00EEAE"/>
      </a:accent1>
      <a:accent2>
        <a:srgbClr val="CC1AC7"/>
      </a:accent2>
      <a:accent3>
        <a:srgbClr val="1930E3"/>
      </a:accent3>
      <a:accent4>
        <a:srgbClr val="1C145E"/>
      </a:accent4>
      <a:accent5>
        <a:srgbClr val="019681"/>
      </a:accent5>
      <a:accent6>
        <a:srgbClr val="00B1EF"/>
      </a:accent6>
      <a:hlink>
        <a:srgbClr val="CC1AC7"/>
      </a:hlink>
      <a:folHlink>
        <a:srgbClr val="CC1A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inwell MAIN">
  <a:themeElements>
    <a:clrScheme name="Custom 2">
      <a:dk1>
        <a:srgbClr val="2B3A44"/>
      </a:dk1>
      <a:lt1>
        <a:srgbClr val="FFFFFF"/>
      </a:lt1>
      <a:dk2>
        <a:srgbClr val="5A6978"/>
      </a:dk2>
      <a:lt2>
        <a:srgbClr val="EBEDF5"/>
      </a:lt2>
      <a:accent1>
        <a:srgbClr val="00EEAE"/>
      </a:accent1>
      <a:accent2>
        <a:srgbClr val="E5AB4F"/>
      </a:accent2>
      <a:accent3>
        <a:srgbClr val="009681"/>
      </a:accent3>
      <a:accent4>
        <a:srgbClr val="55206E"/>
      </a:accent4>
      <a:accent5>
        <a:srgbClr val="8E99A8"/>
      </a:accent5>
      <a:accent6>
        <a:srgbClr val="1931E3"/>
      </a:accent6>
      <a:hlink>
        <a:srgbClr val="55206E"/>
      </a:hlink>
      <a:folHlink>
        <a:srgbClr val="55206E"/>
      </a:folHlink>
    </a:clrScheme>
    <a:fontScheme name="Gainwe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inwell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dk1"/>
        </a:fontRef>
      </a:style>
    </a:spDef>
    <a:lnDef>
      <a:spPr>
        <a:ln w="28575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dk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100000"/>
          </a:lnSpc>
          <a:spcBef>
            <a:spcPts val="1200"/>
          </a:spcBef>
          <a:buSzPct val="100000"/>
          <a:buFont typeface="Arial"/>
          <a:buChar char="•"/>
          <a:defRPr sz="1800"/>
        </a:defPPr>
      </a:lstStyle>
    </a:txDef>
  </a:objectDefaults>
  <a:extraClrSchemeLst/>
  <a:custClrLst>
    <a:custClr name="White">
      <a:srgbClr val="FFFFFF"/>
    </a:custClr>
    <a:custClr name="Vibrant Green">
      <a:srgbClr val="00EEAE"/>
    </a:custClr>
    <a:custClr name="Soft Black">
      <a:srgbClr val="2B3A44"/>
    </a:custClr>
    <a:custClr name="Gray 1">
      <a:srgbClr val="EBEDF5"/>
    </a:custClr>
    <a:custClr name="Gray 2">
      <a:srgbClr val="C2C6D2"/>
    </a:custClr>
    <a:custClr name="Gray 3">
      <a:srgbClr val="8E99A8"/>
    </a:custClr>
    <a:custClr name="Gray 4">
      <a:srgbClr val="5A6978"/>
    </a:custClr>
    <a:custClr name="Dark Green">
      <a:srgbClr val="009681"/>
    </a:custClr>
    <a:custClr name="Purple">
      <a:srgbClr val="55206E"/>
    </a:custClr>
    <a:custClr name="Blue">
      <a:srgbClr val="1931E3"/>
    </a:custClr>
  </a:custClrLst>
  <a:extLst>
    <a:ext uri="{05A4C25C-085E-4340-85A3-A5531E510DB2}">
      <thm15:themeFamily xmlns:thm15="http://schemas.microsoft.com/office/thememl/2012/main" name="GW_2024_PPT_Template" id="{0CC06EA1-9FD4-564B-B14E-855B84013718}" vid="{3EFB43AD-B352-B340-8760-E4BED0EDAE52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1c35869-6495-4b3a-952e-bc5e37f13032}" enabled="1" method="Standard" siteId="{c663f89c-ef9b-418f-bd3d-41e46c0ce0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5663</TotalTime>
  <Words>457</Words>
  <Application>Microsoft Office PowerPoint</Application>
  <PresentationFormat>Widescreen</PresentationFormat>
  <Paragraphs>87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Courier New</vt:lpstr>
      <vt:lpstr>Gotham Book</vt:lpstr>
      <vt:lpstr>Graphik Regular</vt:lpstr>
      <vt:lpstr>Graphik-Light</vt:lpstr>
      <vt:lpstr>Graphik-LightItalic</vt:lpstr>
      <vt:lpstr>Graphik-Medium</vt:lpstr>
      <vt:lpstr>Graphik-MediumItalic</vt:lpstr>
      <vt:lpstr>Office Theme</vt:lpstr>
      <vt:lpstr>1_Office Theme</vt:lpstr>
      <vt:lpstr>Gainwell MAIN</vt:lpstr>
      <vt:lpstr>2_Office Theme</vt:lpstr>
      <vt:lpstr>think-cell Slide</vt:lpstr>
      <vt:lpstr>Partnering for Impact: Gainwell Technologies  and MO HealthNet</vt:lpstr>
      <vt:lpstr>Agenda</vt:lpstr>
      <vt:lpstr>Meeting Objectives </vt:lpstr>
      <vt:lpstr>Where Are We?</vt:lpstr>
      <vt:lpstr>How Requirement Met?</vt:lpstr>
      <vt:lpstr>Project Life Cycle Update  With Requirement Verification Phase completed, we are now ready to transition to the Design Phase of the project.  Purpose: Move from confirming what the system must do (validated requirements) to defining how the system will complete it (design specifications). </vt:lpstr>
      <vt:lpstr>What Is Next?</vt:lpstr>
      <vt:lpstr>The Design Phase is a critical lifecycle stage with defined activities that keep us on track and ensure all required deliverables are met.</vt:lpstr>
      <vt:lpstr>Design Phase: Core Objectives</vt:lpstr>
      <vt:lpstr>What Is Needed?</vt:lpstr>
      <vt:lpstr>Provide Inputs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Reagan, Huston</dc:creator>
  <cp:lastModifiedBy>Brown, Chris</cp:lastModifiedBy>
  <cp:revision>47</cp:revision>
  <dcterms:created xsi:type="dcterms:W3CDTF">2025-09-25T17:46:56Z</dcterms:created>
  <dcterms:modified xsi:type="dcterms:W3CDTF">2026-01-06T22:41:53Z</dcterms:modified>
</cp:coreProperties>
</file>