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chart4.xml" ContentType="application/vnd.openxmlformats-officedocument.drawingml.chart+xml"/>
  <Override PartName="/ppt/charts/style3.xml" ContentType="application/vnd.ms-office.chartstyle+xml"/>
  <Override PartName="/ppt/charts/colors3.xml" ContentType="application/vnd.ms-office.chartcolorstyle+xml"/>
  <Override PartName="/ppt/charts/chart5.xml" ContentType="application/vnd.openxmlformats-officedocument.drawingml.chart+xml"/>
  <Override PartName="/ppt/charts/style4.xml" ContentType="application/vnd.ms-office.chartstyle+xml"/>
  <Override PartName="/ppt/charts/colors4.xml" ContentType="application/vnd.ms-office.chartcolorstyle+xml"/>
  <Override PartName="/ppt/charts/chart6.xml" ContentType="application/vnd.openxmlformats-officedocument.drawingml.chart+xml"/>
  <Override PartName="/ppt/charts/style5.xml" ContentType="application/vnd.ms-office.chartstyle+xml"/>
  <Override PartName="/ppt/charts/colors5.xml" ContentType="application/vnd.ms-office.chartcolorstyle+xml"/>
  <Override PartName="/ppt/charts/chart7.xml" ContentType="application/vnd.openxmlformats-officedocument.drawingml.chart+xml"/>
  <Override PartName="/ppt/charts/style6.xml" ContentType="application/vnd.ms-office.chartstyle+xml"/>
  <Override PartName="/ppt/charts/colors6.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04" r:id="rId1"/>
  </p:sldMasterIdLst>
  <p:notesMasterIdLst>
    <p:notesMasterId r:id="rId12"/>
  </p:notesMasterIdLst>
  <p:handoutMasterIdLst>
    <p:handoutMasterId r:id="rId13"/>
  </p:handoutMasterIdLst>
  <p:sldIdLst>
    <p:sldId id="256" r:id="rId2"/>
    <p:sldId id="950" r:id="rId3"/>
    <p:sldId id="940" r:id="rId4"/>
    <p:sldId id="941" r:id="rId5"/>
    <p:sldId id="951" r:id="rId6"/>
    <p:sldId id="948" r:id="rId7"/>
    <p:sldId id="878" r:id="rId8"/>
    <p:sldId id="945" r:id="rId9"/>
    <p:sldId id="946" r:id="rId10"/>
    <p:sldId id="949" r:id="rId1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ay Ludlam" initials="JL"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E264AF"/>
    <a:srgbClr val="CC0066"/>
    <a:srgbClr val="0099CC"/>
    <a:srgbClr val="0083C4"/>
    <a:srgbClr val="0075B0"/>
    <a:srgbClr val="005782"/>
    <a:srgbClr val="004568"/>
    <a:srgbClr val="006699"/>
    <a:srgbClr val="004D7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340" autoAdjust="0"/>
    <p:restoredTop sz="86393" autoAdjust="0"/>
  </p:normalViewPr>
  <p:slideViewPr>
    <p:cSldViewPr>
      <p:cViewPr varScale="1">
        <p:scale>
          <a:sx n="95" d="100"/>
          <a:sy n="95" d="100"/>
        </p:scale>
        <p:origin x="2142" y="114"/>
      </p:cViewPr>
      <p:guideLst>
        <p:guide orient="horz" pos="2160"/>
        <p:guide pos="2880"/>
      </p:guideLst>
    </p:cSldViewPr>
  </p:slideViewPr>
  <p:outlineViewPr>
    <p:cViewPr>
      <p:scale>
        <a:sx n="20" d="100"/>
        <a:sy n="20" d="100"/>
      </p:scale>
      <p:origin x="0" y="7332"/>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3" Type="http://schemas.openxmlformats.org/officeDocument/2006/relationships/oleObject" Target="file:///\\SSRVU49.cds.state.mo.us\MH-Common\MH-PharmacyAdministration\FY26%20Pharmacy%20Fiscal\Table%2021%20Report%20w%20wout%20Duals\Master_11-25%20w%20%20wout%20duals.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SSRVU49.cds.state.mo.us\MH-Common\MH-PharmacyAdministration\Elizabeth%20S\PA%20DUR%20Worksheets\PA%20DUR%20Powerpoint%20worksheets\%25%20of%20Pharmacy%20Spend%20Total%20fytd%2026%20Table%2021.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1" Type="http://schemas.openxmlformats.org/officeDocument/2006/relationships/oleObject" Target="file:///\\SSRVU49.cds.state.mo.us\MH-Common\MH-PharmacyAdministration\Elizabeth%20S\PA%20DUR%20Worksheets\PA%20DUR%20Powerpoint%20worksheets\%25%20of%20Pharmacy%20Spend%20Total%20fytd%2026%20Table%2021.xlsx" TargetMode="External"/></Relationships>
</file>

<file path=ppt/charts/_rels/chart4.xml.rels><?xml version="1.0" encoding="UTF-8" standalone="yes"?>
<Relationships xmlns="http://schemas.openxmlformats.org/package/2006/relationships"><Relationship Id="rId3" Type="http://schemas.openxmlformats.org/officeDocument/2006/relationships/oleObject" Target="file:///\\SSRVU49.cds.state.mo.us\MH-Common\MH-PharmacyAdministration\Elizabeth%20S\PA%20DUR%20Worksheets\PA%20DUR%20Powerpoint%20worksheets\PUPM%20Large%20Eligibility.xlsx" TargetMode="External"/><Relationship Id="rId2" Type="http://schemas.microsoft.com/office/2011/relationships/chartColorStyle" Target="colors3.xml"/><Relationship Id="rId1" Type="http://schemas.microsoft.com/office/2011/relationships/chartStyle" Target="style3.xml"/></Relationships>
</file>

<file path=ppt/charts/_rels/chart5.xml.rels><?xml version="1.0" encoding="UTF-8" standalone="yes"?>
<Relationships xmlns="http://schemas.openxmlformats.org/package/2006/relationships"><Relationship Id="rId3" Type="http://schemas.openxmlformats.org/officeDocument/2006/relationships/oleObject" Target="file:///\\SSRVU49.cds.state.mo.us\MH-Common\MH-Budget\fy26supp%20projections\Pharmacy\Hep%20C%20Expenditures.xlsx" TargetMode="External"/><Relationship Id="rId2" Type="http://schemas.microsoft.com/office/2011/relationships/chartColorStyle" Target="colors4.xml"/><Relationship Id="rId1" Type="http://schemas.microsoft.com/office/2011/relationships/chartStyle" Target="style4.xml"/></Relationships>
</file>

<file path=ppt/charts/_rels/chart6.xml.rels><?xml version="1.0" encoding="UTF-8" standalone="yes"?>
<Relationships xmlns="http://schemas.openxmlformats.org/package/2006/relationships"><Relationship Id="rId3" Type="http://schemas.openxmlformats.org/officeDocument/2006/relationships/oleObject" Target="file:///\\SSRVU49.cds.state.mo.us\MH-Common\MH-PharmacyAdministration\Elizabeth%20S\PA%20DUR%20Worksheets\PA%20DUR%20Powerpoint%20worksheets\FY19-FYTD26%20Rare%20Disease%20Pharmacy%20Spend.xlsx" TargetMode="External"/><Relationship Id="rId2" Type="http://schemas.microsoft.com/office/2011/relationships/chartColorStyle" Target="colors5.xml"/><Relationship Id="rId1" Type="http://schemas.microsoft.com/office/2011/relationships/chartStyle" Target="style5.xml"/></Relationships>
</file>

<file path=ppt/charts/_rels/chart7.xml.rels><?xml version="1.0" encoding="UTF-8" standalone="yes"?>
<Relationships xmlns="http://schemas.openxmlformats.org/package/2006/relationships"><Relationship Id="rId3" Type="http://schemas.openxmlformats.org/officeDocument/2006/relationships/oleObject" Target="file:///\\SSRVU49.cds.state.mo.us\MH-Common\MH-Budget\fy26supp%20projections\Pharmacy\Gene%20Therapies\FY2026%20Gene%20Therapies.xlsx" TargetMode="External"/><Relationship Id="rId2" Type="http://schemas.microsoft.com/office/2011/relationships/chartColorStyle" Target="colors6.xml"/><Relationship Id="rId1" Type="http://schemas.microsoft.com/office/2011/relationships/chartStyle" Target="style6.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solidFill>
                <a:latin typeface="+mn-lt"/>
                <a:ea typeface="+mn-ea"/>
                <a:cs typeface="+mn-cs"/>
              </a:defRPr>
            </a:pPr>
            <a:r>
              <a:rPr lang="en-US" sz="2800" b="1" baseline="0" dirty="0">
                <a:solidFill>
                  <a:schemeClr val="tx1"/>
                </a:solidFill>
              </a:rPr>
              <a:t>July-Nov 2025 </a:t>
            </a:r>
            <a:r>
              <a:rPr lang="en-US" sz="2800" b="1" dirty="0">
                <a:solidFill>
                  <a:schemeClr val="tx1"/>
                </a:solidFill>
              </a:rPr>
              <a:t>Enrollees and Expenditures</a:t>
            </a:r>
          </a:p>
        </c:rich>
      </c:tx>
      <c:overlay val="0"/>
      <c:spPr>
        <a:noFill/>
        <a:ln>
          <a:noFill/>
        </a:ln>
        <a:effectLst/>
      </c:spPr>
      <c:txPr>
        <a:bodyPr rot="0" spcFirstLastPara="1" vertOverflow="ellipsis" vert="horz" wrap="square" anchor="ctr" anchorCtr="1"/>
        <a:lstStyle/>
        <a:p>
          <a:pPr>
            <a:defRPr sz="1400" b="1" i="0" u="none" strike="noStrike" kern="1200" spc="0" baseline="0">
              <a:solidFill>
                <a:schemeClr val="tx1"/>
              </a:solidFill>
              <a:latin typeface="+mn-lt"/>
              <a:ea typeface="+mn-ea"/>
              <a:cs typeface="+mn-cs"/>
            </a:defRPr>
          </a:pPr>
          <a:endParaRPr lang="en-US"/>
        </a:p>
      </c:txPr>
    </c:title>
    <c:autoTitleDeleted val="0"/>
    <c:plotArea>
      <c:layout/>
      <c:barChart>
        <c:barDir val="col"/>
        <c:grouping val="percentStacked"/>
        <c:varyColors val="0"/>
        <c:ser>
          <c:idx val="0"/>
          <c:order val="0"/>
          <c:tx>
            <c:strRef>
              <c:f>'New Chart'!$J$2</c:f>
              <c:strCache>
                <c:ptCount val="1"/>
                <c:pt idx="0">
                  <c:v>Disabled</c:v>
                </c:pt>
              </c:strCache>
            </c:strRef>
          </c:tx>
          <c:spPr>
            <a:solidFill>
              <a:schemeClr val="accent1"/>
            </a:solidFill>
            <a:ln>
              <a:noFill/>
            </a:ln>
            <a:effectLst/>
          </c:spPr>
          <c:invertIfNegative val="0"/>
          <c:dLbls>
            <c:dLbl>
              <c:idx val="0"/>
              <c:layout>
                <c:manualLayout>
                  <c:x val="-1.4245014245014246E-3"/>
                  <c:y val="7.575757575757576E-3"/>
                </c:manualLayout>
              </c:layout>
              <c:tx>
                <c:rich>
                  <a:bodyPr rot="0" spcFirstLastPara="1" vertOverflow="ellipsis" vert="horz" wrap="square" lIns="38100" tIns="19050" rIns="38100" bIns="19050" anchor="ctr" anchorCtr="1">
                    <a:spAutoFit/>
                  </a:bodyPr>
                  <a:lstStyle/>
                  <a:p>
                    <a:pPr>
                      <a:defRPr sz="1200" b="1" i="0" u="none" strike="noStrike" kern="1200" baseline="0">
                        <a:solidFill>
                          <a:schemeClr val="bg1"/>
                        </a:solidFill>
                        <a:latin typeface="+mn-lt"/>
                        <a:ea typeface="+mn-ea"/>
                        <a:cs typeface="+mn-cs"/>
                      </a:defRPr>
                    </a:pPr>
                    <a:r>
                      <a:rPr lang="en-US" sz="1200" b="1" dirty="0">
                        <a:solidFill>
                          <a:schemeClr val="bg1"/>
                        </a:solidFill>
                      </a:rPr>
                      <a:t>Disabled</a:t>
                    </a:r>
                    <a:r>
                      <a:rPr lang="en-US" sz="1200" b="1" baseline="0" dirty="0">
                        <a:solidFill>
                          <a:schemeClr val="bg1"/>
                        </a:solidFill>
                      </a:rPr>
                      <a:t> </a:t>
                    </a:r>
                    <a:fld id="{00FAEF97-E38D-4704-A005-55EC9C2538B5}" type="VALUE">
                      <a:rPr lang="en-US" sz="1200" b="1">
                        <a:solidFill>
                          <a:schemeClr val="bg1"/>
                        </a:solidFill>
                      </a:rPr>
                      <a:pPr>
                        <a:defRPr sz="1200" b="1">
                          <a:solidFill>
                            <a:schemeClr val="bg1"/>
                          </a:solidFill>
                        </a:defRPr>
                      </a:pPr>
                      <a:t>[VALUE]</a:t>
                    </a:fld>
                    <a:endParaRPr lang="en-US" sz="1200" b="1" baseline="0" dirty="0">
                      <a:solidFill>
                        <a:schemeClr val="bg1"/>
                      </a:solidFill>
                    </a:endParaRPr>
                  </a:p>
                </c:rich>
              </c:tx>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221E-424A-8D80-C93E3F2161E0}"/>
                </c:ext>
              </c:extLst>
            </c:dLbl>
            <c:dLbl>
              <c:idx val="1"/>
              <c:tx>
                <c:rich>
                  <a:bodyPr rot="0" spcFirstLastPara="1" vertOverflow="ellipsis" vert="horz" wrap="square" lIns="38100" tIns="19050" rIns="38100" bIns="19050" anchor="ctr" anchorCtr="1">
                    <a:spAutoFit/>
                  </a:bodyPr>
                  <a:lstStyle/>
                  <a:p>
                    <a:pPr>
                      <a:defRPr sz="1200" b="1" i="0" u="none" strike="noStrike" kern="1200" baseline="0">
                        <a:solidFill>
                          <a:schemeClr val="bg1"/>
                        </a:solidFill>
                        <a:latin typeface="+mn-lt"/>
                        <a:ea typeface="+mn-ea"/>
                        <a:cs typeface="+mn-cs"/>
                      </a:defRPr>
                    </a:pPr>
                    <a:r>
                      <a:rPr lang="en-US" sz="1200" b="1" dirty="0">
                        <a:solidFill>
                          <a:schemeClr val="bg1"/>
                        </a:solidFill>
                      </a:rPr>
                      <a:t>Disabled 26%</a:t>
                    </a:r>
                  </a:p>
                </c:rich>
              </c:tx>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221E-424A-8D80-C93E3F2161E0}"/>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'New Chart'!$K$1:$L$1</c:f>
              <c:strCache>
                <c:ptCount val="2"/>
                <c:pt idx="0">
                  <c:v>Nov 2025 Enrollees
Total=1,267,048</c:v>
                </c:pt>
                <c:pt idx="1">
                  <c:v>Nov 2025 Expenditures
Total=$1,034,598,101</c:v>
                </c:pt>
              </c:strCache>
            </c:strRef>
          </c:cat>
          <c:val>
            <c:numRef>
              <c:f>'New Chart'!$K$2:$L$2</c:f>
              <c:numCache>
                <c:formatCode>0%</c:formatCode>
                <c:ptCount val="2"/>
                <c:pt idx="0">
                  <c:v>9.0729790820868669E-2</c:v>
                </c:pt>
                <c:pt idx="1">
                  <c:v>0.26399009889541641</c:v>
                </c:pt>
              </c:numCache>
            </c:numRef>
          </c:val>
          <c:extLst>
            <c:ext xmlns:c16="http://schemas.microsoft.com/office/drawing/2014/chart" uri="{C3380CC4-5D6E-409C-BE32-E72D297353CC}">
              <c16:uniqueId val="{00000002-221E-424A-8D80-C93E3F2161E0}"/>
            </c:ext>
          </c:extLst>
        </c:ser>
        <c:ser>
          <c:idx val="1"/>
          <c:order val="1"/>
          <c:tx>
            <c:strRef>
              <c:f>'New Chart'!$J$3</c:f>
              <c:strCache>
                <c:ptCount val="1"/>
                <c:pt idx="0">
                  <c:v>Elderly</c:v>
                </c:pt>
              </c:strCache>
            </c:strRef>
          </c:tx>
          <c:spPr>
            <a:solidFill>
              <a:schemeClr val="accent2"/>
            </a:solidFill>
            <a:ln>
              <a:noFill/>
            </a:ln>
            <a:effectLst/>
          </c:spPr>
          <c:invertIfNegative val="0"/>
          <c:dLbls>
            <c:dLbl>
              <c:idx val="0"/>
              <c:tx>
                <c:rich>
                  <a:bodyPr/>
                  <a:lstStyle/>
                  <a:p>
                    <a:r>
                      <a:rPr lang="en-US" dirty="0"/>
                      <a:t>Elderly 6%</a:t>
                    </a:r>
                  </a:p>
                </c:rich>
              </c:tx>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3-221E-424A-8D80-C93E3F2161E0}"/>
                </c:ext>
              </c:extLst>
            </c:dLbl>
            <c:dLbl>
              <c:idx val="1"/>
              <c:tx>
                <c:rich>
                  <a:bodyPr/>
                  <a:lstStyle/>
                  <a:p>
                    <a:r>
                      <a:rPr lang="en-US" dirty="0"/>
                      <a:t>Elderly 3%</a:t>
                    </a:r>
                  </a:p>
                </c:rich>
              </c:tx>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4-221E-424A-8D80-C93E3F2161E0}"/>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'New Chart'!$K$1:$L$1</c:f>
              <c:strCache>
                <c:ptCount val="2"/>
                <c:pt idx="0">
                  <c:v>Nov 2025 Enrollees
Total=1,267,048</c:v>
                </c:pt>
                <c:pt idx="1">
                  <c:v>Nov 2025 Expenditures
Total=$1,034,598,101</c:v>
                </c:pt>
              </c:strCache>
            </c:strRef>
          </c:cat>
          <c:val>
            <c:numRef>
              <c:f>'New Chart'!$K$3:$L$3</c:f>
              <c:numCache>
                <c:formatCode>0%</c:formatCode>
                <c:ptCount val="2"/>
                <c:pt idx="0">
                  <c:v>6.4912300086500271E-2</c:v>
                </c:pt>
                <c:pt idx="1">
                  <c:v>2.5186186766449518E-2</c:v>
                </c:pt>
              </c:numCache>
            </c:numRef>
          </c:val>
          <c:extLst>
            <c:ext xmlns:c16="http://schemas.microsoft.com/office/drawing/2014/chart" uri="{C3380CC4-5D6E-409C-BE32-E72D297353CC}">
              <c16:uniqueId val="{00000005-221E-424A-8D80-C93E3F2161E0}"/>
            </c:ext>
          </c:extLst>
        </c:ser>
        <c:ser>
          <c:idx val="2"/>
          <c:order val="2"/>
          <c:tx>
            <c:strRef>
              <c:f>'New Chart'!$J$4</c:f>
              <c:strCache>
                <c:ptCount val="1"/>
                <c:pt idx="0">
                  <c:v>AEG</c:v>
                </c:pt>
              </c:strCache>
            </c:strRef>
          </c:tx>
          <c:spPr>
            <a:solidFill>
              <a:schemeClr val="accent3"/>
            </a:solidFill>
            <a:ln>
              <a:noFill/>
            </a:ln>
            <a:effectLst/>
          </c:spPr>
          <c:invertIfNegative val="0"/>
          <c:dLbls>
            <c:dLbl>
              <c:idx val="0"/>
              <c:tx>
                <c:rich>
                  <a:bodyPr/>
                  <a:lstStyle/>
                  <a:p>
                    <a:r>
                      <a:rPr lang="en-US" dirty="0"/>
                      <a:t>AEG</a:t>
                    </a:r>
                  </a:p>
                  <a:p>
                    <a:fld id="{95BEA4A4-68D0-49C6-A50C-8A6B22DA6DBB}" type="VALUE">
                      <a:rPr lang="en-US"/>
                      <a:pPr/>
                      <a:t>[VALUE]</a:t>
                    </a:fld>
                    <a:endParaRPr lang="en-US"/>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6-221E-424A-8D80-C93E3F2161E0}"/>
                </c:ext>
              </c:extLst>
            </c:dLbl>
            <c:dLbl>
              <c:idx val="1"/>
              <c:tx>
                <c:rich>
                  <a:bodyPr/>
                  <a:lstStyle/>
                  <a:p>
                    <a:r>
                      <a:rPr lang="en-US" dirty="0"/>
                      <a:t>AEG</a:t>
                    </a:r>
                  </a:p>
                  <a:p>
                    <a:r>
                      <a:rPr lang="en-US" dirty="0"/>
                      <a:t>44%</a:t>
                    </a:r>
                  </a:p>
                </c:rich>
              </c:tx>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7-221E-424A-8D80-C93E3F2161E0}"/>
                </c:ext>
              </c:extLst>
            </c:dLbl>
            <c:spPr>
              <a:noFill/>
              <a:ln>
                <a:noFill/>
              </a:ln>
              <a:effectLst/>
            </c:spPr>
            <c:txPr>
              <a:bodyPr rot="0" spcFirstLastPara="1" vertOverflow="ellipsis" vert="horz" wrap="square" lIns="38100" tIns="19050" rIns="38100" bIns="19050" anchor="ctr" anchorCtr="1">
                <a:spAutoFit/>
              </a:bodyPr>
              <a:lstStyle/>
              <a:p>
                <a:pPr>
                  <a:defRPr sz="2000" b="1"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'New Chart'!$K$1:$L$1</c:f>
              <c:strCache>
                <c:ptCount val="2"/>
                <c:pt idx="0">
                  <c:v>Nov 2025 Enrollees
Total=1,267,048</c:v>
                </c:pt>
                <c:pt idx="1">
                  <c:v>Nov 2025 Expenditures
Total=$1,034,598,101</c:v>
                </c:pt>
              </c:strCache>
            </c:strRef>
          </c:cat>
          <c:val>
            <c:numRef>
              <c:f>'New Chart'!$K$4:$L$4</c:f>
              <c:numCache>
                <c:formatCode>0%</c:formatCode>
                <c:ptCount val="2"/>
                <c:pt idx="0">
                  <c:v>0.28651795354240722</c:v>
                </c:pt>
                <c:pt idx="1">
                  <c:v>0.45032775388788387</c:v>
                </c:pt>
              </c:numCache>
            </c:numRef>
          </c:val>
          <c:extLst>
            <c:ext xmlns:c16="http://schemas.microsoft.com/office/drawing/2014/chart" uri="{C3380CC4-5D6E-409C-BE32-E72D297353CC}">
              <c16:uniqueId val="{00000008-221E-424A-8D80-C93E3F2161E0}"/>
            </c:ext>
          </c:extLst>
        </c:ser>
        <c:ser>
          <c:idx val="3"/>
          <c:order val="3"/>
          <c:tx>
            <c:strRef>
              <c:f>'New Chart'!$J$5</c:f>
              <c:strCache>
                <c:ptCount val="1"/>
                <c:pt idx="0">
                  <c:v>Other(children, custodial parents, pregnant women)</c:v>
                </c:pt>
              </c:strCache>
            </c:strRef>
          </c:tx>
          <c:spPr>
            <a:solidFill>
              <a:schemeClr val="accent4"/>
            </a:solidFill>
            <a:ln>
              <a:noFill/>
            </a:ln>
            <a:effectLst/>
          </c:spPr>
          <c:invertIfNegative val="0"/>
          <c:dLbls>
            <c:dLbl>
              <c:idx val="0"/>
              <c:tx>
                <c:rich>
                  <a:bodyPr rot="0" spcFirstLastPara="1" vertOverflow="ellipsis" vert="horz" wrap="square" lIns="38100" tIns="19050" rIns="38100" bIns="19050" anchor="ctr" anchorCtr="1">
                    <a:spAutoFit/>
                  </a:bodyPr>
                  <a:lstStyle/>
                  <a:p>
                    <a:pPr>
                      <a:defRPr sz="1400" b="1" i="0" u="none" strike="noStrike" kern="1200" baseline="0">
                        <a:solidFill>
                          <a:schemeClr val="bg1"/>
                        </a:solidFill>
                        <a:latin typeface="+mn-lt"/>
                        <a:ea typeface="+mn-ea"/>
                        <a:cs typeface="+mn-cs"/>
                      </a:defRPr>
                    </a:pPr>
                    <a:r>
                      <a:rPr lang="en-US" sz="1400" b="1" dirty="0">
                        <a:solidFill>
                          <a:schemeClr val="bg1"/>
                        </a:solidFill>
                      </a:rPr>
                      <a:t>Other</a:t>
                    </a:r>
                  </a:p>
                  <a:p>
                    <a:pPr>
                      <a:defRPr sz="1400" b="1">
                        <a:solidFill>
                          <a:schemeClr val="bg1"/>
                        </a:solidFill>
                      </a:defRPr>
                    </a:pPr>
                    <a:r>
                      <a:rPr lang="en-US" sz="1400" b="1" dirty="0">
                        <a:solidFill>
                          <a:schemeClr val="bg1"/>
                        </a:solidFill>
                      </a:rPr>
                      <a:t>(Children, Custodial</a:t>
                    </a:r>
                    <a:r>
                      <a:rPr lang="en-US" sz="1400" b="1" baseline="0" dirty="0">
                        <a:solidFill>
                          <a:schemeClr val="bg1"/>
                        </a:solidFill>
                      </a:rPr>
                      <a:t> Parents, Pregnant Women)</a:t>
                    </a:r>
                    <a:endParaRPr lang="en-US" sz="1400" b="1" dirty="0">
                      <a:solidFill>
                        <a:schemeClr val="bg1"/>
                      </a:solidFill>
                    </a:endParaRPr>
                  </a:p>
                  <a:p>
                    <a:pPr>
                      <a:defRPr sz="1400" b="1">
                        <a:solidFill>
                          <a:schemeClr val="bg1"/>
                        </a:solidFill>
                      </a:defRPr>
                    </a:pPr>
                    <a:fld id="{EA2172E2-6BED-4A25-9994-1EA3DF12C703}" type="VALUE">
                      <a:rPr lang="en-US" sz="1400" b="1">
                        <a:solidFill>
                          <a:schemeClr val="bg1"/>
                        </a:solidFill>
                      </a:rPr>
                      <a:pPr>
                        <a:defRPr sz="1400" b="1">
                          <a:solidFill>
                            <a:schemeClr val="bg1"/>
                          </a:solidFill>
                        </a:defRPr>
                      </a:pPr>
                      <a:t>[VALUE]</a:t>
                    </a:fld>
                    <a:endParaRPr lang="en-US"/>
                  </a:p>
                </c:rich>
              </c:tx>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9-221E-424A-8D80-C93E3F2161E0}"/>
                </c:ext>
              </c:extLst>
            </c:dLbl>
            <c:dLbl>
              <c:idx val="1"/>
              <c:layout>
                <c:manualLayout>
                  <c:x val="0"/>
                  <c:y val="-7.575757575757576E-3"/>
                </c:manualLayout>
              </c:layout>
              <c:tx>
                <c:rich>
                  <a:bodyPr rot="0" spcFirstLastPara="1" vertOverflow="ellipsis" vert="horz" wrap="square" lIns="38100" tIns="19050" rIns="38100" bIns="19050" anchor="ctr" anchorCtr="1">
                    <a:spAutoFit/>
                  </a:bodyPr>
                  <a:lstStyle/>
                  <a:p>
                    <a:pPr>
                      <a:defRPr sz="1400" b="1" i="0" u="none" strike="noStrike" kern="1200" baseline="0">
                        <a:solidFill>
                          <a:schemeClr val="bg1"/>
                        </a:solidFill>
                        <a:latin typeface="+mn-lt"/>
                        <a:ea typeface="+mn-ea"/>
                        <a:cs typeface="+mn-cs"/>
                      </a:defRPr>
                    </a:pPr>
                    <a:r>
                      <a:rPr lang="en-US" sz="1400" b="1" dirty="0">
                        <a:solidFill>
                          <a:schemeClr val="bg1"/>
                        </a:solidFill>
                      </a:rPr>
                      <a:t>Other</a:t>
                    </a:r>
                  </a:p>
                  <a:p>
                    <a:pPr>
                      <a:defRPr sz="1400" b="1">
                        <a:solidFill>
                          <a:schemeClr val="bg1"/>
                        </a:solidFill>
                      </a:defRPr>
                    </a:pPr>
                    <a:r>
                      <a:rPr lang="en-US" sz="1400" b="1" dirty="0">
                        <a:solidFill>
                          <a:schemeClr val="bg1"/>
                        </a:solidFill>
                      </a:rPr>
                      <a:t>(Children,</a:t>
                    </a:r>
                    <a:r>
                      <a:rPr lang="en-US" sz="1400" b="1" baseline="0" dirty="0">
                        <a:solidFill>
                          <a:schemeClr val="bg1"/>
                        </a:solidFill>
                      </a:rPr>
                      <a:t> Custodial Parents, Pregnant Women)</a:t>
                    </a:r>
                    <a:endParaRPr lang="en-US" sz="1400" b="1" dirty="0">
                      <a:solidFill>
                        <a:schemeClr val="bg1"/>
                      </a:solidFill>
                    </a:endParaRPr>
                  </a:p>
                  <a:p>
                    <a:pPr>
                      <a:defRPr sz="1400" b="1">
                        <a:solidFill>
                          <a:schemeClr val="bg1"/>
                        </a:solidFill>
                      </a:defRPr>
                    </a:pPr>
                    <a:r>
                      <a:rPr lang="en-US" sz="1400" b="1" dirty="0">
                        <a:solidFill>
                          <a:schemeClr val="bg1"/>
                        </a:solidFill>
                      </a:rPr>
                      <a:t>27%</a:t>
                    </a:r>
                  </a:p>
                </c:rich>
              </c:tx>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A-221E-424A-8D80-C93E3F2161E0}"/>
                </c:ext>
              </c:extLst>
            </c:dLbl>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'New Chart'!$K$1:$L$1</c:f>
              <c:strCache>
                <c:ptCount val="2"/>
                <c:pt idx="0">
                  <c:v>Nov 2025 Enrollees
Total=1,267,048</c:v>
                </c:pt>
                <c:pt idx="1">
                  <c:v>Nov 2025 Expenditures
Total=$1,034,598,101</c:v>
                </c:pt>
              </c:strCache>
            </c:strRef>
          </c:cat>
          <c:val>
            <c:numRef>
              <c:f>'New Chart'!$K$5:$L$5</c:f>
              <c:numCache>
                <c:formatCode>0%</c:formatCode>
                <c:ptCount val="2"/>
                <c:pt idx="0">
                  <c:v>0.55783995555022381</c:v>
                </c:pt>
                <c:pt idx="1">
                  <c:v>0.26049596045025025</c:v>
                </c:pt>
              </c:numCache>
            </c:numRef>
          </c:val>
          <c:extLst>
            <c:ext xmlns:c16="http://schemas.microsoft.com/office/drawing/2014/chart" uri="{C3380CC4-5D6E-409C-BE32-E72D297353CC}">
              <c16:uniqueId val="{0000000B-221E-424A-8D80-C93E3F2161E0}"/>
            </c:ext>
          </c:extLst>
        </c:ser>
        <c:dLbls>
          <c:dLblPos val="ctr"/>
          <c:showLegendKey val="0"/>
          <c:showVal val="1"/>
          <c:showCatName val="0"/>
          <c:showSerName val="0"/>
          <c:showPercent val="0"/>
          <c:showBubbleSize val="0"/>
        </c:dLbls>
        <c:gapWidth val="150"/>
        <c:overlap val="100"/>
        <c:axId val="543814976"/>
        <c:axId val="543813336"/>
      </c:barChart>
      <c:catAx>
        <c:axId val="5438149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US"/>
          </a:p>
        </c:txPr>
        <c:crossAx val="543813336"/>
        <c:crosses val="autoZero"/>
        <c:auto val="1"/>
        <c:lblAlgn val="ctr"/>
        <c:lblOffset val="100"/>
        <c:noMultiLvlLbl val="0"/>
      </c:catAx>
      <c:valAx>
        <c:axId val="543813336"/>
        <c:scaling>
          <c:orientation val="minMax"/>
        </c:scaling>
        <c:delete val="1"/>
        <c:axPos val="l"/>
        <c:majorGridlines>
          <c:spPr>
            <a:ln w="9525" cap="flat" cmpd="sng" algn="ctr">
              <a:noFill/>
              <a:round/>
            </a:ln>
            <a:effectLst/>
          </c:spPr>
        </c:majorGridlines>
        <c:numFmt formatCode="0%" sourceLinked="1"/>
        <c:majorTickMark val="none"/>
        <c:minorTickMark val="none"/>
        <c:tickLblPos val="nextTo"/>
        <c:crossAx val="54381497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1" i="0" u="none" strike="noStrike" kern="1200" cap="all" baseline="0">
                <a:solidFill>
                  <a:schemeClr val="tx1"/>
                </a:solidFill>
                <a:latin typeface="+mn-lt"/>
                <a:ea typeface="+mn-ea"/>
                <a:cs typeface="+mn-cs"/>
              </a:defRPr>
            </a:pPr>
            <a:r>
              <a:rPr lang="en-US" sz="2400" b="1" i="0" u="none" strike="noStrike" cap="all" baseline="0" dirty="0">
                <a:solidFill>
                  <a:schemeClr val="tx1"/>
                </a:solidFill>
                <a:effectLst/>
              </a:rPr>
              <a:t>July-nov 2025 MO HealthNet </a:t>
            </a:r>
            <a:br>
              <a:rPr lang="en-US" sz="2400" b="1" i="0" u="none" strike="noStrike" cap="all" baseline="0" dirty="0">
                <a:solidFill>
                  <a:schemeClr val="tx1"/>
                </a:solidFill>
                <a:effectLst/>
              </a:rPr>
            </a:br>
            <a:r>
              <a:rPr lang="en-US" sz="2400" b="1" i="0" u="none" strike="noStrike" cap="all" baseline="0" dirty="0">
                <a:solidFill>
                  <a:schemeClr val="tx1"/>
                </a:solidFill>
                <a:effectLst/>
              </a:rPr>
              <a:t>Expenditures by Service</a:t>
            </a:r>
            <a:endParaRPr lang="en-US" sz="2400" b="1" dirty="0">
              <a:solidFill>
                <a:schemeClr val="tx1"/>
              </a:solidFill>
            </a:endParaRPr>
          </a:p>
        </c:rich>
      </c:tx>
      <c:layout>
        <c:manualLayout>
          <c:xMode val="edge"/>
          <c:yMode val="edge"/>
          <c:x val="0.29434846286379657"/>
          <c:y val="2.0631850419084462E-2"/>
        </c:manualLayout>
      </c:layout>
      <c:overlay val="0"/>
      <c:spPr>
        <a:noFill/>
        <a:ln>
          <a:noFill/>
        </a:ln>
        <a:effectLst/>
      </c:spPr>
      <c:txPr>
        <a:bodyPr rot="0" spcFirstLastPara="1" vertOverflow="ellipsis" vert="horz" wrap="square" anchor="ctr" anchorCtr="1"/>
        <a:lstStyle/>
        <a:p>
          <a:pPr>
            <a:defRPr sz="2400" b="1" i="0" u="none" strike="noStrike" kern="1200" cap="all" baseline="0">
              <a:solidFill>
                <a:schemeClr val="tx1"/>
              </a:solidFill>
              <a:latin typeface="+mn-lt"/>
              <a:ea typeface="+mn-ea"/>
              <a:cs typeface="+mn-cs"/>
            </a:defRPr>
          </a:pPr>
          <a:endParaRPr lang="en-US"/>
        </a:p>
      </c:txPr>
    </c:title>
    <c:autoTitleDeleted val="0"/>
    <c:plotArea>
      <c:layout/>
      <c:pieChart>
        <c:varyColors val="1"/>
        <c:ser>
          <c:idx val="0"/>
          <c:order val="0"/>
          <c:dPt>
            <c:idx val="0"/>
            <c:bubble3D val="0"/>
            <c:spPr>
              <a:solidFill>
                <a:schemeClr val="accent1"/>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1-2973-4ED1-B300-C69ECDE174B9}"/>
              </c:ext>
            </c:extLst>
          </c:dPt>
          <c:dPt>
            <c:idx val="1"/>
            <c:bubble3D val="0"/>
            <c:spPr>
              <a:solidFill>
                <a:schemeClr val="accent2"/>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3-2973-4ED1-B300-C69ECDE174B9}"/>
              </c:ext>
            </c:extLst>
          </c:dPt>
          <c:dPt>
            <c:idx val="2"/>
            <c:bubble3D val="0"/>
            <c:spPr>
              <a:solidFill>
                <a:schemeClr val="accent3"/>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5-2973-4ED1-B300-C69ECDE174B9}"/>
              </c:ext>
            </c:extLst>
          </c:dPt>
          <c:dPt>
            <c:idx val="3"/>
            <c:bubble3D val="0"/>
            <c:spPr>
              <a:solidFill>
                <a:schemeClr val="accent4"/>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7-2973-4ED1-B300-C69ECDE174B9}"/>
              </c:ext>
            </c:extLst>
          </c:dPt>
          <c:dPt>
            <c:idx val="4"/>
            <c:bubble3D val="0"/>
            <c:spPr>
              <a:solidFill>
                <a:schemeClr val="accent5"/>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9-2973-4ED1-B300-C69ECDE174B9}"/>
              </c:ext>
            </c:extLst>
          </c:dPt>
          <c:dPt>
            <c:idx val="5"/>
            <c:bubble3D val="0"/>
            <c:spPr>
              <a:solidFill>
                <a:schemeClr val="accent6"/>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B-2973-4ED1-B300-C69ECDE174B9}"/>
              </c:ext>
            </c:extLst>
          </c:dPt>
          <c:dPt>
            <c:idx val="6"/>
            <c:bubble3D val="0"/>
            <c:spPr>
              <a:solidFill>
                <a:schemeClr val="accent1">
                  <a:lumMod val="60000"/>
                </a:schemeClr>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D-2973-4ED1-B300-C69ECDE174B9}"/>
              </c:ext>
            </c:extLst>
          </c:dPt>
          <c:dPt>
            <c:idx val="7"/>
            <c:bubble3D val="0"/>
            <c:spPr>
              <a:solidFill>
                <a:schemeClr val="accent2">
                  <a:lumMod val="60000"/>
                </a:schemeClr>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F-2973-4ED1-B300-C69ECDE174B9}"/>
              </c:ext>
            </c:extLst>
          </c:dPt>
          <c:dPt>
            <c:idx val="8"/>
            <c:bubble3D val="0"/>
            <c:spPr>
              <a:solidFill>
                <a:schemeClr val="accent3">
                  <a:lumMod val="60000"/>
                </a:schemeClr>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11-2973-4ED1-B300-C69ECDE174B9}"/>
              </c:ext>
            </c:extLst>
          </c:dPt>
          <c:dPt>
            <c:idx val="9"/>
            <c:bubble3D val="0"/>
            <c:spPr>
              <a:solidFill>
                <a:schemeClr val="accent4">
                  <a:lumMod val="60000"/>
                </a:schemeClr>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13-2973-4ED1-B300-C69ECDE174B9}"/>
              </c:ext>
            </c:extLst>
          </c:dPt>
          <c:dPt>
            <c:idx val="10"/>
            <c:bubble3D val="0"/>
            <c:spPr>
              <a:solidFill>
                <a:schemeClr val="accent5">
                  <a:lumMod val="60000"/>
                </a:schemeClr>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15-2973-4ED1-B300-C69ECDE174B9}"/>
              </c:ext>
            </c:extLst>
          </c:dPt>
          <c:dPt>
            <c:idx val="11"/>
            <c:bubble3D val="0"/>
            <c:spPr>
              <a:solidFill>
                <a:schemeClr val="accent6">
                  <a:lumMod val="60000"/>
                </a:schemeClr>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17-2973-4ED1-B300-C69ECDE174B9}"/>
              </c:ext>
            </c:extLst>
          </c:dPt>
          <c:dPt>
            <c:idx val="12"/>
            <c:bubble3D val="0"/>
            <c:spPr>
              <a:solidFill>
                <a:schemeClr val="accent1">
                  <a:lumMod val="80000"/>
                  <a:lumOff val="20000"/>
                </a:schemeClr>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19-2973-4ED1-B300-C69ECDE174B9}"/>
              </c:ext>
            </c:extLst>
          </c:dPt>
          <c:dPt>
            <c:idx val="13"/>
            <c:bubble3D val="0"/>
            <c:spPr>
              <a:solidFill>
                <a:schemeClr val="accent2">
                  <a:lumMod val="80000"/>
                  <a:lumOff val="20000"/>
                </a:schemeClr>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1B-2973-4ED1-B300-C69ECDE174B9}"/>
              </c:ext>
            </c:extLst>
          </c:dPt>
          <c:dLbls>
            <c:dLbl>
              <c:idx val="0"/>
              <c:layout>
                <c:manualLayout>
                  <c:x val="-4.183007110014185E-2"/>
                  <c:y val="5.157962604771092E-3"/>
                </c:manualLayout>
              </c:layout>
              <c:numFmt formatCode="0.00%" sourceLinked="0"/>
              <c:spPr>
                <a:noFill/>
                <a:ln>
                  <a:noFill/>
                </a:ln>
                <a:effectLst/>
              </c:spPr>
              <c:txPr>
                <a:bodyPr rot="0" spcFirstLastPara="1" vertOverflow="ellipsis" vert="horz" wrap="square" lIns="38100" tIns="19050" rIns="38100" bIns="19050" anchor="ctr" anchorCtr="1">
                  <a:spAutoFit/>
                </a:bodyPr>
                <a:lstStyle/>
                <a:p>
                  <a:pPr>
                    <a:defRPr sz="1400" b="1" i="0" u="none" strike="noStrike" kern="1200" spc="0" baseline="0">
                      <a:solidFill>
                        <a:schemeClr val="accent1"/>
                      </a:solidFill>
                      <a:latin typeface="+mn-lt"/>
                      <a:ea typeface="+mn-ea"/>
                      <a:cs typeface="+mn-cs"/>
                    </a:defRPr>
                  </a:pPr>
                  <a:endParaRPr lang="en-US"/>
                </a:p>
              </c:txPr>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1-2973-4ED1-B300-C69ECDE174B9}"/>
                </c:ext>
              </c:extLst>
            </c:dLbl>
            <c:dLbl>
              <c:idx val="1"/>
              <c:numFmt formatCode="0.00%" sourceLinked="0"/>
              <c:spPr>
                <a:noFill/>
                <a:ln>
                  <a:noFill/>
                </a:ln>
                <a:effectLst/>
              </c:spPr>
              <c:txPr>
                <a:bodyPr rot="0" spcFirstLastPara="1" vertOverflow="ellipsis" vert="horz" wrap="square" lIns="38100" tIns="19050" rIns="38100" bIns="19050" anchor="ctr" anchorCtr="1">
                  <a:spAutoFit/>
                </a:bodyPr>
                <a:lstStyle/>
                <a:p>
                  <a:pPr>
                    <a:defRPr sz="1400" b="1" i="0" u="none" strike="noStrike" kern="1200" spc="0" baseline="0">
                      <a:solidFill>
                        <a:schemeClr val="accent2"/>
                      </a:solidFill>
                      <a:latin typeface="+mn-lt"/>
                      <a:ea typeface="+mn-ea"/>
                      <a:cs typeface="+mn-cs"/>
                    </a:defRPr>
                  </a:pPr>
                  <a:endParaRPr lang="en-US"/>
                </a:p>
              </c:txPr>
              <c:dLblPos val="outEnd"/>
              <c:showLegendKey val="0"/>
              <c:showVal val="0"/>
              <c:showCatName val="1"/>
              <c:showSerName val="0"/>
              <c:showPercent val="1"/>
              <c:showBubbleSize val="0"/>
              <c:extLst>
                <c:ext xmlns:c16="http://schemas.microsoft.com/office/drawing/2014/chart" uri="{C3380CC4-5D6E-409C-BE32-E72D297353CC}">
                  <c16:uniqueId val="{00000003-2973-4ED1-B300-C69ECDE174B9}"/>
                </c:ext>
              </c:extLst>
            </c:dLbl>
            <c:dLbl>
              <c:idx val="2"/>
              <c:numFmt formatCode="0.00%" sourceLinked="0"/>
              <c:spPr>
                <a:noFill/>
                <a:ln>
                  <a:noFill/>
                </a:ln>
                <a:effectLst/>
              </c:spPr>
              <c:txPr>
                <a:bodyPr rot="0" spcFirstLastPara="1" vertOverflow="ellipsis" vert="horz" wrap="square" lIns="38100" tIns="19050" rIns="38100" bIns="19050" anchor="ctr" anchorCtr="1">
                  <a:spAutoFit/>
                </a:bodyPr>
                <a:lstStyle/>
                <a:p>
                  <a:pPr>
                    <a:defRPr sz="1400" b="1" i="0" u="none" strike="noStrike" kern="1200" spc="0" baseline="0">
                      <a:solidFill>
                        <a:schemeClr val="accent3"/>
                      </a:solidFill>
                      <a:latin typeface="+mn-lt"/>
                      <a:ea typeface="+mn-ea"/>
                      <a:cs typeface="+mn-cs"/>
                    </a:defRPr>
                  </a:pPr>
                  <a:endParaRPr lang="en-US"/>
                </a:p>
              </c:txPr>
              <c:dLblPos val="outEnd"/>
              <c:showLegendKey val="0"/>
              <c:showVal val="0"/>
              <c:showCatName val="1"/>
              <c:showSerName val="0"/>
              <c:showPercent val="1"/>
              <c:showBubbleSize val="0"/>
              <c:extLst>
                <c:ext xmlns:c16="http://schemas.microsoft.com/office/drawing/2014/chart" uri="{C3380CC4-5D6E-409C-BE32-E72D297353CC}">
                  <c16:uniqueId val="{00000005-2973-4ED1-B300-C69ECDE174B9}"/>
                </c:ext>
              </c:extLst>
            </c:dLbl>
            <c:dLbl>
              <c:idx val="3"/>
              <c:numFmt formatCode="0.00%" sourceLinked="0"/>
              <c:spPr>
                <a:noFill/>
                <a:ln>
                  <a:noFill/>
                </a:ln>
                <a:effectLst/>
              </c:spPr>
              <c:txPr>
                <a:bodyPr rot="0" spcFirstLastPara="1" vertOverflow="ellipsis" vert="horz" wrap="square" lIns="38100" tIns="19050" rIns="38100" bIns="19050" anchor="ctr" anchorCtr="1">
                  <a:spAutoFit/>
                </a:bodyPr>
                <a:lstStyle/>
                <a:p>
                  <a:pPr>
                    <a:defRPr sz="1400" b="1" i="0" u="none" strike="noStrike" kern="1200" spc="0" baseline="0">
                      <a:solidFill>
                        <a:schemeClr val="accent4"/>
                      </a:solidFill>
                      <a:latin typeface="+mn-lt"/>
                      <a:ea typeface="+mn-ea"/>
                      <a:cs typeface="+mn-cs"/>
                    </a:defRPr>
                  </a:pPr>
                  <a:endParaRPr lang="en-US"/>
                </a:p>
              </c:txPr>
              <c:dLblPos val="outEnd"/>
              <c:showLegendKey val="0"/>
              <c:showVal val="0"/>
              <c:showCatName val="1"/>
              <c:showSerName val="0"/>
              <c:showPercent val="1"/>
              <c:showBubbleSize val="0"/>
              <c:extLst>
                <c:ext xmlns:c16="http://schemas.microsoft.com/office/drawing/2014/chart" uri="{C3380CC4-5D6E-409C-BE32-E72D297353CC}">
                  <c16:uniqueId val="{00000007-2973-4ED1-B300-C69ECDE174B9}"/>
                </c:ext>
              </c:extLst>
            </c:dLbl>
            <c:dLbl>
              <c:idx val="4"/>
              <c:layout>
                <c:manualLayout>
                  <c:x val="7.062146892655264E-3"/>
                  <c:y val="-4.5938177931606108E-2"/>
                </c:manualLayout>
              </c:layout>
              <c:numFmt formatCode="0.00%" sourceLinked="0"/>
              <c:spPr>
                <a:noFill/>
                <a:ln>
                  <a:noFill/>
                </a:ln>
                <a:effectLst/>
              </c:spPr>
              <c:txPr>
                <a:bodyPr rot="0" spcFirstLastPara="1" vertOverflow="ellipsis" vert="horz" wrap="square" lIns="38100" tIns="19050" rIns="38100" bIns="19050" anchor="ctr" anchorCtr="1">
                  <a:spAutoFit/>
                </a:bodyPr>
                <a:lstStyle/>
                <a:p>
                  <a:pPr>
                    <a:defRPr sz="1400" b="1" i="0" u="none" strike="noStrike" kern="1200" spc="0" baseline="0">
                      <a:solidFill>
                        <a:schemeClr val="accent5"/>
                      </a:solidFill>
                      <a:latin typeface="+mn-lt"/>
                      <a:ea typeface="+mn-ea"/>
                      <a:cs typeface="+mn-cs"/>
                    </a:defRPr>
                  </a:pPr>
                  <a:endParaRPr lang="en-US"/>
                </a:p>
              </c:txPr>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9-2973-4ED1-B300-C69ECDE174B9}"/>
                </c:ext>
              </c:extLst>
            </c:dLbl>
            <c:dLbl>
              <c:idx val="5"/>
              <c:layout>
                <c:manualLayout>
                  <c:x val="-1.0457517775035462E-2"/>
                  <c:y val="7.7369439071566732E-3"/>
                </c:manualLayout>
              </c:layout>
              <c:numFmt formatCode="0.00%" sourceLinked="0"/>
              <c:spPr>
                <a:noFill/>
                <a:ln>
                  <a:noFill/>
                </a:ln>
                <a:effectLst/>
              </c:spPr>
              <c:txPr>
                <a:bodyPr rot="0" spcFirstLastPara="1" vertOverflow="ellipsis" vert="horz" wrap="square" lIns="38100" tIns="19050" rIns="38100" bIns="19050" anchor="ctr" anchorCtr="1">
                  <a:spAutoFit/>
                </a:bodyPr>
                <a:lstStyle/>
                <a:p>
                  <a:pPr>
                    <a:defRPr sz="1400" b="1" i="0" u="none" strike="noStrike" kern="1200" spc="0" baseline="0">
                      <a:solidFill>
                        <a:schemeClr val="accent6"/>
                      </a:solidFill>
                      <a:latin typeface="+mn-lt"/>
                      <a:ea typeface="+mn-ea"/>
                      <a:cs typeface="+mn-cs"/>
                    </a:defRPr>
                  </a:pPr>
                  <a:endParaRPr lang="en-US"/>
                </a:p>
              </c:txPr>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B-2973-4ED1-B300-C69ECDE174B9}"/>
                </c:ext>
              </c:extLst>
            </c:dLbl>
            <c:dLbl>
              <c:idx val="6"/>
              <c:layout>
                <c:manualLayout>
                  <c:x val="0"/>
                  <c:y val="-1.893939676380901E-2"/>
                </c:manualLayout>
              </c:layout>
              <c:numFmt formatCode="0.00%" sourceLinked="0"/>
              <c:spPr>
                <a:noFill/>
                <a:ln>
                  <a:noFill/>
                </a:ln>
                <a:effectLst/>
              </c:spPr>
              <c:txPr>
                <a:bodyPr rot="0" spcFirstLastPara="1" vertOverflow="ellipsis" vert="horz" wrap="square" lIns="38100" tIns="19050" rIns="38100" bIns="19050" anchor="ctr" anchorCtr="1">
                  <a:spAutoFit/>
                </a:bodyPr>
                <a:lstStyle/>
                <a:p>
                  <a:pPr>
                    <a:defRPr sz="1400" b="1" i="0" u="none" strike="noStrike" kern="1200" spc="0" baseline="0">
                      <a:solidFill>
                        <a:schemeClr val="accent1">
                          <a:lumMod val="60000"/>
                        </a:schemeClr>
                      </a:solidFill>
                      <a:latin typeface="+mn-lt"/>
                      <a:ea typeface="+mn-ea"/>
                      <a:cs typeface="+mn-cs"/>
                    </a:defRPr>
                  </a:pPr>
                  <a:endParaRPr lang="en-US"/>
                </a:p>
              </c:txPr>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D-2973-4ED1-B300-C69ECDE174B9}"/>
                </c:ext>
              </c:extLst>
            </c:dLbl>
            <c:dLbl>
              <c:idx val="7"/>
              <c:layout>
                <c:manualLayout>
                  <c:x val="1.4124293785310734E-2"/>
                  <c:y val="7.5757587055235486E-3"/>
                </c:manualLayout>
              </c:layout>
              <c:tx>
                <c:rich>
                  <a:bodyPr rot="0" spcFirstLastPara="1" vertOverflow="ellipsis" vert="horz" wrap="square" lIns="38100" tIns="19050" rIns="38100" bIns="19050" anchor="ctr" anchorCtr="1">
                    <a:spAutoFit/>
                  </a:bodyPr>
                  <a:lstStyle/>
                  <a:p>
                    <a:pPr>
                      <a:defRPr sz="1200" b="1" i="0" u="none" strike="noStrike" kern="1200" spc="0" baseline="0">
                        <a:solidFill>
                          <a:schemeClr val="accent1"/>
                        </a:solidFill>
                        <a:latin typeface="+mn-lt"/>
                        <a:ea typeface="+mn-ea"/>
                        <a:cs typeface="+mn-cs"/>
                      </a:defRPr>
                    </a:pPr>
                    <a:r>
                      <a:rPr lang="en-US" sz="1200" b="1" dirty="0"/>
                      <a:t> </a:t>
                    </a:r>
                    <a:fld id="{EA6AC64B-A1AA-4FB3-A5AE-95779B988C75}" type="CATEGORYNAME">
                      <a:rPr lang="en-US" sz="1200" b="1"/>
                      <a:pPr>
                        <a:defRPr sz="1200">
                          <a:solidFill>
                            <a:schemeClr val="accent1"/>
                          </a:solidFill>
                        </a:defRPr>
                      </a:pPr>
                      <a:t>[CATEGORY NAME]</a:t>
                    </a:fld>
                    <a:r>
                      <a:rPr lang="en-US" sz="1200" b="1" baseline="0" dirty="0"/>
                      <a:t>
</a:t>
                    </a:r>
                    <a:fld id="{17833D13-21D7-407D-A372-EED24A4D37EC}" type="PERCENTAGE">
                      <a:rPr lang="en-US" sz="1200" b="1" baseline="0"/>
                      <a:pPr>
                        <a:defRPr sz="1200">
                          <a:solidFill>
                            <a:schemeClr val="accent1"/>
                          </a:solidFill>
                        </a:defRPr>
                      </a:pPr>
                      <a:t>[PERCENTAGE]</a:t>
                    </a:fld>
                    <a:endParaRPr lang="en-US" sz="1200" b="1" baseline="0" dirty="0"/>
                  </a:p>
                </c:rich>
              </c:tx>
              <c:numFmt formatCode="0.0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spc="0" baseline="0">
                      <a:solidFill>
                        <a:schemeClr val="accent1"/>
                      </a:solidFill>
                      <a:latin typeface="+mn-lt"/>
                      <a:ea typeface="+mn-ea"/>
                      <a:cs typeface="+mn-cs"/>
                    </a:defRPr>
                  </a:pPr>
                  <a:endParaRPr lang="en-US"/>
                </a:p>
              </c:txPr>
              <c:dLblPos val="bestFit"/>
              <c:showLegendKey val="0"/>
              <c:showVal val="0"/>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F-2973-4ED1-B300-C69ECDE174B9}"/>
                </c:ext>
              </c:extLst>
            </c:dLbl>
            <c:dLbl>
              <c:idx val="8"/>
              <c:layout>
                <c:manualLayout>
                  <c:x val="-8.3660169856498795E-2"/>
                  <c:y val="1.0315925209542042E-2"/>
                </c:manualLayout>
              </c:layout>
              <c:numFmt formatCode="0.00%" sourceLinked="0"/>
              <c:spPr>
                <a:noFill/>
                <a:ln>
                  <a:noFill/>
                </a:ln>
                <a:effectLst/>
              </c:spPr>
              <c:txPr>
                <a:bodyPr rot="0" spcFirstLastPara="1" vertOverflow="ellipsis" vert="horz" wrap="square" lIns="38100" tIns="19050" rIns="38100" bIns="19050" anchor="ctr" anchorCtr="1">
                  <a:spAutoFit/>
                </a:bodyPr>
                <a:lstStyle/>
                <a:p>
                  <a:pPr>
                    <a:defRPr sz="1400" b="1" i="0" u="none" strike="noStrike" kern="1200" spc="0" baseline="0">
                      <a:solidFill>
                        <a:schemeClr val="accent3">
                          <a:lumMod val="60000"/>
                        </a:schemeClr>
                      </a:solidFill>
                      <a:latin typeface="+mn-lt"/>
                      <a:ea typeface="+mn-ea"/>
                      <a:cs typeface="+mn-cs"/>
                    </a:defRPr>
                  </a:pPr>
                  <a:endParaRPr lang="en-US"/>
                </a:p>
              </c:txPr>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11-2973-4ED1-B300-C69ECDE174B9}"/>
                </c:ext>
              </c:extLst>
            </c:dLbl>
            <c:dLbl>
              <c:idx val="9"/>
              <c:numFmt formatCode="0.00%" sourceLinked="0"/>
              <c:spPr>
                <a:noFill/>
                <a:ln>
                  <a:noFill/>
                </a:ln>
                <a:effectLst/>
              </c:spPr>
              <c:txPr>
                <a:bodyPr rot="0" spcFirstLastPara="1" vertOverflow="ellipsis" vert="horz" wrap="square" lIns="38100" tIns="19050" rIns="38100" bIns="19050" anchor="ctr" anchorCtr="1">
                  <a:spAutoFit/>
                </a:bodyPr>
                <a:lstStyle/>
                <a:p>
                  <a:pPr>
                    <a:defRPr sz="1400" b="1" i="0" u="none" strike="noStrike" kern="1200" spc="0" baseline="0">
                      <a:solidFill>
                        <a:schemeClr val="accent4">
                          <a:lumMod val="60000"/>
                        </a:schemeClr>
                      </a:solidFill>
                      <a:latin typeface="+mn-lt"/>
                      <a:ea typeface="+mn-ea"/>
                      <a:cs typeface="+mn-cs"/>
                    </a:defRPr>
                  </a:pPr>
                  <a:endParaRPr lang="en-US"/>
                </a:p>
              </c:txPr>
              <c:dLblPos val="outEnd"/>
              <c:showLegendKey val="0"/>
              <c:showVal val="0"/>
              <c:showCatName val="1"/>
              <c:showSerName val="0"/>
              <c:showPercent val="1"/>
              <c:showBubbleSize val="0"/>
              <c:extLst>
                <c:ext xmlns:c16="http://schemas.microsoft.com/office/drawing/2014/chart" uri="{C3380CC4-5D6E-409C-BE32-E72D297353CC}">
                  <c16:uniqueId val="{00000013-2973-4ED1-B300-C69ECDE174B9}"/>
                </c:ext>
              </c:extLst>
            </c:dLbl>
            <c:dLbl>
              <c:idx val="10"/>
              <c:layout>
                <c:manualLayout>
                  <c:x val="1.4124293785310734E-3"/>
                  <c:y val="1.5151517411047097E-2"/>
                </c:manualLayout>
              </c:layout>
              <c:numFmt formatCode="0.00%" sourceLinked="0"/>
              <c:spPr>
                <a:noFill/>
                <a:ln>
                  <a:noFill/>
                </a:ln>
                <a:effectLst/>
              </c:spPr>
              <c:txPr>
                <a:bodyPr rot="0" spcFirstLastPara="1" vertOverflow="ellipsis" vert="horz" wrap="square" lIns="38100" tIns="19050" rIns="38100" bIns="19050" anchor="ctr" anchorCtr="1">
                  <a:spAutoFit/>
                </a:bodyPr>
                <a:lstStyle/>
                <a:p>
                  <a:pPr>
                    <a:defRPr sz="1400" b="1" i="0" u="none" strike="noStrike" kern="1200" spc="0" baseline="0">
                      <a:solidFill>
                        <a:schemeClr val="accent5">
                          <a:lumMod val="60000"/>
                        </a:schemeClr>
                      </a:solidFill>
                      <a:latin typeface="+mn-lt"/>
                      <a:ea typeface="+mn-ea"/>
                      <a:cs typeface="+mn-cs"/>
                    </a:defRPr>
                  </a:pPr>
                  <a:endParaRPr lang="en-US"/>
                </a:p>
              </c:txPr>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15-2973-4ED1-B300-C69ECDE174B9}"/>
                </c:ext>
              </c:extLst>
            </c:dLbl>
            <c:dLbl>
              <c:idx val="11"/>
              <c:layout>
                <c:manualLayout>
                  <c:x val="3.4858392583451379E-3"/>
                  <c:y val="-2.5789813023855624E-2"/>
                </c:manualLayout>
              </c:layout>
              <c:numFmt formatCode="0.00%" sourceLinked="0"/>
              <c:spPr>
                <a:noFill/>
                <a:ln>
                  <a:noFill/>
                </a:ln>
                <a:effectLst/>
              </c:spPr>
              <c:txPr>
                <a:bodyPr rot="0" spcFirstLastPara="1" vertOverflow="ellipsis" vert="horz" wrap="square" lIns="38100" tIns="19050" rIns="38100" bIns="19050" anchor="ctr" anchorCtr="1">
                  <a:spAutoFit/>
                </a:bodyPr>
                <a:lstStyle/>
                <a:p>
                  <a:pPr>
                    <a:defRPr sz="1400" b="1" i="0" u="none" strike="noStrike" kern="1200" spc="0" baseline="0">
                      <a:solidFill>
                        <a:schemeClr val="accent6">
                          <a:lumMod val="60000"/>
                        </a:schemeClr>
                      </a:solidFill>
                      <a:latin typeface="+mn-lt"/>
                      <a:ea typeface="+mn-ea"/>
                      <a:cs typeface="+mn-cs"/>
                    </a:defRPr>
                  </a:pPr>
                  <a:endParaRPr lang="en-US"/>
                </a:p>
              </c:txPr>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17-2973-4ED1-B300-C69ECDE174B9}"/>
                </c:ext>
              </c:extLst>
            </c:dLbl>
            <c:dLbl>
              <c:idx val="12"/>
              <c:layout>
                <c:manualLayout>
                  <c:x val="5.5773428133522464E-2"/>
                  <c:y val="-7.7369439071566732E-3"/>
                </c:manualLayout>
              </c:layout>
              <c:numFmt formatCode="0.00%" sourceLinked="0"/>
              <c:spPr>
                <a:noFill/>
                <a:ln>
                  <a:noFill/>
                </a:ln>
                <a:effectLst/>
              </c:spPr>
              <c:txPr>
                <a:bodyPr rot="0" spcFirstLastPara="1" vertOverflow="ellipsis" vert="horz" wrap="square" lIns="38100" tIns="19050" rIns="38100" bIns="19050" anchor="ctr" anchorCtr="1">
                  <a:spAutoFit/>
                </a:bodyPr>
                <a:lstStyle/>
                <a:p>
                  <a:pPr>
                    <a:defRPr sz="1400" b="1" i="0" u="none" strike="noStrike" kern="1200" spc="0" baseline="0">
                      <a:solidFill>
                        <a:schemeClr val="accent1">
                          <a:lumMod val="80000"/>
                          <a:lumOff val="20000"/>
                        </a:schemeClr>
                      </a:solidFill>
                      <a:latin typeface="+mn-lt"/>
                      <a:ea typeface="+mn-ea"/>
                      <a:cs typeface="+mn-cs"/>
                    </a:defRPr>
                  </a:pPr>
                  <a:endParaRPr lang="en-US"/>
                </a:p>
              </c:txPr>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19-2973-4ED1-B300-C69ECDE174B9}"/>
                </c:ext>
              </c:extLst>
            </c:dLbl>
            <c:dLbl>
              <c:idx val="13"/>
              <c:numFmt formatCode="0.00%" sourceLinked="0"/>
              <c:spPr>
                <a:noFill/>
                <a:ln>
                  <a:noFill/>
                </a:ln>
                <a:effectLst/>
              </c:spPr>
              <c:txPr>
                <a:bodyPr rot="0" spcFirstLastPara="1" vertOverflow="ellipsis" vert="horz" wrap="square" lIns="38100" tIns="19050" rIns="38100" bIns="19050" anchor="ctr" anchorCtr="1">
                  <a:spAutoFit/>
                </a:bodyPr>
                <a:lstStyle/>
                <a:p>
                  <a:pPr>
                    <a:defRPr sz="1400" b="1" i="0" u="none" strike="noStrike" kern="1200" spc="0" baseline="0">
                      <a:solidFill>
                        <a:schemeClr val="accent2">
                          <a:lumMod val="80000"/>
                          <a:lumOff val="20000"/>
                        </a:schemeClr>
                      </a:solidFill>
                      <a:latin typeface="+mn-lt"/>
                      <a:ea typeface="+mn-ea"/>
                      <a:cs typeface="+mn-cs"/>
                    </a:defRPr>
                  </a:pPr>
                  <a:endParaRPr lang="en-US"/>
                </a:p>
              </c:txPr>
              <c:dLblPos val="outEnd"/>
              <c:showLegendKey val="0"/>
              <c:showVal val="0"/>
              <c:showCatName val="1"/>
              <c:showSerName val="0"/>
              <c:showPercent val="1"/>
              <c:showBubbleSize val="0"/>
              <c:extLst>
                <c:ext xmlns:c16="http://schemas.microsoft.com/office/drawing/2014/chart" uri="{C3380CC4-5D6E-409C-BE32-E72D297353CC}">
                  <c16:uniqueId val="{0000001B-2973-4ED1-B300-C69ECDE174B9}"/>
                </c:ext>
              </c:extLst>
            </c:dLbl>
            <c:numFmt formatCode="0.00%" sourceLinked="0"/>
            <c:spPr>
              <a:noFill/>
              <a:ln>
                <a:noFill/>
              </a:ln>
              <a:effectLst/>
            </c:spPr>
            <c:txPr>
              <a:bodyPr rot="0" spcFirstLastPara="1" vertOverflow="ellipsis" vert="horz" wrap="square" lIns="38100" tIns="19050" rIns="38100" bIns="19050" anchor="ctr" anchorCtr="1">
                <a:spAutoFit/>
              </a:bodyPr>
              <a:lstStyle/>
              <a:p>
                <a:pPr>
                  <a:defRPr sz="1400" b="1" i="0" u="none" strike="noStrike" kern="1200" spc="0" baseline="0">
                    <a:solidFill>
                      <a:schemeClr val="accent1"/>
                    </a:solidFill>
                    <a:latin typeface="+mn-lt"/>
                    <a:ea typeface="+mn-ea"/>
                    <a:cs typeface="+mn-cs"/>
                  </a:defRPr>
                </a:pPr>
                <a:endParaRPr lang="en-US"/>
              </a:p>
            </c:txPr>
            <c:dLblPos val="outEnd"/>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'ExpendFYTD26 Table 21'!$A$30:$A$42</c:f>
              <c:strCache>
                <c:ptCount val="13"/>
                <c:pt idx="0">
                  <c:v>Nursing Facilities</c:v>
                </c:pt>
                <c:pt idx="1">
                  <c:v>Hospitals</c:v>
                </c:pt>
                <c:pt idx="2">
                  <c:v>Dental Services</c:v>
                </c:pt>
                <c:pt idx="3">
                  <c:v>Pharmacy</c:v>
                </c:pt>
                <c:pt idx="4">
                  <c:v>Part D Copays</c:v>
                </c:pt>
                <c:pt idx="5">
                  <c:v>Physician Related</c:v>
                </c:pt>
                <c:pt idx="6">
                  <c:v>In-Home Services</c:v>
                </c:pt>
                <c:pt idx="7">
                  <c:v>Rehab &amp; Spec Svcs</c:v>
                </c:pt>
                <c:pt idx="8">
                  <c:v>Buy-In Premiums</c:v>
                </c:pt>
                <c:pt idx="9">
                  <c:v>Mental Health Services</c:v>
                </c:pt>
                <c:pt idx="10">
                  <c:v>State Institutions</c:v>
                </c:pt>
                <c:pt idx="11">
                  <c:v>EPSDT Services</c:v>
                </c:pt>
                <c:pt idx="12">
                  <c:v>Managed Care Premiums</c:v>
                </c:pt>
              </c:strCache>
            </c:strRef>
          </c:cat>
          <c:val>
            <c:numRef>
              <c:f>'ExpendFYTD26 Table 21'!$B$30:$B$42</c:f>
              <c:numCache>
                <c:formatCode>"$"#,##0</c:formatCode>
                <c:ptCount val="13"/>
                <c:pt idx="0">
                  <c:v>735055289.9799999</c:v>
                </c:pt>
                <c:pt idx="1">
                  <c:v>656072729.13999999</c:v>
                </c:pt>
                <c:pt idx="2">
                  <c:v>9590167.370000001</c:v>
                </c:pt>
                <c:pt idx="3">
                  <c:v>1034598100.1800001</c:v>
                </c:pt>
                <c:pt idx="4">
                  <c:v>564644.57000000007</c:v>
                </c:pt>
                <c:pt idx="5">
                  <c:v>224604790.71999997</c:v>
                </c:pt>
                <c:pt idx="6">
                  <c:v>624903190.79999995</c:v>
                </c:pt>
                <c:pt idx="7">
                  <c:v>147896556.10999998</c:v>
                </c:pt>
                <c:pt idx="8">
                  <c:v>152772300</c:v>
                </c:pt>
                <c:pt idx="9">
                  <c:v>1482301349.5599999</c:v>
                </c:pt>
                <c:pt idx="10">
                  <c:v>98724981.599999994</c:v>
                </c:pt>
                <c:pt idx="11">
                  <c:v>104516305.46000001</c:v>
                </c:pt>
                <c:pt idx="12">
                  <c:v>2118925560.6099999</c:v>
                </c:pt>
              </c:numCache>
            </c:numRef>
          </c:val>
          <c:extLst>
            <c:ext xmlns:c16="http://schemas.microsoft.com/office/drawing/2014/chart" uri="{C3380CC4-5D6E-409C-BE32-E72D297353CC}">
              <c16:uniqueId val="{0000001C-2973-4ED1-B300-C69ECDE174B9}"/>
            </c:ext>
          </c:extLst>
        </c:ser>
        <c:dLbls>
          <c:dLblPos val="outEnd"/>
          <c:showLegendKey val="0"/>
          <c:showVal val="0"/>
          <c:showCatName val="0"/>
          <c:showSerName val="0"/>
          <c:showPercent val="1"/>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2000" b="1"/>
            </a:pPr>
            <a:r>
              <a:rPr lang="en-US" sz="2000" b="1" dirty="0"/>
              <a:t>FY</a:t>
            </a:r>
            <a:r>
              <a:rPr lang="en-US" sz="2000" b="1" baseline="0" dirty="0"/>
              <a:t>26</a:t>
            </a:r>
            <a:r>
              <a:rPr lang="en-US" sz="2000" b="1" dirty="0"/>
              <a:t> Pharmacy Spend vs Total Medicaid Spend</a:t>
            </a:r>
          </a:p>
          <a:p>
            <a:pPr>
              <a:defRPr sz="2000" b="1"/>
            </a:pPr>
            <a:r>
              <a:rPr lang="en-US" sz="2000" b="1" dirty="0"/>
              <a:t>Total Spend $7,390,525,966</a:t>
            </a:r>
          </a:p>
          <a:p>
            <a:pPr>
              <a:defRPr sz="2000" b="1"/>
            </a:pPr>
            <a:r>
              <a:rPr lang="en-US" sz="2000" b="1" dirty="0"/>
              <a:t>July-Nov</a:t>
            </a:r>
            <a:r>
              <a:rPr lang="en-US" sz="2000" b="1" baseline="0" dirty="0"/>
              <a:t> 2025</a:t>
            </a:r>
            <a:endParaRPr lang="en-US" sz="2000" b="1" dirty="0"/>
          </a:p>
        </c:rich>
      </c:tx>
      <c:layout>
        <c:manualLayout>
          <c:xMode val="edge"/>
          <c:yMode val="edge"/>
          <c:x val="0.16040960451977401"/>
          <c:y val="2.2406797662669658E-2"/>
        </c:manualLayout>
      </c:layout>
      <c:overlay val="0"/>
    </c:title>
    <c:autoTitleDeleted val="0"/>
    <c:plotArea>
      <c:layout/>
      <c:pieChart>
        <c:varyColors val="1"/>
        <c:ser>
          <c:idx val="0"/>
          <c:order val="0"/>
          <c:dLbls>
            <c:dLbl>
              <c:idx val="0"/>
              <c:layout>
                <c:manualLayout>
                  <c:x val="-5.356695416881925E-2"/>
                  <c:y val="-0.16483186347179862"/>
                </c:manualLayout>
              </c:layout>
              <c:tx>
                <c:rich>
                  <a:bodyPr/>
                  <a:lstStyle/>
                  <a:p>
                    <a:r>
                      <a:rPr lang="en-US" b="1" baseline="0" dirty="0"/>
                      <a:t>$6.3 </a:t>
                    </a:r>
                    <a:r>
                      <a:rPr lang="en-US" b="1" dirty="0"/>
                      <a:t>b</a:t>
                    </a:r>
                    <a:endParaRPr lang="en-US" b="1" baseline="0" dirty="0"/>
                  </a:p>
                  <a:p>
                    <a:r>
                      <a:rPr lang="en-US" b="1" baseline="0" dirty="0"/>
                      <a:t>86.00%</a:t>
                    </a:r>
                    <a:endParaRPr lang="en-US" dirty="0"/>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B055-4646-BA8B-5B61460F344C}"/>
                </c:ext>
              </c:extLst>
            </c:dLbl>
            <c:dLbl>
              <c:idx val="1"/>
              <c:layout>
                <c:manualLayout>
                  <c:x val="6.8419828242093875E-2"/>
                  <c:y val="0.12704734559454758"/>
                </c:manualLayout>
              </c:layout>
              <c:tx>
                <c:rich>
                  <a:bodyPr/>
                  <a:lstStyle/>
                  <a:p>
                    <a:r>
                      <a:rPr lang="en-US" b="1" dirty="0"/>
                      <a:t>$1.0b</a:t>
                    </a:r>
                    <a:endParaRPr lang="en-US" b="1" baseline="0" dirty="0"/>
                  </a:p>
                  <a:p>
                    <a:r>
                      <a:rPr lang="en-US" b="1" baseline="0" dirty="0"/>
                      <a:t>14.00%</a:t>
                    </a:r>
                    <a:endParaRPr lang="en-US" dirty="0"/>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B055-4646-BA8B-5B61460F344C}"/>
                </c:ext>
              </c:extLst>
            </c:dLbl>
            <c:spPr>
              <a:noFill/>
              <a:ln>
                <a:noFill/>
              </a:ln>
              <a:effectLst/>
            </c:spPr>
            <c:txPr>
              <a:bodyPr/>
              <a:lstStyle/>
              <a:p>
                <a:pPr>
                  <a:defRPr sz="1800" b="0">
                    <a:solidFill>
                      <a:schemeClr val="tx1"/>
                    </a:solidFill>
                  </a:defRPr>
                </a:pPr>
                <a:endParaRPr lang="en-US"/>
              </a:p>
            </c:txPr>
            <c:showLegendKey val="0"/>
            <c:showVal val="0"/>
            <c:showCatName val="0"/>
            <c:showSerName val="0"/>
            <c:showPercent val="0"/>
            <c:showBubbleSize val="0"/>
            <c:extLst>
              <c:ext xmlns:c15="http://schemas.microsoft.com/office/drawing/2012/chart" uri="{CE6537A1-D6FC-4f65-9D91-7224C49458BB}"/>
            </c:extLst>
          </c:dLbls>
          <c:cat>
            <c:strRef>
              <c:f>'FYTD 26 % of pharmacy'!$B$4:$B$5</c:f>
              <c:strCache>
                <c:ptCount val="2"/>
                <c:pt idx="0">
                  <c:v>All Other Spend</c:v>
                </c:pt>
                <c:pt idx="1">
                  <c:v>TOTAL PHARMACY SPEND</c:v>
                </c:pt>
              </c:strCache>
            </c:strRef>
          </c:cat>
          <c:val>
            <c:numRef>
              <c:f>'FYTD 26 % of pharmacy'!$C$4:$C$5</c:f>
              <c:numCache>
                <c:formatCode>"$"#,##0</c:formatCode>
                <c:ptCount val="2"/>
                <c:pt idx="0">
                  <c:v>6355927865.9199991</c:v>
                </c:pt>
                <c:pt idx="1">
                  <c:v>1034598100.1800001</c:v>
                </c:pt>
              </c:numCache>
            </c:numRef>
          </c:val>
          <c:extLst>
            <c:ext xmlns:c16="http://schemas.microsoft.com/office/drawing/2014/chart" uri="{C3380CC4-5D6E-409C-BE32-E72D297353CC}">
              <c16:uniqueId val="{00000002-B055-4646-BA8B-5B61460F344C}"/>
            </c:ext>
          </c:extLst>
        </c:ser>
        <c:dLbls>
          <c:showLegendKey val="0"/>
          <c:showVal val="0"/>
          <c:showCatName val="0"/>
          <c:showSerName val="0"/>
          <c:showPercent val="0"/>
          <c:showBubbleSize val="0"/>
          <c:showLeaderLines val="1"/>
        </c:dLbls>
        <c:firstSliceAng val="0"/>
      </c:pieChart>
    </c:plotArea>
    <c:legend>
      <c:legendPos val="r"/>
      <c:layout>
        <c:manualLayout>
          <c:xMode val="edge"/>
          <c:yMode val="edge"/>
          <c:x val="0.7621108590239779"/>
          <c:y val="0.51441280637270426"/>
          <c:w val="0.21246541216246273"/>
          <c:h val="7.3333344269467943E-2"/>
        </c:manualLayout>
      </c:layout>
      <c:overlay val="0"/>
      <c:txPr>
        <a:bodyPr/>
        <a:lstStyle/>
        <a:p>
          <a:pPr>
            <a:defRPr sz="1000" b="1">
              <a:solidFill>
                <a:schemeClr val="tx1"/>
              </a:solidFill>
            </a:defRPr>
          </a:pPr>
          <a:endParaRPr lang="en-US"/>
        </a:p>
      </c:txPr>
    </c:legend>
    <c:plotVisOnly val="1"/>
    <c:dispBlanksAs val="gap"/>
    <c:showDLblsOverMax val="0"/>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1" i="0" u="none" strike="noStrike" kern="1200" spc="0" baseline="0">
                <a:solidFill>
                  <a:schemeClr val="tx1"/>
                </a:solidFill>
                <a:latin typeface="+mn-lt"/>
                <a:ea typeface="+mn-ea"/>
                <a:cs typeface="+mn-cs"/>
              </a:defRPr>
            </a:pPr>
            <a:r>
              <a:rPr lang="en-US" sz="2400" b="1" dirty="0">
                <a:solidFill>
                  <a:schemeClr val="tx1"/>
                </a:solidFill>
              </a:rPr>
              <a:t>CY2025</a:t>
            </a:r>
            <a:r>
              <a:rPr lang="en-US" sz="2400" b="1" baseline="0" dirty="0">
                <a:solidFill>
                  <a:schemeClr val="tx1"/>
                </a:solidFill>
              </a:rPr>
              <a:t> PUPM Drug Claim Reimbursement</a:t>
            </a:r>
            <a:endParaRPr lang="en-US" sz="2400" b="1" dirty="0">
              <a:solidFill>
                <a:schemeClr val="tx1"/>
              </a:solidFill>
            </a:endParaRPr>
          </a:p>
        </c:rich>
      </c:tx>
      <c:overlay val="0"/>
      <c:spPr>
        <a:noFill/>
        <a:ln>
          <a:noFill/>
        </a:ln>
        <a:effectLst/>
      </c:spPr>
      <c:txPr>
        <a:bodyPr rot="0" spcFirstLastPara="1" vertOverflow="ellipsis" vert="horz" wrap="square" anchor="ctr" anchorCtr="1"/>
        <a:lstStyle/>
        <a:p>
          <a:pPr>
            <a:defRPr sz="2400" b="1" i="0" u="none" strike="noStrike" kern="1200" spc="0" baseline="0">
              <a:solidFill>
                <a:schemeClr val="tx1"/>
              </a:solidFill>
              <a:latin typeface="+mn-lt"/>
              <a:ea typeface="+mn-ea"/>
              <a:cs typeface="+mn-cs"/>
            </a:defRPr>
          </a:pPr>
          <a:endParaRPr lang="en-US"/>
        </a:p>
      </c:txPr>
    </c:title>
    <c:autoTitleDeleted val="0"/>
    <c:plotArea>
      <c:layout/>
      <c:lineChart>
        <c:grouping val="standard"/>
        <c:varyColors val="0"/>
        <c:ser>
          <c:idx val="0"/>
          <c:order val="0"/>
          <c:tx>
            <c:strRef>
              <c:f>'CY20-CY24Large Eligibility PUPM'!$C$56</c:f>
              <c:strCache>
                <c:ptCount val="1"/>
                <c:pt idx="0">
                  <c:v>Children</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cat>
            <c:strRef>
              <c:f>'CY20-CY24Large Eligibility PUPM'!$D$55:$O$55</c:f>
              <c:strCache>
                <c:ptCount val="12"/>
                <c:pt idx="0">
                  <c:v>Jan</c:v>
                </c:pt>
                <c:pt idx="1">
                  <c:v>Feb</c:v>
                </c:pt>
                <c:pt idx="2">
                  <c:v>Mar</c:v>
                </c:pt>
                <c:pt idx="3">
                  <c:v>Apr</c:v>
                </c:pt>
                <c:pt idx="4">
                  <c:v>May</c:v>
                </c:pt>
                <c:pt idx="5">
                  <c:v>June</c:v>
                </c:pt>
                <c:pt idx="6">
                  <c:v>July</c:v>
                </c:pt>
                <c:pt idx="7">
                  <c:v>Aug</c:v>
                </c:pt>
                <c:pt idx="8">
                  <c:v>Sept</c:v>
                </c:pt>
                <c:pt idx="9">
                  <c:v>Oct</c:v>
                </c:pt>
                <c:pt idx="10">
                  <c:v>Nov</c:v>
                </c:pt>
                <c:pt idx="11">
                  <c:v>Dec</c:v>
                </c:pt>
              </c:strCache>
            </c:strRef>
          </c:cat>
          <c:val>
            <c:numRef>
              <c:f>'CY20-CY24Large Eligibility PUPM'!$D$56:$O$56</c:f>
              <c:numCache>
                <c:formatCode>"$"#,##0</c:formatCode>
                <c:ptCount val="12"/>
                <c:pt idx="0">
                  <c:v>224</c:v>
                </c:pt>
                <c:pt idx="1">
                  <c:v>212</c:v>
                </c:pt>
                <c:pt idx="2">
                  <c:v>262</c:v>
                </c:pt>
                <c:pt idx="3">
                  <c:v>269</c:v>
                </c:pt>
                <c:pt idx="4">
                  <c:v>261</c:v>
                </c:pt>
                <c:pt idx="5">
                  <c:v>245</c:v>
                </c:pt>
                <c:pt idx="6">
                  <c:v>291</c:v>
                </c:pt>
                <c:pt idx="7">
                  <c:v>336</c:v>
                </c:pt>
                <c:pt idx="8">
                  <c:v>260</c:v>
                </c:pt>
                <c:pt idx="9">
                  <c:v>262</c:v>
                </c:pt>
                <c:pt idx="10">
                  <c:v>309</c:v>
                </c:pt>
                <c:pt idx="11">
                  <c:v>262</c:v>
                </c:pt>
              </c:numCache>
            </c:numRef>
          </c:val>
          <c:smooth val="0"/>
          <c:extLst>
            <c:ext xmlns:c16="http://schemas.microsoft.com/office/drawing/2014/chart" uri="{C3380CC4-5D6E-409C-BE32-E72D297353CC}">
              <c16:uniqueId val="{00000000-164B-42C9-9799-73211AE3BC10}"/>
            </c:ext>
          </c:extLst>
        </c:ser>
        <c:ser>
          <c:idx val="1"/>
          <c:order val="1"/>
          <c:tx>
            <c:strRef>
              <c:f>'CY20-CY24Large Eligibility PUPM'!$C$57</c:f>
              <c:strCache>
                <c:ptCount val="1"/>
                <c:pt idx="0">
                  <c:v>Custodial Parents</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cat>
            <c:strRef>
              <c:f>'CY20-CY24Large Eligibility PUPM'!$D$55:$O$55</c:f>
              <c:strCache>
                <c:ptCount val="12"/>
                <c:pt idx="0">
                  <c:v>Jan</c:v>
                </c:pt>
                <c:pt idx="1">
                  <c:v>Feb</c:v>
                </c:pt>
                <c:pt idx="2">
                  <c:v>Mar</c:v>
                </c:pt>
                <c:pt idx="3">
                  <c:v>Apr</c:v>
                </c:pt>
                <c:pt idx="4">
                  <c:v>May</c:v>
                </c:pt>
                <c:pt idx="5">
                  <c:v>June</c:v>
                </c:pt>
                <c:pt idx="6">
                  <c:v>July</c:v>
                </c:pt>
                <c:pt idx="7">
                  <c:v>Aug</c:v>
                </c:pt>
                <c:pt idx="8">
                  <c:v>Sept</c:v>
                </c:pt>
                <c:pt idx="9">
                  <c:v>Oct</c:v>
                </c:pt>
                <c:pt idx="10">
                  <c:v>Nov</c:v>
                </c:pt>
                <c:pt idx="11">
                  <c:v>Dec</c:v>
                </c:pt>
              </c:strCache>
            </c:strRef>
          </c:cat>
          <c:val>
            <c:numRef>
              <c:f>'CY20-CY24Large Eligibility PUPM'!$D$57:$O$57</c:f>
              <c:numCache>
                <c:formatCode>"$"#,##0</c:formatCode>
                <c:ptCount val="12"/>
                <c:pt idx="0">
                  <c:v>414</c:v>
                </c:pt>
                <c:pt idx="1">
                  <c:v>440</c:v>
                </c:pt>
                <c:pt idx="2">
                  <c:v>565</c:v>
                </c:pt>
                <c:pt idx="3">
                  <c:v>484</c:v>
                </c:pt>
                <c:pt idx="4">
                  <c:v>597</c:v>
                </c:pt>
                <c:pt idx="5">
                  <c:v>435</c:v>
                </c:pt>
                <c:pt idx="6">
                  <c:v>623</c:v>
                </c:pt>
                <c:pt idx="7">
                  <c:v>654</c:v>
                </c:pt>
                <c:pt idx="8">
                  <c:v>584</c:v>
                </c:pt>
                <c:pt idx="9">
                  <c:v>565</c:v>
                </c:pt>
                <c:pt idx="10">
                  <c:v>670</c:v>
                </c:pt>
                <c:pt idx="11">
                  <c:v>595</c:v>
                </c:pt>
              </c:numCache>
            </c:numRef>
          </c:val>
          <c:smooth val="0"/>
          <c:extLst>
            <c:ext xmlns:c16="http://schemas.microsoft.com/office/drawing/2014/chart" uri="{C3380CC4-5D6E-409C-BE32-E72D297353CC}">
              <c16:uniqueId val="{00000001-164B-42C9-9799-73211AE3BC10}"/>
            </c:ext>
          </c:extLst>
        </c:ser>
        <c:ser>
          <c:idx val="2"/>
          <c:order val="2"/>
          <c:tx>
            <c:strRef>
              <c:f>'CY20-CY24Large Eligibility PUPM'!$C$58</c:f>
              <c:strCache>
                <c:ptCount val="1"/>
                <c:pt idx="0">
                  <c:v>Elderly</c:v>
                </c:pt>
              </c:strCache>
            </c:strRef>
          </c:tx>
          <c:spPr>
            <a:ln w="28575" cap="rnd">
              <a:solidFill>
                <a:schemeClr val="accent3"/>
              </a:solidFill>
              <a:round/>
            </a:ln>
            <a:effectLst/>
          </c:spPr>
          <c:marker>
            <c:symbol val="circle"/>
            <c:size val="5"/>
            <c:spPr>
              <a:solidFill>
                <a:schemeClr val="accent3"/>
              </a:solidFill>
              <a:ln w="9525">
                <a:solidFill>
                  <a:schemeClr val="accent3"/>
                </a:solidFill>
              </a:ln>
              <a:effectLst/>
            </c:spPr>
          </c:marker>
          <c:cat>
            <c:strRef>
              <c:f>'CY20-CY24Large Eligibility PUPM'!$D$55:$O$55</c:f>
              <c:strCache>
                <c:ptCount val="12"/>
                <c:pt idx="0">
                  <c:v>Jan</c:v>
                </c:pt>
                <c:pt idx="1">
                  <c:v>Feb</c:v>
                </c:pt>
                <c:pt idx="2">
                  <c:v>Mar</c:v>
                </c:pt>
                <c:pt idx="3">
                  <c:v>Apr</c:v>
                </c:pt>
                <c:pt idx="4">
                  <c:v>May</c:v>
                </c:pt>
                <c:pt idx="5">
                  <c:v>June</c:v>
                </c:pt>
                <c:pt idx="6">
                  <c:v>July</c:v>
                </c:pt>
                <c:pt idx="7">
                  <c:v>Aug</c:v>
                </c:pt>
                <c:pt idx="8">
                  <c:v>Sept</c:v>
                </c:pt>
                <c:pt idx="9">
                  <c:v>Oct</c:v>
                </c:pt>
                <c:pt idx="10">
                  <c:v>Nov</c:v>
                </c:pt>
                <c:pt idx="11">
                  <c:v>Dec</c:v>
                </c:pt>
              </c:strCache>
            </c:strRef>
          </c:cat>
          <c:val>
            <c:numRef>
              <c:f>'CY20-CY24Large Eligibility PUPM'!$D$58:$O$58</c:f>
              <c:numCache>
                <c:formatCode>"$"#,##0</c:formatCode>
                <c:ptCount val="12"/>
                <c:pt idx="0">
                  <c:v>173</c:v>
                </c:pt>
                <c:pt idx="1">
                  <c:v>179</c:v>
                </c:pt>
                <c:pt idx="2">
                  <c:v>216</c:v>
                </c:pt>
                <c:pt idx="3">
                  <c:v>183</c:v>
                </c:pt>
                <c:pt idx="4">
                  <c:v>213</c:v>
                </c:pt>
                <c:pt idx="5">
                  <c:v>165</c:v>
                </c:pt>
                <c:pt idx="6">
                  <c:v>216</c:v>
                </c:pt>
                <c:pt idx="7">
                  <c:v>222</c:v>
                </c:pt>
                <c:pt idx="8">
                  <c:v>196</c:v>
                </c:pt>
                <c:pt idx="9">
                  <c:v>203</c:v>
                </c:pt>
                <c:pt idx="10">
                  <c:v>234</c:v>
                </c:pt>
                <c:pt idx="11">
                  <c:v>202</c:v>
                </c:pt>
              </c:numCache>
            </c:numRef>
          </c:val>
          <c:smooth val="0"/>
          <c:extLst>
            <c:ext xmlns:c16="http://schemas.microsoft.com/office/drawing/2014/chart" uri="{C3380CC4-5D6E-409C-BE32-E72D297353CC}">
              <c16:uniqueId val="{00000002-164B-42C9-9799-73211AE3BC10}"/>
            </c:ext>
          </c:extLst>
        </c:ser>
        <c:ser>
          <c:idx val="3"/>
          <c:order val="3"/>
          <c:tx>
            <c:strRef>
              <c:f>'CY20-CY24Large Eligibility PUPM'!$C$59</c:f>
              <c:strCache>
                <c:ptCount val="1"/>
                <c:pt idx="0">
                  <c:v>Indep Foster Care Child</c:v>
                </c:pt>
              </c:strCache>
            </c:strRef>
          </c:tx>
          <c:spPr>
            <a:ln w="28575" cap="rnd">
              <a:solidFill>
                <a:schemeClr val="accent4"/>
              </a:solidFill>
              <a:round/>
            </a:ln>
            <a:effectLst/>
          </c:spPr>
          <c:marker>
            <c:symbol val="circle"/>
            <c:size val="5"/>
            <c:spPr>
              <a:solidFill>
                <a:schemeClr val="accent4"/>
              </a:solidFill>
              <a:ln w="9525">
                <a:solidFill>
                  <a:schemeClr val="accent4"/>
                </a:solidFill>
              </a:ln>
              <a:effectLst/>
            </c:spPr>
          </c:marker>
          <c:cat>
            <c:strRef>
              <c:f>'CY20-CY24Large Eligibility PUPM'!$D$55:$O$55</c:f>
              <c:strCache>
                <c:ptCount val="12"/>
                <c:pt idx="0">
                  <c:v>Jan</c:v>
                </c:pt>
                <c:pt idx="1">
                  <c:v>Feb</c:v>
                </c:pt>
                <c:pt idx="2">
                  <c:v>Mar</c:v>
                </c:pt>
                <c:pt idx="3">
                  <c:v>Apr</c:v>
                </c:pt>
                <c:pt idx="4">
                  <c:v>May</c:v>
                </c:pt>
                <c:pt idx="5">
                  <c:v>June</c:v>
                </c:pt>
                <c:pt idx="6">
                  <c:v>July</c:v>
                </c:pt>
                <c:pt idx="7">
                  <c:v>Aug</c:v>
                </c:pt>
                <c:pt idx="8">
                  <c:v>Sept</c:v>
                </c:pt>
                <c:pt idx="9">
                  <c:v>Oct</c:v>
                </c:pt>
                <c:pt idx="10">
                  <c:v>Nov</c:v>
                </c:pt>
                <c:pt idx="11">
                  <c:v>Dec</c:v>
                </c:pt>
              </c:strCache>
            </c:strRef>
          </c:cat>
          <c:val>
            <c:numRef>
              <c:f>'CY20-CY24Large Eligibility PUPM'!$D$59:$O$59</c:f>
              <c:numCache>
                <c:formatCode>"$"#,##0</c:formatCode>
                <c:ptCount val="12"/>
                <c:pt idx="0">
                  <c:v>648</c:v>
                </c:pt>
                <c:pt idx="1">
                  <c:v>532</c:v>
                </c:pt>
                <c:pt idx="2">
                  <c:v>714</c:v>
                </c:pt>
                <c:pt idx="3">
                  <c:v>673</c:v>
                </c:pt>
                <c:pt idx="4">
                  <c:v>874</c:v>
                </c:pt>
                <c:pt idx="5">
                  <c:v>463</c:v>
                </c:pt>
                <c:pt idx="6">
                  <c:v>731</c:v>
                </c:pt>
                <c:pt idx="7">
                  <c:v>692</c:v>
                </c:pt>
                <c:pt idx="8">
                  <c:v>560</c:v>
                </c:pt>
                <c:pt idx="9">
                  <c:v>583</c:v>
                </c:pt>
                <c:pt idx="10">
                  <c:v>652</c:v>
                </c:pt>
                <c:pt idx="11">
                  <c:v>570</c:v>
                </c:pt>
              </c:numCache>
            </c:numRef>
          </c:val>
          <c:smooth val="0"/>
          <c:extLst>
            <c:ext xmlns:c16="http://schemas.microsoft.com/office/drawing/2014/chart" uri="{C3380CC4-5D6E-409C-BE32-E72D297353CC}">
              <c16:uniqueId val="{00000003-164B-42C9-9799-73211AE3BC10}"/>
            </c:ext>
          </c:extLst>
        </c:ser>
        <c:ser>
          <c:idx val="4"/>
          <c:order val="4"/>
          <c:tx>
            <c:strRef>
              <c:f>'CY20-CY24Large Eligibility PUPM'!$C$60</c:f>
              <c:strCache>
                <c:ptCount val="1"/>
                <c:pt idx="0">
                  <c:v>Persons with Disabilities</c:v>
                </c:pt>
              </c:strCache>
            </c:strRef>
          </c:tx>
          <c:spPr>
            <a:ln w="28575" cap="rnd">
              <a:solidFill>
                <a:schemeClr val="accent5"/>
              </a:solidFill>
              <a:round/>
            </a:ln>
            <a:effectLst/>
          </c:spPr>
          <c:marker>
            <c:symbol val="circle"/>
            <c:size val="5"/>
            <c:spPr>
              <a:solidFill>
                <a:schemeClr val="accent5"/>
              </a:solidFill>
              <a:ln w="9525">
                <a:solidFill>
                  <a:schemeClr val="accent5"/>
                </a:solidFill>
              </a:ln>
              <a:effectLst/>
            </c:spPr>
          </c:marker>
          <c:cat>
            <c:strRef>
              <c:f>'CY20-CY24Large Eligibility PUPM'!$D$55:$O$55</c:f>
              <c:strCache>
                <c:ptCount val="12"/>
                <c:pt idx="0">
                  <c:v>Jan</c:v>
                </c:pt>
                <c:pt idx="1">
                  <c:v>Feb</c:v>
                </c:pt>
                <c:pt idx="2">
                  <c:v>Mar</c:v>
                </c:pt>
                <c:pt idx="3">
                  <c:v>Apr</c:v>
                </c:pt>
                <c:pt idx="4">
                  <c:v>May</c:v>
                </c:pt>
                <c:pt idx="5">
                  <c:v>June</c:v>
                </c:pt>
                <c:pt idx="6">
                  <c:v>July</c:v>
                </c:pt>
                <c:pt idx="7">
                  <c:v>Aug</c:v>
                </c:pt>
                <c:pt idx="8">
                  <c:v>Sept</c:v>
                </c:pt>
                <c:pt idx="9">
                  <c:v>Oct</c:v>
                </c:pt>
                <c:pt idx="10">
                  <c:v>Nov</c:v>
                </c:pt>
                <c:pt idx="11">
                  <c:v>Dec</c:v>
                </c:pt>
              </c:strCache>
            </c:strRef>
          </c:cat>
          <c:val>
            <c:numRef>
              <c:f>'CY20-CY24Large Eligibility PUPM'!$D$60:$O$60</c:f>
              <c:numCache>
                <c:formatCode>"$"#,##0</c:formatCode>
                <c:ptCount val="12"/>
                <c:pt idx="0">
                  <c:v>728</c:v>
                </c:pt>
                <c:pt idx="1">
                  <c:v>751</c:v>
                </c:pt>
                <c:pt idx="2">
                  <c:v>921</c:v>
                </c:pt>
                <c:pt idx="3">
                  <c:v>772</c:v>
                </c:pt>
                <c:pt idx="4">
                  <c:v>948</c:v>
                </c:pt>
                <c:pt idx="5">
                  <c:v>652</c:v>
                </c:pt>
                <c:pt idx="6">
                  <c:v>969</c:v>
                </c:pt>
                <c:pt idx="7">
                  <c:v>1005</c:v>
                </c:pt>
                <c:pt idx="8">
                  <c:v>834</c:v>
                </c:pt>
                <c:pt idx="9">
                  <c:v>834</c:v>
                </c:pt>
                <c:pt idx="10">
                  <c:v>1015</c:v>
                </c:pt>
                <c:pt idx="11">
                  <c:v>856</c:v>
                </c:pt>
              </c:numCache>
            </c:numRef>
          </c:val>
          <c:smooth val="0"/>
          <c:extLst>
            <c:ext xmlns:c16="http://schemas.microsoft.com/office/drawing/2014/chart" uri="{C3380CC4-5D6E-409C-BE32-E72D297353CC}">
              <c16:uniqueId val="{00000004-164B-42C9-9799-73211AE3BC10}"/>
            </c:ext>
          </c:extLst>
        </c:ser>
        <c:ser>
          <c:idx val="5"/>
          <c:order val="5"/>
          <c:tx>
            <c:strRef>
              <c:f>'CY20-CY24Large Eligibility PUPM'!$C$61</c:f>
              <c:strCache>
                <c:ptCount val="1"/>
                <c:pt idx="0">
                  <c:v>Pregnant Women</c:v>
                </c:pt>
              </c:strCache>
            </c:strRef>
          </c:tx>
          <c:spPr>
            <a:ln w="28575" cap="rnd">
              <a:solidFill>
                <a:schemeClr val="accent6"/>
              </a:solidFill>
              <a:round/>
            </a:ln>
            <a:effectLst/>
          </c:spPr>
          <c:marker>
            <c:symbol val="circle"/>
            <c:size val="5"/>
            <c:spPr>
              <a:solidFill>
                <a:schemeClr val="accent6"/>
              </a:solidFill>
              <a:ln w="9525">
                <a:solidFill>
                  <a:schemeClr val="accent6"/>
                </a:solidFill>
              </a:ln>
              <a:effectLst/>
            </c:spPr>
          </c:marker>
          <c:cat>
            <c:strRef>
              <c:f>'CY20-CY24Large Eligibility PUPM'!$D$55:$O$55</c:f>
              <c:strCache>
                <c:ptCount val="12"/>
                <c:pt idx="0">
                  <c:v>Jan</c:v>
                </c:pt>
                <c:pt idx="1">
                  <c:v>Feb</c:v>
                </c:pt>
                <c:pt idx="2">
                  <c:v>Mar</c:v>
                </c:pt>
                <c:pt idx="3">
                  <c:v>Apr</c:v>
                </c:pt>
                <c:pt idx="4">
                  <c:v>May</c:v>
                </c:pt>
                <c:pt idx="5">
                  <c:v>June</c:v>
                </c:pt>
                <c:pt idx="6">
                  <c:v>July</c:v>
                </c:pt>
                <c:pt idx="7">
                  <c:v>Aug</c:v>
                </c:pt>
                <c:pt idx="8">
                  <c:v>Sept</c:v>
                </c:pt>
                <c:pt idx="9">
                  <c:v>Oct</c:v>
                </c:pt>
                <c:pt idx="10">
                  <c:v>Nov</c:v>
                </c:pt>
                <c:pt idx="11">
                  <c:v>Dec</c:v>
                </c:pt>
              </c:strCache>
            </c:strRef>
          </c:cat>
          <c:val>
            <c:numRef>
              <c:f>'CY20-CY24Large Eligibility PUPM'!$D$61:$O$61</c:f>
              <c:numCache>
                <c:formatCode>"$"#,##0</c:formatCode>
                <c:ptCount val="12"/>
                <c:pt idx="0">
                  <c:v>157</c:v>
                </c:pt>
                <c:pt idx="1">
                  <c:v>149</c:v>
                </c:pt>
                <c:pt idx="2">
                  <c:v>186</c:v>
                </c:pt>
                <c:pt idx="3">
                  <c:v>169</c:v>
                </c:pt>
                <c:pt idx="4">
                  <c:v>196</c:v>
                </c:pt>
                <c:pt idx="5">
                  <c:v>161</c:v>
                </c:pt>
                <c:pt idx="6">
                  <c:v>205</c:v>
                </c:pt>
                <c:pt idx="7">
                  <c:v>219</c:v>
                </c:pt>
                <c:pt idx="8">
                  <c:v>186</c:v>
                </c:pt>
                <c:pt idx="9">
                  <c:v>219</c:v>
                </c:pt>
                <c:pt idx="10">
                  <c:v>241</c:v>
                </c:pt>
                <c:pt idx="11">
                  <c:v>230</c:v>
                </c:pt>
              </c:numCache>
            </c:numRef>
          </c:val>
          <c:smooth val="0"/>
          <c:extLst>
            <c:ext xmlns:c16="http://schemas.microsoft.com/office/drawing/2014/chart" uri="{C3380CC4-5D6E-409C-BE32-E72D297353CC}">
              <c16:uniqueId val="{00000005-164B-42C9-9799-73211AE3BC10}"/>
            </c:ext>
          </c:extLst>
        </c:ser>
        <c:ser>
          <c:idx val="6"/>
          <c:order val="6"/>
          <c:tx>
            <c:strRef>
              <c:f>'CY20-CY24Large Eligibility PUPM'!$C$62</c:f>
              <c:strCache>
                <c:ptCount val="1"/>
                <c:pt idx="0">
                  <c:v>Expansion</c:v>
                </c:pt>
              </c:strCache>
            </c:strRef>
          </c:tx>
          <c:spPr>
            <a:ln w="28575" cap="rnd">
              <a:solidFill>
                <a:schemeClr val="accent1">
                  <a:lumMod val="60000"/>
                </a:schemeClr>
              </a:solidFill>
              <a:round/>
            </a:ln>
            <a:effectLst/>
          </c:spPr>
          <c:marker>
            <c:symbol val="circle"/>
            <c:size val="5"/>
            <c:spPr>
              <a:solidFill>
                <a:schemeClr val="accent1">
                  <a:lumMod val="60000"/>
                </a:schemeClr>
              </a:solidFill>
              <a:ln w="9525">
                <a:solidFill>
                  <a:schemeClr val="accent1">
                    <a:lumMod val="60000"/>
                  </a:schemeClr>
                </a:solidFill>
              </a:ln>
              <a:effectLst/>
            </c:spPr>
          </c:marker>
          <c:cat>
            <c:strRef>
              <c:f>'CY20-CY24Large Eligibility PUPM'!$D$55:$O$55</c:f>
              <c:strCache>
                <c:ptCount val="12"/>
                <c:pt idx="0">
                  <c:v>Jan</c:v>
                </c:pt>
                <c:pt idx="1">
                  <c:v>Feb</c:v>
                </c:pt>
                <c:pt idx="2">
                  <c:v>Mar</c:v>
                </c:pt>
                <c:pt idx="3">
                  <c:v>Apr</c:v>
                </c:pt>
                <c:pt idx="4">
                  <c:v>May</c:v>
                </c:pt>
                <c:pt idx="5">
                  <c:v>June</c:v>
                </c:pt>
                <c:pt idx="6">
                  <c:v>July</c:v>
                </c:pt>
                <c:pt idx="7">
                  <c:v>Aug</c:v>
                </c:pt>
                <c:pt idx="8">
                  <c:v>Sept</c:v>
                </c:pt>
                <c:pt idx="9">
                  <c:v>Oct</c:v>
                </c:pt>
                <c:pt idx="10">
                  <c:v>Nov</c:v>
                </c:pt>
                <c:pt idx="11">
                  <c:v>Dec</c:v>
                </c:pt>
              </c:strCache>
            </c:strRef>
          </c:cat>
          <c:val>
            <c:numRef>
              <c:f>'CY20-CY24Large Eligibility PUPM'!$D$62:$O$62</c:f>
              <c:numCache>
                <c:formatCode>"$"#,##0</c:formatCode>
                <c:ptCount val="12"/>
                <c:pt idx="0">
                  <c:v>500</c:v>
                </c:pt>
                <c:pt idx="1">
                  <c:v>539</c:v>
                </c:pt>
                <c:pt idx="2">
                  <c:v>655</c:v>
                </c:pt>
                <c:pt idx="3">
                  <c:v>567</c:v>
                </c:pt>
                <c:pt idx="4">
                  <c:v>691</c:v>
                </c:pt>
                <c:pt idx="5">
                  <c:v>511</c:v>
                </c:pt>
                <c:pt idx="6">
                  <c:v>719</c:v>
                </c:pt>
                <c:pt idx="7">
                  <c:v>748</c:v>
                </c:pt>
                <c:pt idx="8">
                  <c:v>638</c:v>
                </c:pt>
                <c:pt idx="9">
                  <c:v>628</c:v>
                </c:pt>
                <c:pt idx="10">
                  <c:v>753</c:v>
                </c:pt>
                <c:pt idx="11">
                  <c:v>652</c:v>
                </c:pt>
              </c:numCache>
            </c:numRef>
          </c:val>
          <c:smooth val="0"/>
          <c:extLst>
            <c:ext xmlns:c16="http://schemas.microsoft.com/office/drawing/2014/chart" uri="{C3380CC4-5D6E-409C-BE32-E72D297353CC}">
              <c16:uniqueId val="{00000006-164B-42C9-9799-73211AE3BC10}"/>
            </c:ext>
          </c:extLst>
        </c:ser>
        <c:dLbls>
          <c:showLegendKey val="0"/>
          <c:showVal val="0"/>
          <c:showCatName val="0"/>
          <c:showSerName val="0"/>
          <c:showPercent val="0"/>
          <c:showBubbleSize val="0"/>
        </c:dLbls>
        <c:marker val="1"/>
        <c:smooth val="0"/>
        <c:axId val="2115531608"/>
        <c:axId val="2115531968"/>
      </c:lineChart>
      <c:catAx>
        <c:axId val="211553160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400" b="1" i="0" u="none" strike="noStrike" kern="1200" baseline="0">
                <a:solidFill>
                  <a:schemeClr val="tx1"/>
                </a:solidFill>
                <a:latin typeface="+mn-lt"/>
                <a:ea typeface="+mn-ea"/>
                <a:cs typeface="+mn-cs"/>
              </a:defRPr>
            </a:pPr>
            <a:endParaRPr lang="en-US"/>
          </a:p>
        </c:txPr>
        <c:crossAx val="2115531968"/>
        <c:crosses val="autoZero"/>
        <c:auto val="1"/>
        <c:lblAlgn val="ctr"/>
        <c:lblOffset val="100"/>
        <c:noMultiLvlLbl val="0"/>
      </c:catAx>
      <c:valAx>
        <c:axId val="2115531968"/>
        <c:scaling>
          <c:orientation val="minMax"/>
        </c:scaling>
        <c:delete val="0"/>
        <c:axPos val="l"/>
        <c:majorGridlines>
          <c:spPr>
            <a:ln w="9525" cap="flat" cmpd="sng" algn="ctr">
              <a:solidFill>
                <a:schemeClr val="tx1">
                  <a:lumMod val="15000"/>
                  <a:lumOff val="85000"/>
                </a:schemeClr>
              </a:solidFill>
              <a:round/>
            </a:ln>
            <a:effectLst/>
          </c:spPr>
        </c:majorGridlines>
        <c:numFmt formatCode="&quot;$&quot;#,##0" sourceLinked="1"/>
        <c:majorTickMark val="none"/>
        <c:minorTickMark val="none"/>
        <c:tickLblPos val="nextTo"/>
        <c:spPr>
          <a:noFill/>
          <a:ln>
            <a:noFill/>
          </a:ln>
          <a:effectLst/>
        </c:spPr>
        <c:txPr>
          <a:bodyPr rot="-60000000" spcFirstLastPara="1" vertOverflow="ellipsis" vert="horz" wrap="square" anchor="ctr" anchorCtr="1"/>
          <a:lstStyle/>
          <a:p>
            <a:pPr>
              <a:defRPr sz="2400" b="1" i="0" u="none" strike="noStrike" kern="1200" baseline="0">
                <a:solidFill>
                  <a:schemeClr val="tx1"/>
                </a:solidFill>
                <a:latin typeface="+mn-lt"/>
                <a:ea typeface="+mn-ea"/>
                <a:cs typeface="+mn-cs"/>
              </a:defRPr>
            </a:pPr>
            <a:endParaRPr lang="en-US"/>
          </a:p>
        </c:txPr>
        <c:crossAx val="211553160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1"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3200" b="1" i="0" u="none" strike="noStrike" kern="1200" spc="0" baseline="0">
                <a:solidFill>
                  <a:schemeClr val="tx1"/>
                </a:solidFill>
                <a:latin typeface="+mn-lt"/>
                <a:ea typeface="+mn-ea"/>
                <a:cs typeface="+mn-cs"/>
              </a:defRPr>
            </a:pPr>
            <a:r>
              <a:rPr lang="en-US" sz="3200" b="1" dirty="0">
                <a:solidFill>
                  <a:schemeClr val="tx1"/>
                </a:solidFill>
              </a:rPr>
              <a:t>MAVYRET EXPENDITURES</a:t>
            </a:r>
          </a:p>
        </c:rich>
      </c:tx>
      <c:overlay val="0"/>
      <c:spPr>
        <a:noFill/>
        <a:ln>
          <a:noFill/>
        </a:ln>
        <a:effectLst/>
      </c:spPr>
      <c:txPr>
        <a:bodyPr rot="0" spcFirstLastPara="1" vertOverflow="ellipsis" vert="horz" wrap="square" anchor="ctr" anchorCtr="1"/>
        <a:lstStyle/>
        <a:p>
          <a:pPr>
            <a:defRPr sz="3200" b="1" i="0" u="none" strike="noStrike" kern="1200" spc="0" baseline="0">
              <a:solidFill>
                <a:schemeClr val="tx1"/>
              </a:solidFill>
              <a:latin typeface="+mn-lt"/>
              <a:ea typeface="+mn-ea"/>
              <a:cs typeface="+mn-cs"/>
            </a:defRPr>
          </a:pPr>
          <a:endParaRPr lang="en-US"/>
        </a:p>
      </c:txPr>
    </c:title>
    <c:autoTitleDeleted val="0"/>
    <c:plotArea>
      <c:layout/>
      <c:lineChart>
        <c:grouping val="standard"/>
        <c:varyColors val="0"/>
        <c:ser>
          <c:idx val="4"/>
          <c:order val="4"/>
          <c:tx>
            <c:strRef>
              <c:f>Mavyret!$B$36</c:f>
              <c:strCache>
                <c:ptCount val="1"/>
                <c:pt idx="0">
                  <c:v>FY23 Total Spend</c:v>
                </c:pt>
              </c:strCache>
            </c:strRef>
          </c:tx>
          <c:spPr>
            <a:ln w="28575" cap="rnd">
              <a:solidFill>
                <a:schemeClr val="accent5"/>
              </a:solidFill>
              <a:round/>
            </a:ln>
            <a:effectLst/>
          </c:spPr>
          <c:marker>
            <c:symbol val="circle"/>
            <c:size val="5"/>
            <c:spPr>
              <a:solidFill>
                <a:schemeClr val="accent5"/>
              </a:solidFill>
              <a:ln w="9525">
                <a:solidFill>
                  <a:schemeClr val="accent5"/>
                </a:solidFill>
              </a:ln>
              <a:effectLst/>
            </c:spPr>
          </c:marker>
          <c:cat>
            <c:strRef>
              <c:f>Mavyret!$C$31:$N$31</c:f>
              <c:strCache>
                <c:ptCount val="12"/>
                <c:pt idx="0">
                  <c:v>July</c:v>
                </c:pt>
                <c:pt idx="1">
                  <c:v>Aug </c:v>
                </c:pt>
                <c:pt idx="2">
                  <c:v>Sept </c:v>
                </c:pt>
                <c:pt idx="3">
                  <c:v>Oct </c:v>
                </c:pt>
                <c:pt idx="4">
                  <c:v>Nov</c:v>
                </c:pt>
                <c:pt idx="5">
                  <c:v>Dec</c:v>
                </c:pt>
                <c:pt idx="6">
                  <c:v>Jan</c:v>
                </c:pt>
                <c:pt idx="7">
                  <c:v>Feb</c:v>
                </c:pt>
                <c:pt idx="8">
                  <c:v>Mar</c:v>
                </c:pt>
                <c:pt idx="9">
                  <c:v>Apr</c:v>
                </c:pt>
                <c:pt idx="10">
                  <c:v>May </c:v>
                </c:pt>
                <c:pt idx="11">
                  <c:v>June</c:v>
                </c:pt>
              </c:strCache>
            </c:strRef>
          </c:cat>
          <c:val>
            <c:numRef>
              <c:f>Mavyret!$C$36:$N$36</c:f>
              <c:numCache>
                <c:formatCode>"$"#,##0</c:formatCode>
                <c:ptCount val="12"/>
                <c:pt idx="0">
                  <c:v>2808204</c:v>
                </c:pt>
                <c:pt idx="1">
                  <c:v>2870792</c:v>
                </c:pt>
                <c:pt idx="2">
                  <c:v>3185833</c:v>
                </c:pt>
                <c:pt idx="3">
                  <c:v>3442647</c:v>
                </c:pt>
                <c:pt idx="4">
                  <c:v>4026382</c:v>
                </c:pt>
                <c:pt idx="5">
                  <c:v>2512664</c:v>
                </c:pt>
                <c:pt idx="6">
                  <c:v>3171031</c:v>
                </c:pt>
                <c:pt idx="7">
                  <c:v>3406514</c:v>
                </c:pt>
                <c:pt idx="8">
                  <c:v>4192774</c:v>
                </c:pt>
                <c:pt idx="9">
                  <c:v>3593274</c:v>
                </c:pt>
                <c:pt idx="10">
                  <c:v>4790669</c:v>
                </c:pt>
                <c:pt idx="11">
                  <c:v>3122934</c:v>
                </c:pt>
              </c:numCache>
            </c:numRef>
          </c:val>
          <c:smooth val="0"/>
          <c:extLst>
            <c:ext xmlns:c16="http://schemas.microsoft.com/office/drawing/2014/chart" uri="{C3380CC4-5D6E-409C-BE32-E72D297353CC}">
              <c16:uniqueId val="{00000000-0CAF-4378-80C0-FC0E29C74E3F}"/>
            </c:ext>
          </c:extLst>
        </c:ser>
        <c:ser>
          <c:idx val="5"/>
          <c:order val="5"/>
          <c:tx>
            <c:strRef>
              <c:f>Mavyret!$B$37</c:f>
              <c:strCache>
                <c:ptCount val="1"/>
                <c:pt idx="0">
                  <c:v>FY24 Total Spend</c:v>
                </c:pt>
              </c:strCache>
            </c:strRef>
          </c:tx>
          <c:spPr>
            <a:ln w="28575" cap="rnd">
              <a:solidFill>
                <a:schemeClr val="accent6"/>
              </a:solidFill>
              <a:round/>
            </a:ln>
            <a:effectLst/>
          </c:spPr>
          <c:marker>
            <c:symbol val="circle"/>
            <c:size val="5"/>
            <c:spPr>
              <a:solidFill>
                <a:schemeClr val="accent6"/>
              </a:solidFill>
              <a:ln w="9525">
                <a:solidFill>
                  <a:schemeClr val="accent6"/>
                </a:solidFill>
              </a:ln>
              <a:effectLst/>
            </c:spPr>
          </c:marker>
          <c:cat>
            <c:strRef>
              <c:f>Mavyret!$C$31:$N$31</c:f>
              <c:strCache>
                <c:ptCount val="12"/>
                <c:pt idx="0">
                  <c:v>July</c:v>
                </c:pt>
                <c:pt idx="1">
                  <c:v>Aug </c:v>
                </c:pt>
                <c:pt idx="2">
                  <c:v>Sept </c:v>
                </c:pt>
                <c:pt idx="3">
                  <c:v>Oct </c:v>
                </c:pt>
                <c:pt idx="4">
                  <c:v>Nov</c:v>
                </c:pt>
                <c:pt idx="5">
                  <c:v>Dec</c:v>
                </c:pt>
                <c:pt idx="6">
                  <c:v>Jan</c:v>
                </c:pt>
                <c:pt idx="7">
                  <c:v>Feb</c:v>
                </c:pt>
                <c:pt idx="8">
                  <c:v>Mar</c:v>
                </c:pt>
                <c:pt idx="9">
                  <c:v>Apr</c:v>
                </c:pt>
                <c:pt idx="10">
                  <c:v>May </c:v>
                </c:pt>
                <c:pt idx="11">
                  <c:v>June</c:v>
                </c:pt>
              </c:strCache>
            </c:strRef>
          </c:cat>
          <c:val>
            <c:numRef>
              <c:f>Mavyret!$C$37:$N$37</c:f>
              <c:numCache>
                <c:formatCode>"$"#,##0</c:formatCode>
                <c:ptCount val="12"/>
                <c:pt idx="0">
                  <c:v>3274608</c:v>
                </c:pt>
                <c:pt idx="1">
                  <c:v>3985351</c:v>
                </c:pt>
                <c:pt idx="2">
                  <c:v>3019800</c:v>
                </c:pt>
                <c:pt idx="3">
                  <c:v>3125686</c:v>
                </c:pt>
                <c:pt idx="4">
                  <c:v>3573548</c:v>
                </c:pt>
                <c:pt idx="5">
                  <c:v>3685595</c:v>
                </c:pt>
                <c:pt idx="6">
                  <c:v>1876669</c:v>
                </c:pt>
                <c:pt idx="7">
                  <c:v>2044059</c:v>
                </c:pt>
                <c:pt idx="8">
                  <c:v>3027912</c:v>
                </c:pt>
                <c:pt idx="9">
                  <c:v>3693860</c:v>
                </c:pt>
                <c:pt idx="10">
                  <c:v>3251263</c:v>
                </c:pt>
                <c:pt idx="11">
                  <c:v>2902668.91</c:v>
                </c:pt>
              </c:numCache>
            </c:numRef>
          </c:val>
          <c:smooth val="0"/>
          <c:extLst>
            <c:ext xmlns:c16="http://schemas.microsoft.com/office/drawing/2014/chart" uri="{C3380CC4-5D6E-409C-BE32-E72D297353CC}">
              <c16:uniqueId val="{00000001-0CAF-4378-80C0-FC0E29C74E3F}"/>
            </c:ext>
          </c:extLst>
        </c:ser>
        <c:ser>
          <c:idx val="6"/>
          <c:order val="6"/>
          <c:tx>
            <c:strRef>
              <c:f>Mavyret!$B$38</c:f>
              <c:strCache>
                <c:ptCount val="1"/>
                <c:pt idx="0">
                  <c:v>FY25 Total Spend</c:v>
                </c:pt>
              </c:strCache>
            </c:strRef>
          </c:tx>
          <c:spPr>
            <a:ln w="28575" cap="rnd">
              <a:solidFill>
                <a:schemeClr val="accent1">
                  <a:lumMod val="60000"/>
                </a:schemeClr>
              </a:solidFill>
              <a:round/>
            </a:ln>
            <a:effectLst/>
          </c:spPr>
          <c:marker>
            <c:symbol val="circle"/>
            <c:size val="5"/>
            <c:spPr>
              <a:solidFill>
                <a:schemeClr val="accent1">
                  <a:lumMod val="60000"/>
                </a:schemeClr>
              </a:solidFill>
              <a:ln w="9525">
                <a:solidFill>
                  <a:schemeClr val="accent1">
                    <a:lumMod val="60000"/>
                  </a:schemeClr>
                </a:solidFill>
              </a:ln>
              <a:effectLst/>
            </c:spPr>
          </c:marker>
          <c:cat>
            <c:strRef>
              <c:f>Mavyret!$C$31:$N$31</c:f>
              <c:strCache>
                <c:ptCount val="12"/>
                <c:pt idx="0">
                  <c:v>July</c:v>
                </c:pt>
                <c:pt idx="1">
                  <c:v>Aug </c:v>
                </c:pt>
                <c:pt idx="2">
                  <c:v>Sept </c:v>
                </c:pt>
                <c:pt idx="3">
                  <c:v>Oct </c:v>
                </c:pt>
                <c:pt idx="4">
                  <c:v>Nov</c:v>
                </c:pt>
                <c:pt idx="5">
                  <c:v>Dec</c:v>
                </c:pt>
                <c:pt idx="6">
                  <c:v>Jan</c:v>
                </c:pt>
                <c:pt idx="7">
                  <c:v>Feb</c:v>
                </c:pt>
                <c:pt idx="8">
                  <c:v>Mar</c:v>
                </c:pt>
                <c:pt idx="9">
                  <c:v>Apr</c:v>
                </c:pt>
                <c:pt idx="10">
                  <c:v>May </c:v>
                </c:pt>
                <c:pt idx="11">
                  <c:v>June</c:v>
                </c:pt>
              </c:strCache>
            </c:strRef>
          </c:cat>
          <c:val>
            <c:numRef>
              <c:f>Mavyret!$C$38:$N$38</c:f>
              <c:numCache>
                <c:formatCode>"$"#,##0</c:formatCode>
                <c:ptCount val="12"/>
                <c:pt idx="0">
                  <c:v>3460678</c:v>
                </c:pt>
                <c:pt idx="1">
                  <c:v>3708219</c:v>
                </c:pt>
                <c:pt idx="2">
                  <c:v>2876278</c:v>
                </c:pt>
                <c:pt idx="3">
                  <c:v>2648554</c:v>
                </c:pt>
                <c:pt idx="4">
                  <c:v>3812182</c:v>
                </c:pt>
                <c:pt idx="5">
                  <c:v>2237919</c:v>
                </c:pt>
                <c:pt idx="6">
                  <c:v>2390201</c:v>
                </c:pt>
                <c:pt idx="7">
                  <c:v>2774015</c:v>
                </c:pt>
                <c:pt idx="8">
                  <c:v>3427010</c:v>
                </c:pt>
                <c:pt idx="9">
                  <c:v>2883397</c:v>
                </c:pt>
                <c:pt idx="10">
                  <c:v>4441497</c:v>
                </c:pt>
                <c:pt idx="11">
                  <c:v>2285780.48</c:v>
                </c:pt>
              </c:numCache>
            </c:numRef>
          </c:val>
          <c:smooth val="0"/>
          <c:extLst>
            <c:ext xmlns:c16="http://schemas.microsoft.com/office/drawing/2014/chart" uri="{C3380CC4-5D6E-409C-BE32-E72D297353CC}">
              <c16:uniqueId val="{00000002-0CAF-4378-80C0-FC0E29C74E3F}"/>
            </c:ext>
          </c:extLst>
        </c:ser>
        <c:ser>
          <c:idx val="7"/>
          <c:order val="7"/>
          <c:tx>
            <c:strRef>
              <c:f>Mavyret!$B$39</c:f>
              <c:strCache>
                <c:ptCount val="1"/>
                <c:pt idx="0">
                  <c:v>FY26 Total Spend</c:v>
                </c:pt>
              </c:strCache>
            </c:strRef>
          </c:tx>
          <c:spPr>
            <a:ln w="28575" cap="rnd">
              <a:solidFill>
                <a:schemeClr val="accent2">
                  <a:lumMod val="60000"/>
                </a:schemeClr>
              </a:solidFill>
              <a:round/>
            </a:ln>
            <a:effectLst/>
          </c:spPr>
          <c:marker>
            <c:symbol val="circle"/>
            <c:size val="5"/>
            <c:spPr>
              <a:solidFill>
                <a:schemeClr val="accent2">
                  <a:lumMod val="60000"/>
                </a:schemeClr>
              </a:solidFill>
              <a:ln w="9525">
                <a:solidFill>
                  <a:schemeClr val="accent2">
                    <a:lumMod val="60000"/>
                  </a:schemeClr>
                </a:solidFill>
              </a:ln>
              <a:effectLst/>
            </c:spPr>
          </c:marker>
          <c:cat>
            <c:strRef>
              <c:f>Mavyret!$C$31:$N$31</c:f>
              <c:strCache>
                <c:ptCount val="12"/>
                <c:pt idx="0">
                  <c:v>July</c:v>
                </c:pt>
                <c:pt idx="1">
                  <c:v>Aug </c:v>
                </c:pt>
                <c:pt idx="2">
                  <c:v>Sept </c:v>
                </c:pt>
                <c:pt idx="3">
                  <c:v>Oct </c:v>
                </c:pt>
                <c:pt idx="4">
                  <c:v>Nov</c:v>
                </c:pt>
                <c:pt idx="5">
                  <c:v>Dec</c:v>
                </c:pt>
                <c:pt idx="6">
                  <c:v>Jan</c:v>
                </c:pt>
                <c:pt idx="7">
                  <c:v>Feb</c:v>
                </c:pt>
                <c:pt idx="8">
                  <c:v>Mar</c:v>
                </c:pt>
                <c:pt idx="9">
                  <c:v>Apr</c:v>
                </c:pt>
                <c:pt idx="10">
                  <c:v>May </c:v>
                </c:pt>
                <c:pt idx="11">
                  <c:v>June</c:v>
                </c:pt>
              </c:strCache>
            </c:strRef>
          </c:cat>
          <c:val>
            <c:numRef>
              <c:f>Mavyret!$C$39:$N$39</c:f>
              <c:numCache>
                <c:formatCode>"$"#,##0</c:formatCode>
                <c:ptCount val="12"/>
                <c:pt idx="0">
                  <c:v>3959804</c:v>
                </c:pt>
                <c:pt idx="1">
                  <c:v>3633333</c:v>
                </c:pt>
                <c:pt idx="2">
                  <c:v>2984705</c:v>
                </c:pt>
                <c:pt idx="3">
                  <c:v>3158988</c:v>
                </c:pt>
                <c:pt idx="4">
                  <c:v>3959642</c:v>
                </c:pt>
                <c:pt idx="5">
                  <c:v>2855389</c:v>
                </c:pt>
              </c:numCache>
            </c:numRef>
          </c:val>
          <c:smooth val="0"/>
          <c:extLst>
            <c:ext xmlns:c16="http://schemas.microsoft.com/office/drawing/2014/chart" uri="{C3380CC4-5D6E-409C-BE32-E72D297353CC}">
              <c16:uniqueId val="{00000003-0CAF-4378-80C0-FC0E29C74E3F}"/>
            </c:ext>
          </c:extLst>
        </c:ser>
        <c:dLbls>
          <c:showLegendKey val="0"/>
          <c:showVal val="0"/>
          <c:showCatName val="0"/>
          <c:showSerName val="0"/>
          <c:showPercent val="0"/>
          <c:showBubbleSize val="0"/>
        </c:dLbls>
        <c:marker val="1"/>
        <c:smooth val="0"/>
        <c:axId val="936622624"/>
        <c:axId val="936626224"/>
        <c:extLst>
          <c:ext xmlns:c15="http://schemas.microsoft.com/office/drawing/2012/chart" uri="{02D57815-91ED-43cb-92C2-25804820EDAC}">
            <c15:filteredLineSeries>
              <c15:ser>
                <c:idx val="0"/>
                <c:order val="0"/>
                <c:tx>
                  <c:strRef>
                    <c:extLst>
                      <c:ext uri="{02D57815-91ED-43cb-92C2-25804820EDAC}">
                        <c15:formulaRef>
                          <c15:sqref>Mavyret!$B$32</c15:sqref>
                        </c15:formulaRef>
                      </c:ext>
                    </c:extLst>
                    <c:strCache>
                      <c:ptCount val="1"/>
                      <c:pt idx="0">
                        <c:v> FY19 Total Spend</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cat>
                  <c:strRef>
                    <c:extLst>
                      <c:ext uri="{02D57815-91ED-43cb-92C2-25804820EDAC}">
                        <c15:formulaRef>
                          <c15:sqref>Mavyret!$C$31:$N$31</c15:sqref>
                        </c15:formulaRef>
                      </c:ext>
                    </c:extLst>
                    <c:strCache>
                      <c:ptCount val="12"/>
                      <c:pt idx="0">
                        <c:v>July</c:v>
                      </c:pt>
                      <c:pt idx="1">
                        <c:v>Aug </c:v>
                      </c:pt>
                      <c:pt idx="2">
                        <c:v>Sept </c:v>
                      </c:pt>
                      <c:pt idx="3">
                        <c:v>Oct </c:v>
                      </c:pt>
                      <c:pt idx="4">
                        <c:v>Nov</c:v>
                      </c:pt>
                      <c:pt idx="5">
                        <c:v>Dec</c:v>
                      </c:pt>
                      <c:pt idx="6">
                        <c:v>Jan</c:v>
                      </c:pt>
                      <c:pt idx="7">
                        <c:v>Feb</c:v>
                      </c:pt>
                      <c:pt idx="8">
                        <c:v>Mar</c:v>
                      </c:pt>
                      <c:pt idx="9">
                        <c:v>Apr</c:v>
                      </c:pt>
                      <c:pt idx="10">
                        <c:v>May </c:v>
                      </c:pt>
                      <c:pt idx="11">
                        <c:v>June</c:v>
                      </c:pt>
                    </c:strCache>
                  </c:strRef>
                </c:cat>
                <c:val>
                  <c:numRef>
                    <c:extLst>
                      <c:ext uri="{02D57815-91ED-43cb-92C2-25804820EDAC}">
                        <c15:formulaRef>
                          <c15:sqref>Mavyret!$C$32:$N$32</c15:sqref>
                        </c15:formulaRef>
                      </c:ext>
                    </c:extLst>
                    <c:numCache>
                      <c:formatCode>"$"#,##0</c:formatCode>
                      <c:ptCount val="12"/>
                      <c:pt idx="0">
                        <c:v>2440910.52</c:v>
                      </c:pt>
                      <c:pt idx="1">
                        <c:v>2646620.9700000002</c:v>
                      </c:pt>
                      <c:pt idx="2">
                        <c:v>2145263.61</c:v>
                      </c:pt>
                      <c:pt idx="3">
                        <c:v>2276855.21</c:v>
                      </c:pt>
                      <c:pt idx="4">
                        <c:v>2790156.44</c:v>
                      </c:pt>
                      <c:pt idx="5">
                        <c:v>1947874.18</c:v>
                      </c:pt>
                      <c:pt idx="6">
                        <c:v>2093385.87</c:v>
                      </c:pt>
                      <c:pt idx="7">
                        <c:v>1517087.12</c:v>
                      </c:pt>
                      <c:pt idx="8">
                        <c:v>1714943.75</c:v>
                      </c:pt>
                      <c:pt idx="9">
                        <c:v>1564539.05</c:v>
                      </c:pt>
                      <c:pt idx="10">
                        <c:v>1841461.78</c:v>
                      </c:pt>
                      <c:pt idx="11">
                        <c:v>1328177.56</c:v>
                      </c:pt>
                    </c:numCache>
                  </c:numRef>
                </c:val>
                <c:smooth val="0"/>
                <c:extLst>
                  <c:ext xmlns:c16="http://schemas.microsoft.com/office/drawing/2014/chart" uri="{C3380CC4-5D6E-409C-BE32-E72D297353CC}">
                    <c16:uniqueId val="{00000004-0CAF-4378-80C0-FC0E29C74E3F}"/>
                  </c:ext>
                </c:extLst>
              </c15:ser>
            </c15:filteredLineSeries>
            <c15:filteredLineSeries>
              <c15:ser>
                <c:idx val="1"/>
                <c:order val="1"/>
                <c:tx>
                  <c:strRef>
                    <c:extLst xmlns:c15="http://schemas.microsoft.com/office/drawing/2012/chart">
                      <c:ext xmlns:c15="http://schemas.microsoft.com/office/drawing/2012/chart" uri="{02D57815-91ED-43cb-92C2-25804820EDAC}">
                        <c15:formulaRef>
                          <c15:sqref>Mavyret!$B$33</c15:sqref>
                        </c15:formulaRef>
                      </c:ext>
                    </c:extLst>
                    <c:strCache>
                      <c:ptCount val="1"/>
                      <c:pt idx="0">
                        <c:v>FY20 Total Spend</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cat>
                  <c:strRef>
                    <c:extLst xmlns:c15="http://schemas.microsoft.com/office/drawing/2012/chart">
                      <c:ext xmlns:c15="http://schemas.microsoft.com/office/drawing/2012/chart" uri="{02D57815-91ED-43cb-92C2-25804820EDAC}">
                        <c15:formulaRef>
                          <c15:sqref>Mavyret!$C$31:$N$31</c15:sqref>
                        </c15:formulaRef>
                      </c:ext>
                    </c:extLst>
                    <c:strCache>
                      <c:ptCount val="12"/>
                      <c:pt idx="0">
                        <c:v>July</c:v>
                      </c:pt>
                      <c:pt idx="1">
                        <c:v>Aug </c:v>
                      </c:pt>
                      <c:pt idx="2">
                        <c:v>Sept </c:v>
                      </c:pt>
                      <c:pt idx="3">
                        <c:v>Oct </c:v>
                      </c:pt>
                      <c:pt idx="4">
                        <c:v>Nov</c:v>
                      </c:pt>
                      <c:pt idx="5">
                        <c:v>Dec</c:v>
                      </c:pt>
                      <c:pt idx="6">
                        <c:v>Jan</c:v>
                      </c:pt>
                      <c:pt idx="7">
                        <c:v>Feb</c:v>
                      </c:pt>
                      <c:pt idx="8">
                        <c:v>Mar</c:v>
                      </c:pt>
                      <c:pt idx="9">
                        <c:v>Apr</c:v>
                      </c:pt>
                      <c:pt idx="10">
                        <c:v>May </c:v>
                      </c:pt>
                      <c:pt idx="11">
                        <c:v>June</c:v>
                      </c:pt>
                    </c:strCache>
                  </c:strRef>
                </c:cat>
                <c:val>
                  <c:numRef>
                    <c:extLst xmlns:c15="http://schemas.microsoft.com/office/drawing/2012/chart">
                      <c:ext xmlns:c15="http://schemas.microsoft.com/office/drawing/2012/chart" uri="{02D57815-91ED-43cb-92C2-25804820EDAC}">
                        <c15:formulaRef>
                          <c15:sqref>Mavyret!$C$33:$N$33</c15:sqref>
                        </c15:formulaRef>
                      </c:ext>
                    </c:extLst>
                    <c:numCache>
                      <c:formatCode>"$"#,##0</c:formatCode>
                      <c:ptCount val="12"/>
                      <c:pt idx="0">
                        <c:v>1547042.64</c:v>
                      </c:pt>
                      <c:pt idx="1">
                        <c:v>1100707.21</c:v>
                      </c:pt>
                      <c:pt idx="2">
                        <c:v>1409301.72</c:v>
                      </c:pt>
                      <c:pt idx="3">
                        <c:v>887266.98</c:v>
                      </c:pt>
                      <c:pt idx="4">
                        <c:v>983387.76</c:v>
                      </c:pt>
                      <c:pt idx="5">
                        <c:v>1285788.02</c:v>
                      </c:pt>
                      <c:pt idx="6">
                        <c:v>858816.33</c:v>
                      </c:pt>
                      <c:pt idx="7">
                        <c:v>942952.1</c:v>
                      </c:pt>
                      <c:pt idx="8">
                        <c:v>1158047.26</c:v>
                      </c:pt>
                      <c:pt idx="9">
                        <c:v>1015586.41</c:v>
                      </c:pt>
                      <c:pt idx="10">
                        <c:v>680664.79</c:v>
                      </c:pt>
                      <c:pt idx="11">
                        <c:v>521927.08</c:v>
                      </c:pt>
                    </c:numCache>
                  </c:numRef>
                </c:val>
                <c:smooth val="0"/>
                <c:extLst xmlns:c15="http://schemas.microsoft.com/office/drawing/2012/chart">
                  <c:ext xmlns:c16="http://schemas.microsoft.com/office/drawing/2014/chart" uri="{C3380CC4-5D6E-409C-BE32-E72D297353CC}">
                    <c16:uniqueId val="{00000005-0CAF-4378-80C0-FC0E29C74E3F}"/>
                  </c:ext>
                </c:extLst>
              </c15:ser>
            </c15:filteredLineSeries>
            <c15:filteredLineSeries>
              <c15:ser>
                <c:idx val="2"/>
                <c:order val="2"/>
                <c:tx>
                  <c:strRef>
                    <c:extLst xmlns:c15="http://schemas.microsoft.com/office/drawing/2012/chart">
                      <c:ext xmlns:c15="http://schemas.microsoft.com/office/drawing/2012/chart" uri="{02D57815-91ED-43cb-92C2-25804820EDAC}">
                        <c15:formulaRef>
                          <c15:sqref>Mavyret!$B$34</c15:sqref>
                        </c15:formulaRef>
                      </c:ext>
                    </c:extLst>
                    <c:strCache>
                      <c:ptCount val="1"/>
                      <c:pt idx="0">
                        <c:v>FY21 Total Spend</c:v>
                      </c:pt>
                    </c:strCache>
                  </c:strRef>
                </c:tx>
                <c:spPr>
                  <a:ln w="28575" cap="rnd">
                    <a:solidFill>
                      <a:schemeClr val="accent3"/>
                    </a:solidFill>
                    <a:round/>
                  </a:ln>
                  <a:effectLst/>
                </c:spPr>
                <c:marker>
                  <c:symbol val="circle"/>
                  <c:size val="5"/>
                  <c:spPr>
                    <a:solidFill>
                      <a:schemeClr val="accent3"/>
                    </a:solidFill>
                    <a:ln w="9525">
                      <a:solidFill>
                        <a:schemeClr val="accent3"/>
                      </a:solidFill>
                    </a:ln>
                    <a:effectLst/>
                  </c:spPr>
                </c:marker>
                <c:cat>
                  <c:strRef>
                    <c:extLst xmlns:c15="http://schemas.microsoft.com/office/drawing/2012/chart">
                      <c:ext xmlns:c15="http://schemas.microsoft.com/office/drawing/2012/chart" uri="{02D57815-91ED-43cb-92C2-25804820EDAC}">
                        <c15:formulaRef>
                          <c15:sqref>Mavyret!$C$31:$N$31</c15:sqref>
                        </c15:formulaRef>
                      </c:ext>
                    </c:extLst>
                    <c:strCache>
                      <c:ptCount val="12"/>
                      <c:pt idx="0">
                        <c:v>July</c:v>
                      </c:pt>
                      <c:pt idx="1">
                        <c:v>Aug </c:v>
                      </c:pt>
                      <c:pt idx="2">
                        <c:v>Sept </c:v>
                      </c:pt>
                      <c:pt idx="3">
                        <c:v>Oct </c:v>
                      </c:pt>
                      <c:pt idx="4">
                        <c:v>Nov</c:v>
                      </c:pt>
                      <c:pt idx="5">
                        <c:v>Dec</c:v>
                      </c:pt>
                      <c:pt idx="6">
                        <c:v>Jan</c:v>
                      </c:pt>
                      <c:pt idx="7">
                        <c:v>Feb</c:v>
                      </c:pt>
                      <c:pt idx="8">
                        <c:v>Mar</c:v>
                      </c:pt>
                      <c:pt idx="9">
                        <c:v>Apr</c:v>
                      </c:pt>
                      <c:pt idx="10">
                        <c:v>May </c:v>
                      </c:pt>
                      <c:pt idx="11">
                        <c:v>June</c:v>
                      </c:pt>
                    </c:strCache>
                  </c:strRef>
                </c:cat>
                <c:val>
                  <c:numRef>
                    <c:extLst xmlns:c15="http://schemas.microsoft.com/office/drawing/2012/chart">
                      <c:ext xmlns:c15="http://schemas.microsoft.com/office/drawing/2012/chart" uri="{02D57815-91ED-43cb-92C2-25804820EDAC}">
                        <c15:formulaRef>
                          <c15:sqref>Mavyret!$C$34:$N$34</c15:sqref>
                        </c15:formulaRef>
                      </c:ext>
                    </c:extLst>
                    <c:numCache>
                      <c:formatCode>"$"#,##0</c:formatCode>
                      <c:ptCount val="12"/>
                      <c:pt idx="0">
                        <c:v>790287.74</c:v>
                      </c:pt>
                      <c:pt idx="1">
                        <c:v>748965.92</c:v>
                      </c:pt>
                      <c:pt idx="2">
                        <c:v>1060548.3400000001</c:v>
                      </c:pt>
                      <c:pt idx="3">
                        <c:v>1044232.12</c:v>
                      </c:pt>
                      <c:pt idx="4">
                        <c:v>628462.06000000006</c:v>
                      </c:pt>
                      <c:pt idx="5">
                        <c:v>663738.36</c:v>
                      </c:pt>
                      <c:pt idx="6">
                        <c:v>583471.92000000004</c:v>
                      </c:pt>
                      <c:pt idx="7">
                        <c:v>556545.04</c:v>
                      </c:pt>
                      <c:pt idx="8">
                        <c:v>999145.96</c:v>
                      </c:pt>
                      <c:pt idx="9">
                        <c:v>995306.4</c:v>
                      </c:pt>
                      <c:pt idx="10">
                        <c:v>798410.8</c:v>
                      </c:pt>
                      <c:pt idx="11">
                        <c:v>752602.4</c:v>
                      </c:pt>
                    </c:numCache>
                  </c:numRef>
                </c:val>
                <c:smooth val="0"/>
                <c:extLst xmlns:c15="http://schemas.microsoft.com/office/drawing/2012/chart">
                  <c:ext xmlns:c16="http://schemas.microsoft.com/office/drawing/2014/chart" uri="{C3380CC4-5D6E-409C-BE32-E72D297353CC}">
                    <c16:uniqueId val="{00000006-0CAF-4378-80C0-FC0E29C74E3F}"/>
                  </c:ext>
                </c:extLst>
              </c15:ser>
            </c15:filteredLineSeries>
            <c15:filteredLineSeries>
              <c15:ser>
                <c:idx val="3"/>
                <c:order val="3"/>
                <c:tx>
                  <c:strRef>
                    <c:extLst xmlns:c15="http://schemas.microsoft.com/office/drawing/2012/chart">
                      <c:ext xmlns:c15="http://schemas.microsoft.com/office/drawing/2012/chart" uri="{02D57815-91ED-43cb-92C2-25804820EDAC}">
                        <c15:formulaRef>
                          <c15:sqref>Mavyret!$B$35</c15:sqref>
                        </c15:formulaRef>
                      </c:ext>
                    </c:extLst>
                    <c:strCache>
                      <c:ptCount val="1"/>
                      <c:pt idx="0">
                        <c:v>FY22 Total Spend</c:v>
                      </c:pt>
                    </c:strCache>
                  </c:strRef>
                </c:tx>
                <c:spPr>
                  <a:ln w="28575" cap="rnd">
                    <a:solidFill>
                      <a:schemeClr val="accent4"/>
                    </a:solidFill>
                    <a:round/>
                  </a:ln>
                  <a:effectLst/>
                </c:spPr>
                <c:marker>
                  <c:symbol val="circle"/>
                  <c:size val="5"/>
                  <c:spPr>
                    <a:solidFill>
                      <a:schemeClr val="accent4"/>
                    </a:solidFill>
                    <a:ln w="9525">
                      <a:solidFill>
                        <a:schemeClr val="accent4"/>
                      </a:solidFill>
                    </a:ln>
                    <a:effectLst/>
                  </c:spPr>
                </c:marker>
                <c:cat>
                  <c:strRef>
                    <c:extLst xmlns:c15="http://schemas.microsoft.com/office/drawing/2012/chart">
                      <c:ext xmlns:c15="http://schemas.microsoft.com/office/drawing/2012/chart" uri="{02D57815-91ED-43cb-92C2-25804820EDAC}">
                        <c15:formulaRef>
                          <c15:sqref>Mavyret!$C$31:$N$31</c15:sqref>
                        </c15:formulaRef>
                      </c:ext>
                    </c:extLst>
                    <c:strCache>
                      <c:ptCount val="12"/>
                      <c:pt idx="0">
                        <c:v>July</c:v>
                      </c:pt>
                      <c:pt idx="1">
                        <c:v>Aug </c:v>
                      </c:pt>
                      <c:pt idx="2">
                        <c:v>Sept </c:v>
                      </c:pt>
                      <c:pt idx="3">
                        <c:v>Oct </c:v>
                      </c:pt>
                      <c:pt idx="4">
                        <c:v>Nov</c:v>
                      </c:pt>
                      <c:pt idx="5">
                        <c:v>Dec</c:v>
                      </c:pt>
                      <c:pt idx="6">
                        <c:v>Jan</c:v>
                      </c:pt>
                      <c:pt idx="7">
                        <c:v>Feb</c:v>
                      </c:pt>
                      <c:pt idx="8">
                        <c:v>Mar</c:v>
                      </c:pt>
                      <c:pt idx="9">
                        <c:v>Apr</c:v>
                      </c:pt>
                      <c:pt idx="10">
                        <c:v>May </c:v>
                      </c:pt>
                      <c:pt idx="11">
                        <c:v>June</c:v>
                      </c:pt>
                    </c:strCache>
                  </c:strRef>
                </c:cat>
                <c:val>
                  <c:numRef>
                    <c:extLst xmlns:c15="http://schemas.microsoft.com/office/drawing/2012/chart">
                      <c:ext xmlns:c15="http://schemas.microsoft.com/office/drawing/2012/chart" uri="{02D57815-91ED-43cb-92C2-25804820EDAC}">
                        <c15:formulaRef>
                          <c15:sqref>Mavyret!$C$35:$N$35</c15:sqref>
                        </c15:formulaRef>
                      </c:ext>
                    </c:extLst>
                    <c:numCache>
                      <c:formatCode>"$"#,##0</c:formatCode>
                      <c:ptCount val="12"/>
                      <c:pt idx="0">
                        <c:v>1388654.72</c:v>
                      </c:pt>
                      <c:pt idx="1">
                        <c:v>932688.65</c:v>
                      </c:pt>
                      <c:pt idx="2">
                        <c:v>1034603.96</c:v>
                      </c:pt>
                      <c:pt idx="3">
                        <c:v>1616867.15</c:v>
                      </c:pt>
                      <c:pt idx="4">
                        <c:v>1413924.19</c:v>
                      </c:pt>
                      <c:pt idx="5">
                        <c:v>1679432.21</c:v>
                      </c:pt>
                      <c:pt idx="6">
                        <c:v>1552907.94</c:v>
                      </c:pt>
                      <c:pt idx="7">
                        <c:v>1925691</c:v>
                      </c:pt>
                      <c:pt idx="8">
                        <c:v>2393538</c:v>
                      </c:pt>
                      <c:pt idx="9">
                        <c:v>2249027</c:v>
                      </c:pt>
                      <c:pt idx="10">
                        <c:v>3553521</c:v>
                      </c:pt>
                      <c:pt idx="11">
                        <c:v>2319785</c:v>
                      </c:pt>
                    </c:numCache>
                  </c:numRef>
                </c:val>
                <c:smooth val="0"/>
                <c:extLst xmlns:c15="http://schemas.microsoft.com/office/drawing/2012/chart">
                  <c:ext xmlns:c16="http://schemas.microsoft.com/office/drawing/2014/chart" uri="{C3380CC4-5D6E-409C-BE32-E72D297353CC}">
                    <c16:uniqueId val="{00000007-0CAF-4378-80C0-FC0E29C74E3F}"/>
                  </c:ext>
                </c:extLst>
              </c15:ser>
            </c15:filteredLineSeries>
          </c:ext>
        </c:extLst>
      </c:lineChart>
      <c:catAx>
        <c:axId val="9366226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US"/>
          </a:p>
        </c:txPr>
        <c:crossAx val="936626224"/>
        <c:crosses val="autoZero"/>
        <c:auto val="1"/>
        <c:lblAlgn val="ctr"/>
        <c:lblOffset val="100"/>
        <c:noMultiLvlLbl val="0"/>
      </c:catAx>
      <c:valAx>
        <c:axId val="936626224"/>
        <c:scaling>
          <c:orientation val="minMax"/>
        </c:scaling>
        <c:delete val="0"/>
        <c:axPos val="l"/>
        <c:majorGridlines>
          <c:spPr>
            <a:ln w="9525" cap="flat" cmpd="sng" algn="ctr">
              <a:solidFill>
                <a:schemeClr val="tx1">
                  <a:lumMod val="15000"/>
                  <a:lumOff val="85000"/>
                </a:schemeClr>
              </a:solidFill>
              <a:round/>
            </a:ln>
            <a:effectLst/>
          </c:spPr>
        </c:majorGridlines>
        <c:numFmt formatCode="&quot;$&quot;#,##0" sourceLinked="1"/>
        <c:majorTickMark val="none"/>
        <c:minorTickMark val="none"/>
        <c:tickLblPos val="nextTo"/>
        <c:spPr>
          <a:noFill/>
          <a:ln>
            <a:noFill/>
          </a:ln>
          <a:effectLst/>
        </c:spPr>
        <c:txPr>
          <a:bodyPr rot="-60000000" spcFirstLastPara="1" vertOverflow="ellipsis" vert="horz" wrap="square" anchor="ctr" anchorCtr="1"/>
          <a:lstStyle/>
          <a:p>
            <a:pPr>
              <a:defRPr sz="2000" b="1" i="0" u="none" strike="noStrike" kern="1200" baseline="0">
                <a:solidFill>
                  <a:schemeClr val="tx1"/>
                </a:solidFill>
                <a:latin typeface="+mn-lt"/>
                <a:ea typeface="+mn-ea"/>
                <a:cs typeface="+mn-cs"/>
              </a:defRPr>
            </a:pPr>
            <a:endParaRPr lang="en-US"/>
          </a:p>
        </c:txPr>
        <c:crossAx val="936622624"/>
        <c:crosses val="autoZero"/>
        <c:crossBetween val="between"/>
      </c:valAx>
      <c:spPr>
        <a:noFill/>
        <a:ln>
          <a:noFill/>
        </a:ln>
        <a:effectLst/>
      </c:spPr>
    </c:plotArea>
    <c:legend>
      <c:legendPos val="r"/>
      <c:overlay val="0"/>
      <c:spPr>
        <a:noFill/>
        <a:ln>
          <a:noFill/>
        </a:ln>
        <a:effectLst/>
      </c:spPr>
      <c:txPr>
        <a:bodyPr rot="0" spcFirstLastPara="1" vertOverflow="ellipsis" vert="horz" wrap="square" anchor="ctr" anchorCtr="1"/>
        <a:lstStyle/>
        <a:p>
          <a:pPr>
            <a:defRPr sz="1400" b="1"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2000" b="1" i="0" u="none" strike="noStrike" kern="1200" spc="0" baseline="0">
                <a:solidFill>
                  <a:schemeClr val="tx1"/>
                </a:solidFill>
                <a:latin typeface="+mn-lt"/>
                <a:ea typeface="+mn-ea"/>
                <a:cs typeface="+mn-cs"/>
              </a:defRPr>
            </a:pPr>
            <a:r>
              <a:rPr lang="en-US" sz="2000" b="1" i="0" baseline="0" dirty="0">
                <a:solidFill>
                  <a:schemeClr val="tx1"/>
                </a:solidFill>
                <a:effectLst/>
              </a:rPr>
              <a:t>FY2022-FYTD2026 Rare Disease Expenditures Per Day</a:t>
            </a:r>
            <a:endParaRPr lang="en-US" sz="2000" b="1" dirty="0">
              <a:solidFill>
                <a:schemeClr val="tx1"/>
              </a:solidFill>
              <a:effectLst/>
            </a:endParaRPr>
          </a:p>
          <a:p>
            <a:pPr marL="0" marR="0" lvl="0" indent="0" algn="ctr" defTabSz="914400" rtl="0" eaLnBrk="1" fontAlgn="auto" latinLnBrk="0" hangingPunct="1">
              <a:lnSpc>
                <a:spcPct val="100000"/>
              </a:lnSpc>
              <a:spcBef>
                <a:spcPts val="0"/>
              </a:spcBef>
              <a:spcAft>
                <a:spcPts val="0"/>
              </a:spcAft>
              <a:buClrTx/>
              <a:buSzTx/>
              <a:buFontTx/>
              <a:buNone/>
              <a:tabLst/>
              <a:defRPr sz="2000" b="1">
                <a:solidFill>
                  <a:schemeClr val="tx1"/>
                </a:solidFill>
              </a:defRPr>
            </a:pPr>
            <a:endParaRPr lang="en-US" sz="2000" b="1" dirty="0">
              <a:solidFill>
                <a:schemeClr val="tx1"/>
              </a:solidFill>
            </a:endParaRPr>
          </a:p>
        </c:rich>
      </c:tx>
      <c:overlay val="0"/>
      <c:spPr>
        <a:noFill/>
        <a:ln>
          <a:noFill/>
        </a:ln>
        <a:effectLst/>
      </c:spPr>
      <c:txPr>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2000" b="1" i="0" u="none" strike="noStrike" kern="1200" spc="0" baseline="0">
              <a:solidFill>
                <a:schemeClr val="tx1"/>
              </a:solidFill>
              <a:latin typeface="+mn-lt"/>
              <a:ea typeface="+mn-ea"/>
              <a:cs typeface="+mn-cs"/>
            </a:defRPr>
          </a:pPr>
          <a:endParaRPr lang="en-US"/>
        </a:p>
      </c:txPr>
    </c:title>
    <c:autoTitleDeleted val="0"/>
    <c:plotArea>
      <c:layout/>
      <c:lineChart>
        <c:grouping val="standard"/>
        <c:varyColors val="0"/>
        <c:ser>
          <c:idx val="0"/>
          <c:order val="0"/>
          <c:tx>
            <c:strRef>
              <c:f>'FY19-FY24 Rare Disease Chart'!$A$25</c:f>
              <c:strCache>
                <c:ptCount val="1"/>
                <c:pt idx="0">
                  <c:v>FY2022 Rare Disease Spend</c:v>
                </c:pt>
              </c:strCache>
            </c:strRef>
          </c:tx>
          <c:spPr>
            <a:ln w="28575" cap="rnd">
              <a:solidFill>
                <a:schemeClr val="accent1"/>
              </a:solidFill>
              <a:round/>
            </a:ln>
            <a:effectLst/>
          </c:spPr>
          <c:marker>
            <c:symbol val="none"/>
          </c:marker>
          <c:cat>
            <c:strRef>
              <c:f>'FY19-FY24 Rare Disease Chart'!$B$21:$M$21</c:f>
              <c:strCache>
                <c:ptCount val="12"/>
                <c:pt idx="0">
                  <c:v>July</c:v>
                </c:pt>
                <c:pt idx="1">
                  <c:v>Aug</c:v>
                </c:pt>
                <c:pt idx="2">
                  <c:v>Sept</c:v>
                </c:pt>
                <c:pt idx="3">
                  <c:v>Oct</c:v>
                </c:pt>
                <c:pt idx="4">
                  <c:v>Nov</c:v>
                </c:pt>
                <c:pt idx="5">
                  <c:v>Dec </c:v>
                </c:pt>
                <c:pt idx="6">
                  <c:v>Jan</c:v>
                </c:pt>
                <c:pt idx="7">
                  <c:v>Feb</c:v>
                </c:pt>
                <c:pt idx="8">
                  <c:v>Mar</c:v>
                </c:pt>
                <c:pt idx="9">
                  <c:v>April</c:v>
                </c:pt>
                <c:pt idx="10">
                  <c:v>May </c:v>
                </c:pt>
                <c:pt idx="11">
                  <c:v>June</c:v>
                </c:pt>
              </c:strCache>
            </c:strRef>
          </c:cat>
          <c:val>
            <c:numRef>
              <c:f>'FY19-FY24 Rare Disease Chart'!$B$25:$M$25</c:f>
              <c:numCache>
                <c:formatCode>"$"#,##0</c:formatCode>
                <c:ptCount val="12"/>
                <c:pt idx="0">
                  <c:v>224013.05128205128</c:v>
                </c:pt>
                <c:pt idx="1">
                  <c:v>233918.16035714286</c:v>
                </c:pt>
                <c:pt idx="2">
                  <c:v>242543.71428571429</c:v>
                </c:pt>
                <c:pt idx="3">
                  <c:v>267703.71428571426</c:v>
                </c:pt>
                <c:pt idx="4">
                  <c:v>241230.78571428571</c:v>
                </c:pt>
                <c:pt idx="5">
                  <c:v>255654.07142857142</c:v>
                </c:pt>
                <c:pt idx="6">
                  <c:v>233470.5</c:v>
                </c:pt>
                <c:pt idx="7">
                  <c:v>268794.53571428574</c:v>
                </c:pt>
                <c:pt idx="8">
                  <c:v>376704.85714285716</c:v>
                </c:pt>
                <c:pt idx="9">
                  <c:v>298131.64285714284</c:v>
                </c:pt>
                <c:pt idx="10">
                  <c:v>309667.51428571431</c:v>
                </c:pt>
                <c:pt idx="11">
                  <c:v>296591.03999999998</c:v>
                </c:pt>
              </c:numCache>
            </c:numRef>
          </c:val>
          <c:smooth val="0"/>
          <c:extLst xmlns:c15="http://schemas.microsoft.com/office/drawing/2012/chart">
            <c:ext xmlns:c16="http://schemas.microsoft.com/office/drawing/2014/chart" uri="{C3380CC4-5D6E-409C-BE32-E72D297353CC}">
              <c16:uniqueId val="{00000000-ED23-49A9-8B16-58D7F3511B39}"/>
            </c:ext>
          </c:extLst>
        </c:ser>
        <c:ser>
          <c:idx val="1"/>
          <c:order val="1"/>
          <c:tx>
            <c:strRef>
              <c:f>'FY19-FY24 Rare Disease Chart'!$A$26</c:f>
              <c:strCache>
                <c:ptCount val="1"/>
                <c:pt idx="0">
                  <c:v>FY2023 Rare Disease Spend</c:v>
                </c:pt>
              </c:strCache>
            </c:strRef>
          </c:tx>
          <c:spPr>
            <a:ln w="28575" cap="rnd">
              <a:solidFill>
                <a:schemeClr val="accent2"/>
              </a:solidFill>
              <a:round/>
            </a:ln>
            <a:effectLst/>
          </c:spPr>
          <c:marker>
            <c:symbol val="none"/>
          </c:marker>
          <c:cat>
            <c:strRef>
              <c:f>'FY19-FY24 Rare Disease Chart'!$B$21:$M$21</c:f>
              <c:strCache>
                <c:ptCount val="12"/>
                <c:pt idx="0">
                  <c:v>July</c:v>
                </c:pt>
                <c:pt idx="1">
                  <c:v>Aug</c:v>
                </c:pt>
                <c:pt idx="2">
                  <c:v>Sept</c:v>
                </c:pt>
                <c:pt idx="3">
                  <c:v>Oct</c:v>
                </c:pt>
                <c:pt idx="4">
                  <c:v>Nov</c:v>
                </c:pt>
                <c:pt idx="5">
                  <c:v>Dec </c:v>
                </c:pt>
                <c:pt idx="6">
                  <c:v>Jan</c:v>
                </c:pt>
                <c:pt idx="7">
                  <c:v>Feb</c:v>
                </c:pt>
                <c:pt idx="8">
                  <c:v>Mar</c:v>
                </c:pt>
                <c:pt idx="9">
                  <c:v>April</c:v>
                </c:pt>
                <c:pt idx="10">
                  <c:v>May </c:v>
                </c:pt>
                <c:pt idx="11">
                  <c:v>June</c:v>
                </c:pt>
              </c:strCache>
            </c:strRef>
          </c:cat>
          <c:val>
            <c:numRef>
              <c:f>'FY19-FY24 Rare Disease Chart'!$B$26:$M$26</c:f>
              <c:numCache>
                <c:formatCode>"$"#,##0</c:formatCode>
                <c:ptCount val="12"/>
                <c:pt idx="0">
                  <c:v>326808.03225806454</c:v>
                </c:pt>
                <c:pt idx="1">
                  <c:v>317454.22857142857</c:v>
                </c:pt>
                <c:pt idx="2">
                  <c:v>214233.75</c:v>
                </c:pt>
                <c:pt idx="3">
                  <c:v>448798.53571428574</c:v>
                </c:pt>
                <c:pt idx="4">
                  <c:v>232743.27885714287</c:v>
                </c:pt>
                <c:pt idx="5">
                  <c:v>452162.89892857149</c:v>
                </c:pt>
                <c:pt idx="6">
                  <c:v>318435.06999999995</c:v>
                </c:pt>
                <c:pt idx="7">
                  <c:v>222931.62642857147</c:v>
                </c:pt>
                <c:pt idx="8">
                  <c:v>336857.32371428574</c:v>
                </c:pt>
                <c:pt idx="9">
                  <c:v>401263.32678571425</c:v>
                </c:pt>
                <c:pt idx="10">
                  <c:v>442549.43485714286</c:v>
                </c:pt>
                <c:pt idx="11">
                  <c:v>356523.16769230773</c:v>
                </c:pt>
              </c:numCache>
            </c:numRef>
          </c:val>
          <c:smooth val="0"/>
          <c:extLst xmlns:c15="http://schemas.microsoft.com/office/drawing/2012/chart">
            <c:ext xmlns:c16="http://schemas.microsoft.com/office/drawing/2014/chart" uri="{C3380CC4-5D6E-409C-BE32-E72D297353CC}">
              <c16:uniqueId val="{00000001-ED23-49A9-8B16-58D7F3511B39}"/>
            </c:ext>
          </c:extLst>
        </c:ser>
        <c:ser>
          <c:idx val="2"/>
          <c:order val="2"/>
          <c:tx>
            <c:strRef>
              <c:f>'FY19-FY24 Rare Disease Chart'!$A$27</c:f>
              <c:strCache>
                <c:ptCount val="1"/>
                <c:pt idx="0">
                  <c:v>FY2024 Rare Disease Spend</c:v>
                </c:pt>
              </c:strCache>
            </c:strRef>
          </c:tx>
          <c:spPr>
            <a:ln w="28575" cap="rnd">
              <a:solidFill>
                <a:schemeClr val="accent3"/>
              </a:solidFill>
              <a:round/>
            </a:ln>
            <a:effectLst/>
          </c:spPr>
          <c:marker>
            <c:symbol val="none"/>
          </c:marker>
          <c:cat>
            <c:strRef>
              <c:f>'FY19-FY24 Rare Disease Chart'!$B$21:$M$21</c:f>
              <c:strCache>
                <c:ptCount val="12"/>
                <c:pt idx="0">
                  <c:v>July</c:v>
                </c:pt>
                <c:pt idx="1">
                  <c:v>Aug</c:v>
                </c:pt>
                <c:pt idx="2">
                  <c:v>Sept</c:v>
                </c:pt>
                <c:pt idx="3">
                  <c:v>Oct</c:v>
                </c:pt>
                <c:pt idx="4">
                  <c:v>Nov</c:v>
                </c:pt>
                <c:pt idx="5">
                  <c:v>Dec </c:v>
                </c:pt>
                <c:pt idx="6">
                  <c:v>Jan</c:v>
                </c:pt>
                <c:pt idx="7">
                  <c:v>Feb</c:v>
                </c:pt>
                <c:pt idx="8">
                  <c:v>Mar</c:v>
                </c:pt>
                <c:pt idx="9">
                  <c:v>April</c:v>
                </c:pt>
                <c:pt idx="10">
                  <c:v>May </c:v>
                </c:pt>
                <c:pt idx="11">
                  <c:v>June</c:v>
                </c:pt>
              </c:strCache>
            </c:strRef>
          </c:cat>
          <c:val>
            <c:numRef>
              <c:f>'FY19-FY24 Rare Disease Chart'!$B$27:$M$27</c:f>
              <c:numCache>
                <c:formatCode>"$"#,##0</c:formatCode>
                <c:ptCount val="12"/>
                <c:pt idx="0">
                  <c:v>422312.19733333326</c:v>
                </c:pt>
                <c:pt idx="1">
                  <c:v>365965.91914285719</c:v>
                </c:pt>
                <c:pt idx="2">
                  <c:v>444206.11892857135</c:v>
                </c:pt>
                <c:pt idx="3">
                  <c:v>437382.59750000003</c:v>
                </c:pt>
                <c:pt idx="4">
                  <c:v>380701.48571428569</c:v>
                </c:pt>
                <c:pt idx="5">
                  <c:v>461824.2</c:v>
                </c:pt>
                <c:pt idx="6">
                  <c:v>387897.71428571426</c:v>
                </c:pt>
                <c:pt idx="7">
                  <c:v>361904.67857142858</c:v>
                </c:pt>
                <c:pt idx="8">
                  <c:v>485966.53571428574</c:v>
                </c:pt>
                <c:pt idx="9">
                  <c:v>413072.63114285725</c:v>
                </c:pt>
                <c:pt idx="10">
                  <c:v>435787.19071428571</c:v>
                </c:pt>
                <c:pt idx="11">
                  <c:v>409781.57142857142</c:v>
                </c:pt>
              </c:numCache>
            </c:numRef>
          </c:val>
          <c:smooth val="0"/>
          <c:extLst xmlns:c15="http://schemas.microsoft.com/office/drawing/2012/chart">
            <c:ext xmlns:c16="http://schemas.microsoft.com/office/drawing/2014/chart" uri="{C3380CC4-5D6E-409C-BE32-E72D297353CC}">
              <c16:uniqueId val="{00000002-ED23-49A9-8B16-58D7F3511B39}"/>
            </c:ext>
          </c:extLst>
        </c:ser>
        <c:ser>
          <c:idx val="3"/>
          <c:order val="3"/>
          <c:tx>
            <c:strRef>
              <c:f>'FY19-FY24 Rare Disease Chart'!$A$28</c:f>
              <c:strCache>
                <c:ptCount val="1"/>
                <c:pt idx="0">
                  <c:v>FY2025 Rare Disease Spend</c:v>
                </c:pt>
              </c:strCache>
            </c:strRef>
          </c:tx>
          <c:spPr>
            <a:ln w="28575" cap="rnd">
              <a:solidFill>
                <a:schemeClr val="accent4"/>
              </a:solidFill>
              <a:round/>
            </a:ln>
            <a:effectLst/>
          </c:spPr>
          <c:marker>
            <c:symbol val="none"/>
          </c:marker>
          <c:cat>
            <c:strRef>
              <c:f>'FY19-FY24 Rare Disease Chart'!$B$21:$M$21</c:f>
              <c:strCache>
                <c:ptCount val="12"/>
                <c:pt idx="0">
                  <c:v>July</c:v>
                </c:pt>
                <c:pt idx="1">
                  <c:v>Aug</c:v>
                </c:pt>
                <c:pt idx="2">
                  <c:v>Sept</c:v>
                </c:pt>
                <c:pt idx="3">
                  <c:v>Oct</c:v>
                </c:pt>
                <c:pt idx="4">
                  <c:v>Nov</c:v>
                </c:pt>
                <c:pt idx="5">
                  <c:v>Dec </c:v>
                </c:pt>
                <c:pt idx="6">
                  <c:v>Jan</c:v>
                </c:pt>
                <c:pt idx="7">
                  <c:v>Feb</c:v>
                </c:pt>
                <c:pt idx="8">
                  <c:v>Mar</c:v>
                </c:pt>
                <c:pt idx="9">
                  <c:v>April</c:v>
                </c:pt>
                <c:pt idx="10">
                  <c:v>May </c:v>
                </c:pt>
                <c:pt idx="11">
                  <c:v>June</c:v>
                </c:pt>
              </c:strCache>
            </c:strRef>
          </c:cat>
          <c:val>
            <c:numRef>
              <c:f>'FY19-FY24 Rare Disease Chart'!$B$28:$M$28</c:f>
              <c:numCache>
                <c:formatCode>"$"#,##0</c:formatCode>
                <c:ptCount val="12"/>
                <c:pt idx="0">
                  <c:v>432304.80942857126</c:v>
                </c:pt>
                <c:pt idx="1">
                  <c:v>581358.14428571425</c:v>
                </c:pt>
                <c:pt idx="2">
                  <c:v>432626.66875000007</c:v>
                </c:pt>
                <c:pt idx="3">
                  <c:v>468702.42857142858</c:v>
                </c:pt>
                <c:pt idx="4">
                  <c:v>477438.08571428573</c:v>
                </c:pt>
                <c:pt idx="5">
                  <c:v>523700.86428571417</c:v>
                </c:pt>
                <c:pt idx="6">
                  <c:v>484277.00071428576</c:v>
                </c:pt>
                <c:pt idx="7">
                  <c:v>466663.39821428579</c:v>
                </c:pt>
                <c:pt idx="8">
                  <c:v>503887.24399999989</c:v>
                </c:pt>
                <c:pt idx="9">
                  <c:v>628921.53571428568</c:v>
                </c:pt>
                <c:pt idx="10">
                  <c:v>521463.11428571428</c:v>
                </c:pt>
                <c:pt idx="11">
                  <c:v>551934.73913043481</c:v>
                </c:pt>
              </c:numCache>
            </c:numRef>
          </c:val>
          <c:smooth val="0"/>
          <c:extLst>
            <c:ext xmlns:c16="http://schemas.microsoft.com/office/drawing/2014/chart" uri="{C3380CC4-5D6E-409C-BE32-E72D297353CC}">
              <c16:uniqueId val="{00000003-ED23-49A9-8B16-58D7F3511B39}"/>
            </c:ext>
          </c:extLst>
        </c:ser>
        <c:ser>
          <c:idx val="4"/>
          <c:order val="4"/>
          <c:tx>
            <c:strRef>
              <c:f>'FY19-FY24 Rare Disease Chart'!$A$29</c:f>
              <c:strCache>
                <c:ptCount val="1"/>
                <c:pt idx="0">
                  <c:v>FY2026 Rare Disease Spend</c:v>
                </c:pt>
              </c:strCache>
            </c:strRef>
          </c:tx>
          <c:spPr>
            <a:ln w="28575" cap="rnd">
              <a:solidFill>
                <a:schemeClr val="accent5"/>
              </a:solidFill>
              <a:round/>
            </a:ln>
            <a:effectLst/>
          </c:spPr>
          <c:marker>
            <c:symbol val="none"/>
          </c:marker>
          <c:cat>
            <c:strRef>
              <c:f>'FY19-FY24 Rare Disease Chart'!$B$21:$M$21</c:f>
              <c:strCache>
                <c:ptCount val="12"/>
                <c:pt idx="0">
                  <c:v>July</c:v>
                </c:pt>
                <c:pt idx="1">
                  <c:v>Aug</c:v>
                </c:pt>
                <c:pt idx="2">
                  <c:v>Sept</c:v>
                </c:pt>
                <c:pt idx="3">
                  <c:v>Oct</c:v>
                </c:pt>
                <c:pt idx="4">
                  <c:v>Nov</c:v>
                </c:pt>
                <c:pt idx="5">
                  <c:v>Dec </c:v>
                </c:pt>
                <c:pt idx="6">
                  <c:v>Jan</c:v>
                </c:pt>
                <c:pt idx="7">
                  <c:v>Feb</c:v>
                </c:pt>
                <c:pt idx="8">
                  <c:v>Mar</c:v>
                </c:pt>
                <c:pt idx="9">
                  <c:v>April</c:v>
                </c:pt>
                <c:pt idx="10">
                  <c:v>May </c:v>
                </c:pt>
                <c:pt idx="11">
                  <c:v>June</c:v>
                </c:pt>
              </c:strCache>
            </c:strRef>
          </c:cat>
          <c:val>
            <c:numRef>
              <c:f>'FY19-FY24 Rare Disease Chart'!$B$29:$M$29</c:f>
              <c:numCache>
                <c:formatCode>"$"#,##0</c:formatCode>
                <c:ptCount val="12"/>
                <c:pt idx="0">
                  <c:v>525743.60606060608</c:v>
                </c:pt>
                <c:pt idx="1">
                  <c:v>722769.77142857143</c:v>
                </c:pt>
                <c:pt idx="2">
                  <c:v>569621.03571428568</c:v>
                </c:pt>
                <c:pt idx="3">
                  <c:v>517487.08642857143</c:v>
                </c:pt>
                <c:pt idx="4">
                  <c:v>696227.46657142881</c:v>
                </c:pt>
                <c:pt idx="5">
                  <c:v>620638.38607142854</c:v>
                </c:pt>
              </c:numCache>
            </c:numRef>
          </c:val>
          <c:smooth val="0"/>
          <c:extLst>
            <c:ext xmlns:c16="http://schemas.microsoft.com/office/drawing/2014/chart" uri="{C3380CC4-5D6E-409C-BE32-E72D297353CC}">
              <c16:uniqueId val="{00000004-ED23-49A9-8B16-58D7F3511B39}"/>
            </c:ext>
          </c:extLst>
        </c:ser>
        <c:dLbls>
          <c:showLegendKey val="0"/>
          <c:showVal val="0"/>
          <c:showCatName val="0"/>
          <c:showSerName val="0"/>
          <c:showPercent val="0"/>
          <c:showBubbleSize val="0"/>
        </c:dLbls>
        <c:smooth val="0"/>
        <c:axId val="207214184"/>
        <c:axId val="207210904"/>
        <c:extLst/>
      </c:lineChart>
      <c:catAx>
        <c:axId val="20721418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400" b="1" i="0" u="none" strike="noStrike" kern="1200" baseline="0">
                <a:solidFill>
                  <a:schemeClr val="tx1"/>
                </a:solidFill>
                <a:latin typeface="+mn-lt"/>
                <a:ea typeface="+mn-ea"/>
                <a:cs typeface="+mn-cs"/>
              </a:defRPr>
            </a:pPr>
            <a:endParaRPr lang="en-US"/>
          </a:p>
        </c:txPr>
        <c:crossAx val="207210904"/>
        <c:crosses val="autoZero"/>
        <c:auto val="1"/>
        <c:lblAlgn val="ctr"/>
        <c:lblOffset val="100"/>
        <c:noMultiLvlLbl val="0"/>
      </c:catAx>
      <c:valAx>
        <c:axId val="207210904"/>
        <c:scaling>
          <c:orientation val="minMax"/>
        </c:scaling>
        <c:delete val="0"/>
        <c:axPos val="l"/>
        <c:majorGridlines>
          <c:spPr>
            <a:ln w="9525" cap="flat" cmpd="sng" algn="ctr">
              <a:solidFill>
                <a:schemeClr val="tx1">
                  <a:lumMod val="15000"/>
                  <a:lumOff val="85000"/>
                </a:schemeClr>
              </a:solidFill>
              <a:round/>
            </a:ln>
            <a:effectLst/>
          </c:spPr>
        </c:majorGridlines>
        <c:numFmt formatCode="&quot;$&quot;#,##0" sourceLinked="1"/>
        <c:majorTickMark val="none"/>
        <c:minorTickMark val="none"/>
        <c:tickLblPos val="nextTo"/>
        <c:spPr>
          <a:noFill/>
          <a:ln>
            <a:noFill/>
          </a:ln>
          <a:effectLst/>
        </c:spPr>
        <c:txPr>
          <a:bodyPr rot="-60000000" spcFirstLastPara="1" vertOverflow="ellipsis" vert="horz" wrap="square" anchor="ctr" anchorCtr="1"/>
          <a:lstStyle/>
          <a:p>
            <a:pPr>
              <a:defRPr sz="2000" b="1" i="0" u="none" strike="noStrike" kern="1200" baseline="0">
                <a:solidFill>
                  <a:schemeClr val="tx1"/>
                </a:solidFill>
                <a:latin typeface="+mn-lt"/>
                <a:ea typeface="+mn-ea"/>
                <a:cs typeface="+mn-cs"/>
              </a:defRPr>
            </a:pPr>
            <a:endParaRPr lang="en-US"/>
          </a:p>
        </c:txPr>
        <c:crossAx val="207214184"/>
        <c:crosses val="autoZero"/>
        <c:crossBetween val="between"/>
      </c:valAx>
      <c:spPr>
        <a:noFill/>
        <a:ln>
          <a:noFill/>
        </a:ln>
        <a:effectLst/>
      </c:spPr>
    </c:plotArea>
    <c:legend>
      <c:legendPos val="b"/>
      <c:layout>
        <c:manualLayout>
          <c:xMode val="edge"/>
          <c:yMode val="edge"/>
          <c:x val="0.21683204324035768"/>
          <c:y val="0.92232389054816422"/>
          <c:w val="0.56633591351928469"/>
          <c:h val="6.6181856578272538E-2"/>
        </c:manualLayout>
      </c:layout>
      <c:overlay val="0"/>
      <c:spPr>
        <a:noFill/>
        <a:ln>
          <a:noFill/>
        </a:ln>
        <a:effectLst/>
      </c:spPr>
      <c:txPr>
        <a:bodyPr rot="0" spcFirstLastPara="1" vertOverflow="ellipsis" vert="horz" wrap="square" anchor="ctr" anchorCtr="1"/>
        <a:lstStyle/>
        <a:p>
          <a:pPr>
            <a:defRPr sz="900" b="1"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1" i="0" u="none" strike="noStrike" kern="1200" spc="0" baseline="0">
                <a:solidFill>
                  <a:schemeClr val="tx1"/>
                </a:solidFill>
                <a:latin typeface="+mn-lt"/>
                <a:ea typeface="+mn-ea"/>
                <a:cs typeface="+mn-cs"/>
              </a:defRPr>
            </a:pPr>
            <a:r>
              <a:rPr lang="en-US" sz="2000" b="1" dirty="0">
                <a:solidFill>
                  <a:schemeClr val="tx1"/>
                </a:solidFill>
              </a:rPr>
              <a:t>FYTD 2026 TOP</a:t>
            </a:r>
            <a:r>
              <a:rPr lang="en-US" sz="2000" b="1" baseline="0" dirty="0">
                <a:solidFill>
                  <a:schemeClr val="tx1"/>
                </a:solidFill>
              </a:rPr>
              <a:t> CELL &amp; GENE THERAPY EXPENDITURES</a:t>
            </a:r>
            <a:endParaRPr lang="en-US" sz="2000" b="1" dirty="0">
              <a:solidFill>
                <a:schemeClr val="tx1"/>
              </a:solidFill>
            </a:endParaRPr>
          </a:p>
        </c:rich>
      </c:tx>
      <c:overlay val="0"/>
      <c:spPr>
        <a:noFill/>
        <a:ln>
          <a:noFill/>
        </a:ln>
        <a:effectLst/>
      </c:spPr>
      <c:txPr>
        <a:bodyPr rot="0" spcFirstLastPara="1" vertOverflow="ellipsis" vert="horz" wrap="square" anchor="ctr" anchorCtr="1"/>
        <a:lstStyle/>
        <a:p>
          <a:pPr>
            <a:defRPr sz="2000" b="1" i="0" u="none" strike="noStrike" kern="1200" spc="0" baseline="0">
              <a:solidFill>
                <a:schemeClr val="tx1"/>
              </a:solidFill>
              <a:latin typeface="+mn-lt"/>
              <a:ea typeface="+mn-ea"/>
              <a:cs typeface="+mn-cs"/>
            </a:defRPr>
          </a:pPr>
          <a:endParaRPr lang="en-US"/>
        </a:p>
      </c:txPr>
    </c:title>
    <c:autoTitleDeleted val="0"/>
    <c:plotArea>
      <c:layout>
        <c:manualLayout>
          <c:layoutTarget val="inner"/>
          <c:xMode val="edge"/>
          <c:yMode val="edge"/>
          <c:x val="0.26799939604505685"/>
          <c:y val="0.14361240377448492"/>
          <c:w val="0.66759348959652343"/>
          <c:h val="0.74635805063451532"/>
        </c:manualLayout>
      </c:layout>
      <c:barChart>
        <c:barDir val="bar"/>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'Top Gene Therapy Spend'!$G$6:$G$14</c:f>
              <c:strCache>
                <c:ptCount val="9"/>
                <c:pt idx="0">
                  <c:v>Kebilidi Vial</c:v>
                </c:pt>
                <c:pt idx="1">
                  <c:v>Zolgensma</c:v>
                </c:pt>
                <c:pt idx="2">
                  <c:v>Yescarta</c:v>
                </c:pt>
                <c:pt idx="3">
                  <c:v>Breyanzi</c:v>
                </c:pt>
                <c:pt idx="4">
                  <c:v>Kymriah</c:v>
                </c:pt>
                <c:pt idx="5">
                  <c:v>Vyjuvek</c:v>
                </c:pt>
                <c:pt idx="6">
                  <c:v>Duvyzat 8.86 mg/ml susp</c:v>
                </c:pt>
                <c:pt idx="7">
                  <c:v>Imlygic 100 million PFU/ML VL</c:v>
                </c:pt>
                <c:pt idx="8">
                  <c:v>Provenge Infusion Bag</c:v>
                </c:pt>
              </c:strCache>
            </c:strRef>
          </c:cat>
          <c:val>
            <c:numRef>
              <c:f>'Top Gene Therapy Spend'!$N$6:$N$14</c:f>
              <c:numCache>
                <c:formatCode>"$"#,##0</c:formatCode>
                <c:ptCount val="9"/>
                <c:pt idx="0">
                  <c:v>3950000</c:v>
                </c:pt>
                <c:pt idx="1">
                  <c:v>2391705.69</c:v>
                </c:pt>
                <c:pt idx="2">
                  <c:v>2463938.2999999998</c:v>
                </c:pt>
                <c:pt idx="3">
                  <c:v>1542427.34</c:v>
                </c:pt>
                <c:pt idx="4">
                  <c:v>1181131.3400000001</c:v>
                </c:pt>
                <c:pt idx="5">
                  <c:v>980805.42</c:v>
                </c:pt>
                <c:pt idx="6">
                  <c:v>914635</c:v>
                </c:pt>
                <c:pt idx="7">
                  <c:v>187673.06</c:v>
                </c:pt>
                <c:pt idx="8">
                  <c:v>186868.5</c:v>
                </c:pt>
              </c:numCache>
            </c:numRef>
          </c:val>
          <c:extLst>
            <c:ext xmlns:c16="http://schemas.microsoft.com/office/drawing/2014/chart" uri="{C3380CC4-5D6E-409C-BE32-E72D297353CC}">
              <c16:uniqueId val="{00000000-C058-4CCB-A3C2-DCBA8A8AC50D}"/>
            </c:ext>
          </c:extLst>
        </c:ser>
        <c:dLbls>
          <c:showLegendKey val="0"/>
          <c:showVal val="0"/>
          <c:showCatName val="0"/>
          <c:showSerName val="0"/>
          <c:showPercent val="0"/>
          <c:showBubbleSize val="0"/>
        </c:dLbls>
        <c:gapWidth val="182"/>
        <c:axId val="957085464"/>
        <c:axId val="957088704"/>
      </c:barChart>
      <c:catAx>
        <c:axId val="95708546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1" i="0" u="none" strike="noStrike" kern="1200" baseline="0">
                <a:solidFill>
                  <a:schemeClr val="tx1"/>
                </a:solidFill>
                <a:latin typeface="+mn-lt"/>
                <a:ea typeface="+mn-ea"/>
                <a:cs typeface="+mn-cs"/>
              </a:defRPr>
            </a:pPr>
            <a:endParaRPr lang="en-US"/>
          </a:p>
        </c:txPr>
        <c:crossAx val="957088704"/>
        <c:crosses val="autoZero"/>
        <c:auto val="1"/>
        <c:lblAlgn val="ctr"/>
        <c:lblOffset val="100"/>
        <c:noMultiLvlLbl val="0"/>
      </c:catAx>
      <c:valAx>
        <c:axId val="957088704"/>
        <c:scaling>
          <c:orientation val="minMax"/>
        </c:scaling>
        <c:delete val="0"/>
        <c:axPos val="b"/>
        <c:majorGridlines>
          <c:spPr>
            <a:ln w="9525" cap="flat" cmpd="sng" algn="ctr">
              <a:solidFill>
                <a:schemeClr val="tx1">
                  <a:lumMod val="15000"/>
                  <a:lumOff val="85000"/>
                </a:schemeClr>
              </a:solidFill>
              <a:round/>
            </a:ln>
            <a:effectLst/>
          </c:spPr>
        </c:majorGridlines>
        <c:numFmt formatCode="&quot;$&quot;#,##0" sourceLinked="1"/>
        <c:majorTickMark val="none"/>
        <c:minorTickMark val="none"/>
        <c:tickLblPos val="nextTo"/>
        <c:spPr>
          <a:noFill/>
          <a:ln>
            <a:noFill/>
          </a:ln>
          <a:effectLst/>
        </c:spPr>
        <c:txPr>
          <a:bodyPr rot="-60000000" spcFirstLastPara="1" vertOverflow="ellipsis" vert="horz" wrap="square" anchor="ctr" anchorCtr="1"/>
          <a:lstStyle/>
          <a:p>
            <a:pPr>
              <a:defRPr sz="1400" b="1" i="0" u="none" strike="noStrike" kern="1200" baseline="0">
                <a:solidFill>
                  <a:schemeClr val="tx1"/>
                </a:solidFill>
                <a:latin typeface="+mn-lt"/>
                <a:ea typeface="+mn-ea"/>
                <a:cs typeface="+mn-cs"/>
              </a:defRPr>
            </a:pPr>
            <a:endParaRPr lang="en-US"/>
          </a:p>
        </c:txPr>
        <c:crossAx val="957085464"/>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cs:styleClr val="auto"/>
    </cs:fontRef>
    <cs:defRPr sz="100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0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8475" cy="465138"/>
          </a:xfrm>
          <a:prstGeom prst="rect">
            <a:avLst/>
          </a:prstGeom>
        </p:spPr>
        <p:txBody>
          <a:bodyPr vert="horz" lIns="91429" tIns="45714" rIns="91429" bIns="45714" rtlCol="0"/>
          <a:lstStyle>
            <a:lvl1pPr algn="l">
              <a:defRPr sz="1200"/>
            </a:lvl1pPr>
          </a:lstStyle>
          <a:p>
            <a:endParaRPr lang="en-US" dirty="0"/>
          </a:p>
        </p:txBody>
      </p:sp>
      <p:sp>
        <p:nvSpPr>
          <p:cNvPr id="3" name="Date Placeholder 2"/>
          <p:cNvSpPr>
            <a:spLocks noGrp="1"/>
          </p:cNvSpPr>
          <p:nvPr>
            <p:ph type="dt" sz="quarter" idx="1"/>
          </p:nvPr>
        </p:nvSpPr>
        <p:spPr>
          <a:xfrm>
            <a:off x="3970339" y="0"/>
            <a:ext cx="3038475" cy="465138"/>
          </a:xfrm>
          <a:prstGeom prst="rect">
            <a:avLst/>
          </a:prstGeom>
        </p:spPr>
        <p:txBody>
          <a:bodyPr vert="horz" lIns="91429" tIns="45714" rIns="91429" bIns="45714" rtlCol="0"/>
          <a:lstStyle>
            <a:lvl1pPr algn="r">
              <a:defRPr sz="1200"/>
            </a:lvl1pPr>
          </a:lstStyle>
          <a:p>
            <a:fld id="{0D144030-4CAA-4B43-A21F-96EBF1BA20C8}" type="datetimeFigureOut">
              <a:rPr lang="en-US" smtClean="0"/>
              <a:t>12/30/2025</a:t>
            </a:fld>
            <a:endParaRPr lang="en-US" dirty="0"/>
          </a:p>
        </p:txBody>
      </p:sp>
      <p:sp>
        <p:nvSpPr>
          <p:cNvPr id="4" name="Footer Placeholder 3"/>
          <p:cNvSpPr>
            <a:spLocks noGrp="1"/>
          </p:cNvSpPr>
          <p:nvPr>
            <p:ph type="ftr" sz="quarter" idx="2"/>
          </p:nvPr>
        </p:nvSpPr>
        <p:spPr>
          <a:xfrm>
            <a:off x="1" y="8829675"/>
            <a:ext cx="3038475" cy="465138"/>
          </a:xfrm>
          <a:prstGeom prst="rect">
            <a:avLst/>
          </a:prstGeom>
        </p:spPr>
        <p:txBody>
          <a:bodyPr vert="horz" lIns="91429" tIns="45714" rIns="91429" bIns="45714"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9" y="8829675"/>
            <a:ext cx="3038475" cy="465138"/>
          </a:xfrm>
          <a:prstGeom prst="rect">
            <a:avLst/>
          </a:prstGeom>
        </p:spPr>
        <p:txBody>
          <a:bodyPr vert="horz" lIns="91429" tIns="45714" rIns="91429" bIns="45714" rtlCol="0" anchor="b"/>
          <a:lstStyle>
            <a:lvl1pPr algn="r">
              <a:defRPr sz="1200"/>
            </a:lvl1pPr>
          </a:lstStyle>
          <a:p>
            <a:fld id="{3090A595-EEBA-4F67-AC3E-D9F8CCF61EB7}" type="slidenum">
              <a:rPr lang="en-US" smtClean="0"/>
              <a:t>‹#›</a:t>
            </a:fld>
            <a:endParaRPr lang="en-US" dirty="0"/>
          </a:p>
        </p:txBody>
      </p:sp>
    </p:spTree>
    <p:extLst>
      <p:ext uri="{BB962C8B-B14F-4D97-AF65-F5344CB8AC3E}">
        <p14:creationId xmlns:p14="http://schemas.microsoft.com/office/powerpoint/2010/main" val="1001010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4820"/>
          </a:xfrm>
          <a:prstGeom prst="rect">
            <a:avLst/>
          </a:prstGeom>
        </p:spPr>
        <p:txBody>
          <a:bodyPr vert="horz" lIns="93165" tIns="46584" rIns="93165" bIns="46584" rtlCol="0"/>
          <a:lstStyle>
            <a:lvl1pPr algn="l">
              <a:defRPr sz="1200"/>
            </a:lvl1pPr>
          </a:lstStyle>
          <a:p>
            <a:endParaRPr lang="en-US" dirty="0"/>
          </a:p>
        </p:txBody>
      </p:sp>
      <p:sp>
        <p:nvSpPr>
          <p:cNvPr id="3" name="Date Placeholder 2"/>
          <p:cNvSpPr>
            <a:spLocks noGrp="1"/>
          </p:cNvSpPr>
          <p:nvPr>
            <p:ph type="dt" idx="1"/>
          </p:nvPr>
        </p:nvSpPr>
        <p:spPr>
          <a:xfrm>
            <a:off x="3970938" y="1"/>
            <a:ext cx="3037840" cy="464820"/>
          </a:xfrm>
          <a:prstGeom prst="rect">
            <a:avLst/>
          </a:prstGeom>
        </p:spPr>
        <p:txBody>
          <a:bodyPr vert="horz" lIns="93165" tIns="46584" rIns="93165" bIns="46584" rtlCol="0"/>
          <a:lstStyle>
            <a:lvl1pPr algn="r">
              <a:defRPr sz="1200"/>
            </a:lvl1pPr>
          </a:lstStyle>
          <a:p>
            <a:fld id="{97CF049E-D21B-4DB6-B4B8-7FA4F1288B91}" type="datetimeFigureOut">
              <a:rPr lang="en-US" smtClean="0"/>
              <a:pPr/>
              <a:t>12/30/2025</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65" tIns="46584" rIns="93165" bIns="46584" rtlCol="0" anchor="ctr"/>
          <a:lstStyle/>
          <a:p>
            <a:endParaRPr lang="en-US" dirty="0"/>
          </a:p>
        </p:txBody>
      </p:sp>
      <p:sp>
        <p:nvSpPr>
          <p:cNvPr id="5" name="Notes Placeholder 4"/>
          <p:cNvSpPr>
            <a:spLocks noGrp="1"/>
          </p:cNvSpPr>
          <p:nvPr>
            <p:ph type="body" sz="quarter" idx="3"/>
          </p:nvPr>
        </p:nvSpPr>
        <p:spPr>
          <a:xfrm>
            <a:off x="701040" y="4415791"/>
            <a:ext cx="5608320" cy="4183380"/>
          </a:xfrm>
          <a:prstGeom prst="rect">
            <a:avLst/>
          </a:prstGeom>
        </p:spPr>
        <p:txBody>
          <a:bodyPr vert="horz" lIns="93165" tIns="46584" rIns="93165" bIns="46584"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8"/>
            <a:ext cx="3037840" cy="464820"/>
          </a:xfrm>
          <a:prstGeom prst="rect">
            <a:avLst/>
          </a:prstGeom>
        </p:spPr>
        <p:txBody>
          <a:bodyPr vert="horz" lIns="93165" tIns="46584" rIns="93165" bIns="46584"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8"/>
            <a:ext cx="3037840" cy="464820"/>
          </a:xfrm>
          <a:prstGeom prst="rect">
            <a:avLst/>
          </a:prstGeom>
        </p:spPr>
        <p:txBody>
          <a:bodyPr vert="horz" lIns="93165" tIns="46584" rIns="93165" bIns="46584" rtlCol="0" anchor="b"/>
          <a:lstStyle>
            <a:lvl1pPr algn="r">
              <a:defRPr sz="1200"/>
            </a:lvl1pPr>
          </a:lstStyle>
          <a:p>
            <a:fld id="{00E83FC2-CB00-407E-BA4E-4A2B7B6C7269}" type="slidenum">
              <a:rPr lang="en-US" smtClean="0"/>
              <a:pPr/>
              <a:t>‹#›</a:t>
            </a:fld>
            <a:endParaRPr lang="en-US" dirty="0"/>
          </a:p>
        </p:txBody>
      </p:sp>
    </p:spTree>
    <p:extLst>
      <p:ext uri="{BB962C8B-B14F-4D97-AF65-F5344CB8AC3E}">
        <p14:creationId xmlns:p14="http://schemas.microsoft.com/office/powerpoint/2010/main" val="5398440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Freeform 6"/>
          <p:cNvSpPr/>
          <p:nvPr/>
        </p:nvSpPr>
        <p:spPr>
          <a:xfrm>
            <a:off x="-76" y="5293518"/>
            <a:ext cx="9144093" cy="1443038"/>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355114 w 9144000"/>
              <a:gd name="connsiteY0" fmla="*/ 0 h 1562100"/>
              <a:gd name="connsiteX1" fmla="*/ 9144000 w 9144000"/>
              <a:gd name="connsiteY1" fmla="*/ 104775 h 1562100"/>
              <a:gd name="connsiteX2" fmla="*/ 9144000 w 9144000"/>
              <a:gd name="connsiteY2" fmla="*/ 361950 h 1562100"/>
              <a:gd name="connsiteX3" fmla="*/ 6334125 w 9144000"/>
              <a:gd name="connsiteY3" fmla="*/ 1562100 h 1562100"/>
              <a:gd name="connsiteX4" fmla="*/ 0 w 9144000"/>
              <a:gd name="connsiteY4" fmla="*/ 495300 h 1562100"/>
              <a:gd name="connsiteX5" fmla="*/ 355114 w 9144000"/>
              <a:gd name="connsiteY5" fmla="*/ 0 h 1562100"/>
              <a:gd name="connsiteX0" fmla="*/ 411923 w 9144000"/>
              <a:gd name="connsiteY0" fmla="*/ 83344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411923 w 9144000"/>
              <a:gd name="connsiteY5" fmla="*/ 83344 h 1457325"/>
              <a:gd name="connsiteX0" fmla="*/ 28462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8462 w 9144000"/>
              <a:gd name="connsiteY5" fmla="*/ 9525 h 1457325"/>
              <a:gd name="connsiteX0" fmla="*/ 108942 w 9144000"/>
              <a:gd name="connsiteY0" fmla="*/ 10477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108942 w 9144000"/>
              <a:gd name="connsiteY5" fmla="*/ 104775 h 1457325"/>
              <a:gd name="connsiteX0" fmla="*/ 26095 w 9144000"/>
              <a:gd name="connsiteY0" fmla="*/ 14288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6095 w 9144000"/>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12977 w 9117905"/>
              <a:gd name="connsiteY4" fmla="*/ 311944 h 1457325"/>
              <a:gd name="connsiteX5" fmla="*/ 0 w 9117905"/>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310 w 9117905"/>
              <a:gd name="connsiteY4" fmla="*/ 376237 h 1457325"/>
              <a:gd name="connsiteX5" fmla="*/ 0 w 9117905"/>
              <a:gd name="connsiteY5" fmla="*/ 14288 h 1457325"/>
              <a:gd name="connsiteX0" fmla="*/ 0 w 9117905"/>
              <a:gd name="connsiteY0" fmla="*/ 14288 h 1531144"/>
              <a:gd name="connsiteX1" fmla="*/ 9117905 w 9117905"/>
              <a:gd name="connsiteY1" fmla="*/ 0 h 1531144"/>
              <a:gd name="connsiteX2" fmla="*/ 9117905 w 9117905"/>
              <a:gd name="connsiteY2" fmla="*/ 257175 h 1531144"/>
              <a:gd name="connsiteX3" fmla="*/ 6308030 w 9117905"/>
              <a:gd name="connsiteY3" fmla="*/ 1531144 h 1531144"/>
              <a:gd name="connsiteX4" fmla="*/ 2310 w 9117905"/>
              <a:gd name="connsiteY4" fmla="*/ 376237 h 1531144"/>
              <a:gd name="connsiteX5" fmla="*/ 0 w 9117905"/>
              <a:gd name="connsiteY5" fmla="*/ 14288 h 1531144"/>
              <a:gd name="connsiteX0" fmla="*/ 0 w 9117905"/>
              <a:gd name="connsiteY0" fmla="*/ 14288 h 1450181"/>
              <a:gd name="connsiteX1" fmla="*/ 9117905 w 9117905"/>
              <a:gd name="connsiteY1" fmla="*/ 0 h 1450181"/>
              <a:gd name="connsiteX2" fmla="*/ 9117905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8994819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9106070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06070"/>
              <a:gd name="connsiteY0" fmla="*/ 0 h 1435893"/>
              <a:gd name="connsiteX1" fmla="*/ 9013755 w 9106070"/>
              <a:gd name="connsiteY1" fmla="*/ 97630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2 h 1435895"/>
              <a:gd name="connsiteX1" fmla="*/ 9096602 w 9106070"/>
              <a:gd name="connsiteY1" fmla="*/ 0 h 1435895"/>
              <a:gd name="connsiteX2" fmla="*/ 9106070 w 9106070"/>
              <a:gd name="connsiteY2" fmla="*/ 242889 h 1435895"/>
              <a:gd name="connsiteX3" fmla="*/ 6260689 w 9106070"/>
              <a:gd name="connsiteY3" fmla="*/ 1435895 h 1435895"/>
              <a:gd name="connsiteX4" fmla="*/ 2310 w 9106070"/>
              <a:gd name="connsiteY4" fmla="*/ 361951 h 1435895"/>
              <a:gd name="connsiteX5" fmla="*/ 0 w 9106070"/>
              <a:gd name="connsiteY5" fmla="*/ 2 h 1435895"/>
              <a:gd name="connsiteX0" fmla="*/ 0 w 9106070"/>
              <a:gd name="connsiteY0" fmla="*/ 0 h 1435893"/>
              <a:gd name="connsiteX1" fmla="*/ 8973515 w 9106070"/>
              <a:gd name="connsiteY1" fmla="*/ 123823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7145 h 1443038"/>
              <a:gd name="connsiteX1" fmla="*/ 9089499 w 9106070"/>
              <a:gd name="connsiteY1" fmla="*/ 0 h 1443038"/>
              <a:gd name="connsiteX2" fmla="*/ 9106070 w 9106070"/>
              <a:gd name="connsiteY2" fmla="*/ 250032 h 1443038"/>
              <a:gd name="connsiteX3" fmla="*/ 6260689 w 9106070"/>
              <a:gd name="connsiteY3" fmla="*/ 1443038 h 1443038"/>
              <a:gd name="connsiteX4" fmla="*/ 2310 w 9106070"/>
              <a:gd name="connsiteY4" fmla="*/ 369094 h 1443038"/>
              <a:gd name="connsiteX5" fmla="*/ 0 w 9106070"/>
              <a:gd name="connsiteY5" fmla="*/ 7145 h 1443038"/>
              <a:gd name="connsiteX0" fmla="*/ 0 w 9089499"/>
              <a:gd name="connsiteY0" fmla="*/ 7145 h 1443038"/>
              <a:gd name="connsiteX1" fmla="*/ 9089499 w 9089499"/>
              <a:gd name="connsiteY1" fmla="*/ 0 h 1443038"/>
              <a:gd name="connsiteX2" fmla="*/ 8923808 w 9089499"/>
              <a:gd name="connsiteY2" fmla="*/ 197644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4767 w 9089499"/>
              <a:gd name="connsiteY2" fmla="*/ 247650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8982984 w 9089499"/>
              <a:gd name="connsiteY2" fmla="*/ 202406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130131 w 9089499"/>
              <a:gd name="connsiteY4" fmla="*/ 266700 h 1443038"/>
              <a:gd name="connsiteX5" fmla="*/ 0 w 9089499"/>
              <a:gd name="connsiteY5" fmla="*/ 7145 h 1443038"/>
              <a:gd name="connsiteX0" fmla="*/ 57 w 9089556"/>
              <a:gd name="connsiteY0" fmla="*/ 7145 h 1443038"/>
              <a:gd name="connsiteX1" fmla="*/ 9089556 w 9089556"/>
              <a:gd name="connsiteY1" fmla="*/ 0 h 1443038"/>
              <a:gd name="connsiteX2" fmla="*/ 9087191 w 9089556"/>
              <a:gd name="connsiteY2" fmla="*/ 254793 h 1443038"/>
              <a:gd name="connsiteX3" fmla="*/ 6260746 w 9089556"/>
              <a:gd name="connsiteY3" fmla="*/ 1443038 h 1443038"/>
              <a:gd name="connsiteX4" fmla="*/ 0 w 9089556"/>
              <a:gd name="connsiteY4" fmla="*/ 366713 h 1443038"/>
              <a:gd name="connsiteX5" fmla="*/ 57 w 9089556"/>
              <a:gd name="connsiteY5" fmla="*/ 7145 h 144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9556" h="1443038">
                <a:moveTo>
                  <a:pt x="57" y="7145"/>
                </a:moveTo>
                <a:lnTo>
                  <a:pt x="9089556" y="0"/>
                </a:lnTo>
                <a:cubicBezTo>
                  <a:pt x="9087979" y="82550"/>
                  <a:pt x="9088768" y="172243"/>
                  <a:pt x="9087191" y="254793"/>
                </a:cubicBezTo>
                <a:lnTo>
                  <a:pt x="6260746" y="1443038"/>
                </a:lnTo>
                <a:lnTo>
                  <a:pt x="0" y="366713"/>
                </a:lnTo>
                <a:lnTo>
                  <a:pt x="57" y="7145"/>
                </a:lnTo>
                <a:close/>
              </a:path>
            </a:pathLst>
          </a:custGeom>
          <a:gradFill>
            <a:gsLst>
              <a:gs pos="0">
                <a:schemeClr val="accent1"/>
              </a:gs>
              <a:gs pos="14000">
                <a:schemeClr val="accent1">
                  <a:lumMod val="60000"/>
                  <a:lumOff val="40000"/>
                </a:schemeClr>
              </a:gs>
              <a:gs pos="83000">
                <a:schemeClr val="accent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b="1" kern="1200" dirty="0">
              <a:solidFill>
                <a:schemeClr val="lt1"/>
              </a:solidFill>
              <a:latin typeface="+mn-lt"/>
              <a:ea typeface="+mn-ea"/>
              <a:cs typeface="+mn-cs"/>
            </a:endParaRPr>
          </a:p>
        </p:txBody>
      </p:sp>
      <p:sp>
        <p:nvSpPr>
          <p:cNvPr id="8" name="Freeform 7"/>
          <p:cNvSpPr/>
          <p:nvPr/>
        </p:nvSpPr>
        <p:spPr>
          <a:xfrm>
            <a:off x="-76" y="5293518"/>
            <a:ext cx="9144093" cy="1443038"/>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355114 w 9144000"/>
              <a:gd name="connsiteY0" fmla="*/ 0 h 1562100"/>
              <a:gd name="connsiteX1" fmla="*/ 9144000 w 9144000"/>
              <a:gd name="connsiteY1" fmla="*/ 104775 h 1562100"/>
              <a:gd name="connsiteX2" fmla="*/ 9144000 w 9144000"/>
              <a:gd name="connsiteY2" fmla="*/ 361950 h 1562100"/>
              <a:gd name="connsiteX3" fmla="*/ 6334125 w 9144000"/>
              <a:gd name="connsiteY3" fmla="*/ 1562100 h 1562100"/>
              <a:gd name="connsiteX4" fmla="*/ 0 w 9144000"/>
              <a:gd name="connsiteY4" fmla="*/ 495300 h 1562100"/>
              <a:gd name="connsiteX5" fmla="*/ 355114 w 9144000"/>
              <a:gd name="connsiteY5" fmla="*/ 0 h 1562100"/>
              <a:gd name="connsiteX0" fmla="*/ 411923 w 9144000"/>
              <a:gd name="connsiteY0" fmla="*/ 83344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411923 w 9144000"/>
              <a:gd name="connsiteY5" fmla="*/ 83344 h 1457325"/>
              <a:gd name="connsiteX0" fmla="*/ 28462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8462 w 9144000"/>
              <a:gd name="connsiteY5" fmla="*/ 9525 h 1457325"/>
              <a:gd name="connsiteX0" fmla="*/ 108942 w 9144000"/>
              <a:gd name="connsiteY0" fmla="*/ 10477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108942 w 9144000"/>
              <a:gd name="connsiteY5" fmla="*/ 104775 h 1457325"/>
              <a:gd name="connsiteX0" fmla="*/ 26095 w 9144000"/>
              <a:gd name="connsiteY0" fmla="*/ 14288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6095 w 9144000"/>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12977 w 9117905"/>
              <a:gd name="connsiteY4" fmla="*/ 311944 h 1457325"/>
              <a:gd name="connsiteX5" fmla="*/ 0 w 9117905"/>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310 w 9117905"/>
              <a:gd name="connsiteY4" fmla="*/ 376237 h 1457325"/>
              <a:gd name="connsiteX5" fmla="*/ 0 w 9117905"/>
              <a:gd name="connsiteY5" fmla="*/ 14288 h 1457325"/>
              <a:gd name="connsiteX0" fmla="*/ 0 w 9117905"/>
              <a:gd name="connsiteY0" fmla="*/ 14288 h 1531144"/>
              <a:gd name="connsiteX1" fmla="*/ 9117905 w 9117905"/>
              <a:gd name="connsiteY1" fmla="*/ 0 h 1531144"/>
              <a:gd name="connsiteX2" fmla="*/ 9117905 w 9117905"/>
              <a:gd name="connsiteY2" fmla="*/ 257175 h 1531144"/>
              <a:gd name="connsiteX3" fmla="*/ 6308030 w 9117905"/>
              <a:gd name="connsiteY3" fmla="*/ 1531144 h 1531144"/>
              <a:gd name="connsiteX4" fmla="*/ 2310 w 9117905"/>
              <a:gd name="connsiteY4" fmla="*/ 376237 h 1531144"/>
              <a:gd name="connsiteX5" fmla="*/ 0 w 9117905"/>
              <a:gd name="connsiteY5" fmla="*/ 14288 h 1531144"/>
              <a:gd name="connsiteX0" fmla="*/ 0 w 9117905"/>
              <a:gd name="connsiteY0" fmla="*/ 14288 h 1450181"/>
              <a:gd name="connsiteX1" fmla="*/ 9117905 w 9117905"/>
              <a:gd name="connsiteY1" fmla="*/ 0 h 1450181"/>
              <a:gd name="connsiteX2" fmla="*/ 9117905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8994819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9106070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06070"/>
              <a:gd name="connsiteY0" fmla="*/ 0 h 1435893"/>
              <a:gd name="connsiteX1" fmla="*/ 9013755 w 9106070"/>
              <a:gd name="connsiteY1" fmla="*/ 97630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2 h 1435895"/>
              <a:gd name="connsiteX1" fmla="*/ 9096602 w 9106070"/>
              <a:gd name="connsiteY1" fmla="*/ 0 h 1435895"/>
              <a:gd name="connsiteX2" fmla="*/ 9106070 w 9106070"/>
              <a:gd name="connsiteY2" fmla="*/ 242889 h 1435895"/>
              <a:gd name="connsiteX3" fmla="*/ 6260689 w 9106070"/>
              <a:gd name="connsiteY3" fmla="*/ 1435895 h 1435895"/>
              <a:gd name="connsiteX4" fmla="*/ 2310 w 9106070"/>
              <a:gd name="connsiteY4" fmla="*/ 361951 h 1435895"/>
              <a:gd name="connsiteX5" fmla="*/ 0 w 9106070"/>
              <a:gd name="connsiteY5" fmla="*/ 2 h 1435895"/>
              <a:gd name="connsiteX0" fmla="*/ 0 w 9106070"/>
              <a:gd name="connsiteY0" fmla="*/ 0 h 1435893"/>
              <a:gd name="connsiteX1" fmla="*/ 8973515 w 9106070"/>
              <a:gd name="connsiteY1" fmla="*/ 123823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7145 h 1443038"/>
              <a:gd name="connsiteX1" fmla="*/ 9089499 w 9106070"/>
              <a:gd name="connsiteY1" fmla="*/ 0 h 1443038"/>
              <a:gd name="connsiteX2" fmla="*/ 9106070 w 9106070"/>
              <a:gd name="connsiteY2" fmla="*/ 250032 h 1443038"/>
              <a:gd name="connsiteX3" fmla="*/ 6260689 w 9106070"/>
              <a:gd name="connsiteY3" fmla="*/ 1443038 h 1443038"/>
              <a:gd name="connsiteX4" fmla="*/ 2310 w 9106070"/>
              <a:gd name="connsiteY4" fmla="*/ 369094 h 1443038"/>
              <a:gd name="connsiteX5" fmla="*/ 0 w 9106070"/>
              <a:gd name="connsiteY5" fmla="*/ 7145 h 1443038"/>
              <a:gd name="connsiteX0" fmla="*/ 0 w 9089499"/>
              <a:gd name="connsiteY0" fmla="*/ 7145 h 1443038"/>
              <a:gd name="connsiteX1" fmla="*/ 9089499 w 9089499"/>
              <a:gd name="connsiteY1" fmla="*/ 0 h 1443038"/>
              <a:gd name="connsiteX2" fmla="*/ 8923808 w 9089499"/>
              <a:gd name="connsiteY2" fmla="*/ 197644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4767 w 9089499"/>
              <a:gd name="connsiteY2" fmla="*/ 247650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8982984 w 9089499"/>
              <a:gd name="connsiteY2" fmla="*/ 202406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130131 w 9089499"/>
              <a:gd name="connsiteY4" fmla="*/ 266700 h 1443038"/>
              <a:gd name="connsiteX5" fmla="*/ 0 w 9089499"/>
              <a:gd name="connsiteY5" fmla="*/ 7145 h 1443038"/>
              <a:gd name="connsiteX0" fmla="*/ 57 w 9089556"/>
              <a:gd name="connsiteY0" fmla="*/ 7145 h 1443038"/>
              <a:gd name="connsiteX1" fmla="*/ 9089556 w 9089556"/>
              <a:gd name="connsiteY1" fmla="*/ 0 h 1443038"/>
              <a:gd name="connsiteX2" fmla="*/ 9087191 w 9089556"/>
              <a:gd name="connsiteY2" fmla="*/ 254793 h 1443038"/>
              <a:gd name="connsiteX3" fmla="*/ 6260746 w 9089556"/>
              <a:gd name="connsiteY3" fmla="*/ 1443038 h 1443038"/>
              <a:gd name="connsiteX4" fmla="*/ 0 w 9089556"/>
              <a:gd name="connsiteY4" fmla="*/ 366713 h 1443038"/>
              <a:gd name="connsiteX5" fmla="*/ 57 w 9089556"/>
              <a:gd name="connsiteY5" fmla="*/ 7145 h 144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9556" h="1443038">
                <a:moveTo>
                  <a:pt x="57" y="7145"/>
                </a:moveTo>
                <a:lnTo>
                  <a:pt x="9089556" y="0"/>
                </a:lnTo>
                <a:cubicBezTo>
                  <a:pt x="9087979" y="82550"/>
                  <a:pt x="9088768" y="172243"/>
                  <a:pt x="9087191" y="254793"/>
                </a:cubicBezTo>
                <a:lnTo>
                  <a:pt x="6260746" y="1443038"/>
                </a:lnTo>
                <a:lnTo>
                  <a:pt x="0" y="366713"/>
                </a:lnTo>
                <a:lnTo>
                  <a:pt x="57" y="7145"/>
                </a:lnTo>
                <a:close/>
              </a:path>
            </a:pathLst>
          </a:custGeom>
          <a:gradFill>
            <a:gsLst>
              <a:gs pos="41000">
                <a:schemeClr val="accent1">
                  <a:alpha val="0"/>
                </a:schemeClr>
              </a:gs>
              <a:gs pos="57000">
                <a:schemeClr val="accent1">
                  <a:lumMod val="40000"/>
                  <a:lumOff val="60000"/>
                </a:schemeClr>
              </a:gs>
              <a:gs pos="100000">
                <a:schemeClr val="accent1">
                  <a:alpha val="0"/>
                </a:schemeClr>
              </a:gs>
            </a:gsLst>
            <a:lin ang="6000000" scaled="0"/>
          </a:gradFill>
          <a:ln>
            <a:noFill/>
          </a:ln>
          <a:effectLst>
            <a:softEdge rad="317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b="1" kern="1200" dirty="0">
              <a:solidFill>
                <a:schemeClr val="lt1"/>
              </a:solidFill>
              <a:latin typeface="+mn-lt"/>
              <a:ea typeface="+mn-ea"/>
              <a:cs typeface="+mn-cs"/>
            </a:endParaRPr>
          </a:p>
        </p:txBody>
      </p:sp>
      <p:sp>
        <p:nvSpPr>
          <p:cNvPr id="9" name="Freeform 8"/>
          <p:cNvSpPr/>
          <p:nvPr/>
        </p:nvSpPr>
        <p:spPr>
          <a:xfrm>
            <a:off x="0" y="5545932"/>
            <a:ext cx="9146383" cy="1314449"/>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33337 h 1214437"/>
              <a:gd name="connsiteX1" fmla="*/ 6305550 w 9134475"/>
              <a:gd name="connsiteY1" fmla="*/ 1100137 h 1214437"/>
              <a:gd name="connsiteX2" fmla="*/ 9044270 w 9134475"/>
              <a:gd name="connsiteY2" fmla="*/ 0 h 1214437"/>
              <a:gd name="connsiteX3" fmla="*/ 9134475 w 9134475"/>
              <a:gd name="connsiteY3" fmla="*/ 1214437 h 1214437"/>
              <a:gd name="connsiteX4" fmla="*/ 0 w 9134475"/>
              <a:gd name="connsiteY4" fmla="*/ 1214437 h 1214437"/>
              <a:gd name="connsiteX5" fmla="*/ 0 w 9134475"/>
              <a:gd name="connsiteY5" fmla="*/ 33337 h 1214437"/>
              <a:gd name="connsiteX0" fmla="*/ 0 w 9134475"/>
              <a:gd name="connsiteY0" fmla="*/ 130968 h 1312068"/>
              <a:gd name="connsiteX1" fmla="*/ 6305550 w 9134475"/>
              <a:gd name="connsiteY1" fmla="*/ 1197768 h 1312068"/>
              <a:gd name="connsiteX2" fmla="*/ 9113111 w 9134475"/>
              <a:gd name="connsiteY2" fmla="*/ 0 h 1312068"/>
              <a:gd name="connsiteX3" fmla="*/ 9134475 w 9134475"/>
              <a:gd name="connsiteY3" fmla="*/ 1312068 h 1312068"/>
              <a:gd name="connsiteX4" fmla="*/ 0 w 9134475"/>
              <a:gd name="connsiteY4" fmla="*/ 1312068 h 1312068"/>
              <a:gd name="connsiteX5" fmla="*/ 0 w 9134475"/>
              <a:gd name="connsiteY5" fmla="*/ 130968 h 1312068"/>
              <a:gd name="connsiteX0" fmla="*/ 0 w 9113111"/>
              <a:gd name="connsiteY0" fmla="*/ 130968 h 1312068"/>
              <a:gd name="connsiteX1" fmla="*/ 6305550 w 9113111"/>
              <a:gd name="connsiteY1" fmla="*/ 1197768 h 1312068"/>
              <a:gd name="connsiteX2" fmla="*/ 9113111 w 9113111"/>
              <a:gd name="connsiteY2" fmla="*/ 0 h 1312068"/>
              <a:gd name="connsiteX3" fmla="*/ 8958813 w 9113111"/>
              <a:gd name="connsiteY3" fmla="*/ 1009649 h 1312068"/>
              <a:gd name="connsiteX4" fmla="*/ 0 w 9113111"/>
              <a:gd name="connsiteY4" fmla="*/ 1312068 h 1312068"/>
              <a:gd name="connsiteX5" fmla="*/ 0 w 9113111"/>
              <a:gd name="connsiteY5" fmla="*/ 130968 h 1312068"/>
              <a:gd name="connsiteX0" fmla="*/ 0 w 9117860"/>
              <a:gd name="connsiteY0" fmla="*/ 130968 h 1314449"/>
              <a:gd name="connsiteX1" fmla="*/ 6305550 w 9117860"/>
              <a:gd name="connsiteY1" fmla="*/ 1197768 h 1314449"/>
              <a:gd name="connsiteX2" fmla="*/ 9113111 w 9117860"/>
              <a:gd name="connsiteY2" fmla="*/ 0 h 1314449"/>
              <a:gd name="connsiteX3" fmla="*/ 9117860 w 9117860"/>
              <a:gd name="connsiteY3" fmla="*/ 1314449 h 1314449"/>
              <a:gd name="connsiteX4" fmla="*/ 0 w 9117860"/>
              <a:gd name="connsiteY4" fmla="*/ 1312068 h 1314449"/>
              <a:gd name="connsiteX5" fmla="*/ 0 w 9117860"/>
              <a:gd name="connsiteY5" fmla="*/ 130968 h 13144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17860" h="1314449">
                <a:moveTo>
                  <a:pt x="0" y="130968"/>
                </a:moveTo>
                <a:lnTo>
                  <a:pt x="6305550" y="1197768"/>
                </a:lnTo>
                <a:lnTo>
                  <a:pt x="9113111" y="0"/>
                </a:lnTo>
                <a:lnTo>
                  <a:pt x="9117860" y="1314449"/>
                </a:lnTo>
                <a:lnTo>
                  <a:pt x="0" y="1312068"/>
                </a:lnTo>
                <a:lnTo>
                  <a:pt x="0" y="130968"/>
                </a:lnTo>
                <a:close/>
              </a:path>
            </a:pathLst>
          </a:custGeom>
          <a:gradFill>
            <a:gsLst>
              <a:gs pos="0">
                <a:schemeClr val="accent3">
                  <a:lumMod val="40000"/>
                  <a:lumOff val="60000"/>
                </a:schemeClr>
              </a:gs>
              <a:gs pos="50000">
                <a:schemeClr val="accent3"/>
              </a:gs>
              <a:gs pos="100000">
                <a:schemeClr val="accent3">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00000"/>
              </a:lnSpc>
            </a:pPr>
            <a:endParaRPr lang="en-US" b="1" dirty="0"/>
          </a:p>
        </p:txBody>
      </p:sp>
      <p:sp>
        <p:nvSpPr>
          <p:cNvPr id="2" name="Title 1"/>
          <p:cNvSpPr>
            <a:spLocks noGrp="1"/>
          </p:cNvSpPr>
          <p:nvPr>
            <p:ph type="ctrTitle"/>
          </p:nvPr>
        </p:nvSpPr>
        <p:spPr>
          <a:xfrm>
            <a:off x="4572000" y="1676400"/>
            <a:ext cx="3886200" cy="1524000"/>
          </a:xfrm>
        </p:spPr>
        <p:txBody>
          <a:bodyPr anchor="b" anchorCtr="0"/>
          <a:lstStyle>
            <a:lvl1pPr algn="l">
              <a:defRPr/>
            </a:lvl1pPr>
          </a:lstStyle>
          <a:p>
            <a:r>
              <a:rPr lang="en-US"/>
              <a:t>Click to edit Master title style</a:t>
            </a:r>
            <a:endParaRPr lang="en-US" dirty="0"/>
          </a:p>
        </p:txBody>
      </p:sp>
      <p:sp>
        <p:nvSpPr>
          <p:cNvPr id="3" name="Subtitle 2"/>
          <p:cNvSpPr>
            <a:spLocks noGrp="1"/>
          </p:cNvSpPr>
          <p:nvPr>
            <p:ph type="subTitle" idx="1"/>
          </p:nvPr>
        </p:nvSpPr>
        <p:spPr>
          <a:xfrm>
            <a:off x="4572000" y="3203574"/>
            <a:ext cx="3886200" cy="1825625"/>
          </a:xfrm>
        </p:spPr>
        <p:txBody>
          <a:bodyPr>
            <a:normAutofit/>
          </a:bodyPr>
          <a:lstStyle>
            <a:lvl1pPr marL="0" indent="0" algn="l">
              <a:buNone/>
              <a:defRPr sz="200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0" name="Rectangle 9"/>
          <p:cNvSpPr/>
          <p:nvPr/>
        </p:nvSpPr>
        <p:spPr>
          <a:xfrm>
            <a:off x="0" y="5262465"/>
            <a:ext cx="9144000" cy="74645"/>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Freeform 10"/>
          <p:cNvSpPr/>
          <p:nvPr/>
        </p:nvSpPr>
        <p:spPr>
          <a:xfrm>
            <a:off x="130" y="5502670"/>
            <a:ext cx="9144066" cy="1271150"/>
          </a:xfrm>
          <a:custGeom>
            <a:avLst/>
            <a:gdLst>
              <a:gd name="connsiteX0" fmla="*/ 9331 w 9144000"/>
              <a:gd name="connsiteY0" fmla="*/ 111968 h 1278294"/>
              <a:gd name="connsiteX1" fmla="*/ 6288833 w 9144000"/>
              <a:gd name="connsiteY1" fmla="*/ 1194319 h 1278294"/>
              <a:gd name="connsiteX2" fmla="*/ 9144000 w 9144000"/>
              <a:gd name="connsiteY2" fmla="*/ 0 h 1278294"/>
              <a:gd name="connsiteX3" fmla="*/ 9144000 w 9144000"/>
              <a:gd name="connsiteY3" fmla="*/ 83976 h 1278294"/>
              <a:gd name="connsiteX4" fmla="*/ 6279502 w 9144000"/>
              <a:gd name="connsiteY4" fmla="*/ 1278294 h 1278294"/>
              <a:gd name="connsiteX5" fmla="*/ 0 w 9144000"/>
              <a:gd name="connsiteY5" fmla="*/ 195943 h 1278294"/>
              <a:gd name="connsiteX6" fmla="*/ 9331 w 9144000"/>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71644 w 9134669"/>
              <a:gd name="connsiteY5" fmla="*/ 388824 h 1278294"/>
              <a:gd name="connsiteX6" fmla="*/ 0 w 9134669"/>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94 w 9134669"/>
              <a:gd name="connsiteY5" fmla="*/ 195943 h 1278294"/>
              <a:gd name="connsiteX6" fmla="*/ 0 w 9134669"/>
              <a:gd name="connsiteY6" fmla="*/ 111968 h 1278294"/>
              <a:gd name="connsiteX0" fmla="*/ 49877 w 9134540"/>
              <a:gd name="connsiteY0" fmla="*/ 42912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49877 w 9134540"/>
              <a:gd name="connsiteY6" fmla="*/ 42912 h 1278294"/>
              <a:gd name="connsiteX0" fmla="*/ 2252 w 9134540"/>
              <a:gd name="connsiteY0" fmla="*/ 116731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279373 w 9134540"/>
              <a:gd name="connsiteY1" fmla="*/ 1234801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307948 w 9134540"/>
              <a:gd name="connsiteY1" fmla="*/ 1189558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28287"/>
              <a:gd name="connsiteX1" fmla="*/ 6307948 w 9134540"/>
              <a:gd name="connsiteY1" fmla="*/ 1189558 h 1228287"/>
              <a:gd name="connsiteX2" fmla="*/ 9134540 w 9134540"/>
              <a:gd name="connsiteY2" fmla="*/ 0 h 1228287"/>
              <a:gd name="connsiteX3" fmla="*/ 9134540 w 9134540"/>
              <a:gd name="connsiteY3" fmla="*/ 83976 h 1228287"/>
              <a:gd name="connsiteX4" fmla="*/ 6270042 w 9134540"/>
              <a:gd name="connsiteY4" fmla="*/ 1228287 h 1228287"/>
              <a:gd name="connsiteX5" fmla="*/ 65 w 9134540"/>
              <a:gd name="connsiteY5" fmla="*/ 195943 h 1228287"/>
              <a:gd name="connsiteX6" fmla="*/ 2252 w 9134540"/>
              <a:gd name="connsiteY6" fmla="*/ 116731 h 1228287"/>
              <a:gd name="connsiteX0" fmla="*/ 2252 w 9134540"/>
              <a:gd name="connsiteY0" fmla="*/ 116731 h 1266387"/>
              <a:gd name="connsiteX1" fmla="*/ 6307948 w 9134540"/>
              <a:gd name="connsiteY1" fmla="*/ 1189558 h 1266387"/>
              <a:gd name="connsiteX2" fmla="*/ 9134540 w 9134540"/>
              <a:gd name="connsiteY2" fmla="*/ 0 h 1266387"/>
              <a:gd name="connsiteX3" fmla="*/ 9134540 w 9134540"/>
              <a:gd name="connsiteY3" fmla="*/ 83976 h 1266387"/>
              <a:gd name="connsiteX4" fmla="*/ 6315286 w 9134540"/>
              <a:gd name="connsiteY4" fmla="*/ 1266387 h 1266387"/>
              <a:gd name="connsiteX5" fmla="*/ 65 w 9134540"/>
              <a:gd name="connsiteY5" fmla="*/ 195943 h 1266387"/>
              <a:gd name="connsiteX6" fmla="*/ 2252 w 9134540"/>
              <a:gd name="connsiteY6" fmla="*/ 116731 h 1266387"/>
              <a:gd name="connsiteX0" fmla="*/ 2252 w 9134540"/>
              <a:gd name="connsiteY0" fmla="*/ 152450 h 1302106"/>
              <a:gd name="connsiteX1" fmla="*/ 6307948 w 9134540"/>
              <a:gd name="connsiteY1" fmla="*/ 1225277 h 1302106"/>
              <a:gd name="connsiteX2" fmla="*/ 8932134 w 9134540"/>
              <a:gd name="connsiteY2" fmla="*/ 0 h 1302106"/>
              <a:gd name="connsiteX3" fmla="*/ 9134540 w 9134540"/>
              <a:gd name="connsiteY3" fmla="*/ 119695 h 1302106"/>
              <a:gd name="connsiteX4" fmla="*/ 6315286 w 9134540"/>
              <a:gd name="connsiteY4" fmla="*/ 1302106 h 1302106"/>
              <a:gd name="connsiteX5" fmla="*/ 65 w 9134540"/>
              <a:gd name="connsiteY5" fmla="*/ 231662 h 1302106"/>
              <a:gd name="connsiteX6" fmla="*/ 2252 w 9134540"/>
              <a:gd name="connsiteY6" fmla="*/ 152450 h 1302106"/>
              <a:gd name="connsiteX0" fmla="*/ 2252 w 9144066"/>
              <a:gd name="connsiteY0" fmla="*/ 121494 h 1271150"/>
              <a:gd name="connsiteX1" fmla="*/ 6307948 w 9144066"/>
              <a:gd name="connsiteY1" fmla="*/ 1194321 h 1271150"/>
              <a:gd name="connsiteX2" fmla="*/ 9144066 w 9144066"/>
              <a:gd name="connsiteY2" fmla="*/ 0 h 1271150"/>
              <a:gd name="connsiteX3" fmla="*/ 9134540 w 9144066"/>
              <a:gd name="connsiteY3" fmla="*/ 88739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051196 w 9144066"/>
              <a:gd name="connsiteY3" fmla="*/ 236376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141683 w 9144066"/>
              <a:gd name="connsiteY3" fmla="*/ 79214 h 1271150"/>
              <a:gd name="connsiteX4" fmla="*/ 6315286 w 9144066"/>
              <a:gd name="connsiteY4" fmla="*/ 1271150 h 1271150"/>
              <a:gd name="connsiteX5" fmla="*/ 65 w 9144066"/>
              <a:gd name="connsiteY5" fmla="*/ 200706 h 1271150"/>
              <a:gd name="connsiteX6" fmla="*/ 2252 w 9144066"/>
              <a:gd name="connsiteY6" fmla="*/ 121494 h 1271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66" h="1271150">
                <a:moveTo>
                  <a:pt x="2252" y="121494"/>
                </a:moveTo>
                <a:lnTo>
                  <a:pt x="6307948" y="1194321"/>
                </a:lnTo>
                <a:lnTo>
                  <a:pt x="9144066" y="0"/>
                </a:lnTo>
                <a:cubicBezTo>
                  <a:pt x="9143272" y="26405"/>
                  <a:pt x="9142477" y="52809"/>
                  <a:pt x="9141683" y="79214"/>
                </a:cubicBezTo>
                <a:lnTo>
                  <a:pt x="6315286" y="1271150"/>
                </a:lnTo>
                <a:lnTo>
                  <a:pt x="65" y="200706"/>
                </a:lnTo>
                <a:cubicBezTo>
                  <a:pt x="0" y="172714"/>
                  <a:pt x="2317" y="149486"/>
                  <a:pt x="2252" y="121494"/>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Date Placeholder 3"/>
          <p:cNvSpPr>
            <a:spLocks noGrp="1"/>
          </p:cNvSpPr>
          <p:nvPr>
            <p:ph type="dt" sz="half" idx="10"/>
          </p:nvPr>
        </p:nvSpPr>
        <p:spPr/>
        <p:txBody>
          <a:bodyPr/>
          <a:lstStyle/>
          <a:p>
            <a:fld id="{BE56D12E-2748-4267-B446-3B251FB1D5B4}" type="datetime1">
              <a:rPr lang="en-US" smtClean="0"/>
              <a:t>12/30/2025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normAutofit/>
          </a:bodyPr>
          <a:lstStyle/>
          <a:p>
            <a:fld id="{A001C670-DC88-4376-AA6B-FD9548DDC9F2}"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reeform 7"/>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Freeform 8"/>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Freeform 9"/>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F724BB6-03DC-4197-8212-CE412EE43C13}" type="datetime1">
              <a:rPr lang="en-US" smtClean="0"/>
              <a:t>12/30/2025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001C670-DC88-4376-AA6B-FD9548DDC9F2}"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Freeform 6"/>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reeform 7"/>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Freeform 8"/>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Freeform 9"/>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3566EA9-A175-41F7-BCD8-C5D81AA59C6D}" type="datetime1">
              <a:rPr lang="en-US" smtClean="0"/>
              <a:t>12/30/2025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001C670-DC88-4376-AA6B-FD9548DDC9F2}"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Freeform 6"/>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reeform 7"/>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685800" y="1600201"/>
            <a:ext cx="7772400" cy="3733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Freeform 8"/>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Freeform 9"/>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Date Placeholder 3"/>
          <p:cNvSpPr>
            <a:spLocks noGrp="1"/>
          </p:cNvSpPr>
          <p:nvPr>
            <p:ph type="dt" sz="half" idx="10"/>
          </p:nvPr>
        </p:nvSpPr>
        <p:spPr/>
        <p:txBody>
          <a:bodyPr/>
          <a:lstStyle/>
          <a:p>
            <a:fld id="{FB1E67D3-60E4-4D27-9E0B-6D034DBF6EC1}" type="datetime1">
              <a:rPr lang="en-US" smtClean="0"/>
              <a:t>12/30/2025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001C670-DC88-4376-AA6B-FD9548DDC9F2}"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Freeform 6"/>
          <p:cNvSpPr/>
          <p:nvPr/>
        </p:nvSpPr>
        <p:spPr>
          <a:xfrm>
            <a:off x="0" y="5545932"/>
            <a:ext cx="9146383" cy="1314449"/>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33337 h 1214437"/>
              <a:gd name="connsiteX1" fmla="*/ 6305550 w 9134475"/>
              <a:gd name="connsiteY1" fmla="*/ 1100137 h 1214437"/>
              <a:gd name="connsiteX2" fmla="*/ 9044270 w 9134475"/>
              <a:gd name="connsiteY2" fmla="*/ 0 h 1214437"/>
              <a:gd name="connsiteX3" fmla="*/ 9134475 w 9134475"/>
              <a:gd name="connsiteY3" fmla="*/ 1214437 h 1214437"/>
              <a:gd name="connsiteX4" fmla="*/ 0 w 9134475"/>
              <a:gd name="connsiteY4" fmla="*/ 1214437 h 1214437"/>
              <a:gd name="connsiteX5" fmla="*/ 0 w 9134475"/>
              <a:gd name="connsiteY5" fmla="*/ 33337 h 1214437"/>
              <a:gd name="connsiteX0" fmla="*/ 0 w 9134475"/>
              <a:gd name="connsiteY0" fmla="*/ 130968 h 1312068"/>
              <a:gd name="connsiteX1" fmla="*/ 6305550 w 9134475"/>
              <a:gd name="connsiteY1" fmla="*/ 1197768 h 1312068"/>
              <a:gd name="connsiteX2" fmla="*/ 9113111 w 9134475"/>
              <a:gd name="connsiteY2" fmla="*/ 0 h 1312068"/>
              <a:gd name="connsiteX3" fmla="*/ 9134475 w 9134475"/>
              <a:gd name="connsiteY3" fmla="*/ 1312068 h 1312068"/>
              <a:gd name="connsiteX4" fmla="*/ 0 w 9134475"/>
              <a:gd name="connsiteY4" fmla="*/ 1312068 h 1312068"/>
              <a:gd name="connsiteX5" fmla="*/ 0 w 9134475"/>
              <a:gd name="connsiteY5" fmla="*/ 130968 h 1312068"/>
              <a:gd name="connsiteX0" fmla="*/ 0 w 9113111"/>
              <a:gd name="connsiteY0" fmla="*/ 130968 h 1312068"/>
              <a:gd name="connsiteX1" fmla="*/ 6305550 w 9113111"/>
              <a:gd name="connsiteY1" fmla="*/ 1197768 h 1312068"/>
              <a:gd name="connsiteX2" fmla="*/ 9113111 w 9113111"/>
              <a:gd name="connsiteY2" fmla="*/ 0 h 1312068"/>
              <a:gd name="connsiteX3" fmla="*/ 8958813 w 9113111"/>
              <a:gd name="connsiteY3" fmla="*/ 1009649 h 1312068"/>
              <a:gd name="connsiteX4" fmla="*/ 0 w 9113111"/>
              <a:gd name="connsiteY4" fmla="*/ 1312068 h 1312068"/>
              <a:gd name="connsiteX5" fmla="*/ 0 w 9113111"/>
              <a:gd name="connsiteY5" fmla="*/ 130968 h 1312068"/>
              <a:gd name="connsiteX0" fmla="*/ 0 w 9117860"/>
              <a:gd name="connsiteY0" fmla="*/ 130968 h 1314449"/>
              <a:gd name="connsiteX1" fmla="*/ 6305550 w 9117860"/>
              <a:gd name="connsiteY1" fmla="*/ 1197768 h 1314449"/>
              <a:gd name="connsiteX2" fmla="*/ 9113111 w 9117860"/>
              <a:gd name="connsiteY2" fmla="*/ 0 h 1314449"/>
              <a:gd name="connsiteX3" fmla="*/ 9117860 w 9117860"/>
              <a:gd name="connsiteY3" fmla="*/ 1314449 h 1314449"/>
              <a:gd name="connsiteX4" fmla="*/ 0 w 9117860"/>
              <a:gd name="connsiteY4" fmla="*/ 1312068 h 1314449"/>
              <a:gd name="connsiteX5" fmla="*/ 0 w 9117860"/>
              <a:gd name="connsiteY5" fmla="*/ 130968 h 13144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17860" h="1314449">
                <a:moveTo>
                  <a:pt x="0" y="130968"/>
                </a:moveTo>
                <a:lnTo>
                  <a:pt x="6305550" y="1197768"/>
                </a:lnTo>
                <a:lnTo>
                  <a:pt x="9113111" y="0"/>
                </a:lnTo>
                <a:lnTo>
                  <a:pt x="9117860" y="1314449"/>
                </a:lnTo>
                <a:lnTo>
                  <a:pt x="0" y="1312068"/>
                </a:lnTo>
                <a:lnTo>
                  <a:pt x="0" y="130968"/>
                </a:lnTo>
                <a:close/>
              </a:path>
            </a:pathLst>
          </a:custGeom>
          <a:gradFill>
            <a:gsLst>
              <a:gs pos="0">
                <a:schemeClr val="accent1">
                  <a:lumMod val="40000"/>
                  <a:lumOff val="60000"/>
                </a:schemeClr>
              </a:gs>
              <a:gs pos="50000">
                <a:schemeClr val="accent1"/>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kern="1200" dirty="0">
              <a:solidFill>
                <a:schemeClr val="lt1"/>
              </a:solidFill>
              <a:latin typeface="+mn-lt"/>
              <a:ea typeface="+mn-ea"/>
              <a:cs typeface="+mn-cs"/>
            </a:endParaRPr>
          </a:p>
        </p:txBody>
      </p:sp>
      <p:sp>
        <p:nvSpPr>
          <p:cNvPr id="8" name="Freeform 7"/>
          <p:cNvSpPr/>
          <p:nvPr/>
        </p:nvSpPr>
        <p:spPr>
          <a:xfrm>
            <a:off x="-76" y="5293518"/>
            <a:ext cx="9144093" cy="1443038"/>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355114 w 9144000"/>
              <a:gd name="connsiteY0" fmla="*/ 0 h 1562100"/>
              <a:gd name="connsiteX1" fmla="*/ 9144000 w 9144000"/>
              <a:gd name="connsiteY1" fmla="*/ 104775 h 1562100"/>
              <a:gd name="connsiteX2" fmla="*/ 9144000 w 9144000"/>
              <a:gd name="connsiteY2" fmla="*/ 361950 h 1562100"/>
              <a:gd name="connsiteX3" fmla="*/ 6334125 w 9144000"/>
              <a:gd name="connsiteY3" fmla="*/ 1562100 h 1562100"/>
              <a:gd name="connsiteX4" fmla="*/ 0 w 9144000"/>
              <a:gd name="connsiteY4" fmla="*/ 495300 h 1562100"/>
              <a:gd name="connsiteX5" fmla="*/ 355114 w 9144000"/>
              <a:gd name="connsiteY5" fmla="*/ 0 h 1562100"/>
              <a:gd name="connsiteX0" fmla="*/ 411923 w 9144000"/>
              <a:gd name="connsiteY0" fmla="*/ 83344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411923 w 9144000"/>
              <a:gd name="connsiteY5" fmla="*/ 83344 h 1457325"/>
              <a:gd name="connsiteX0" fmla="*/ 28462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8462 w 9144000"/>
              <a:gd name="connsiteY5" fmla="*/ 9525 h 1457325"/>
              <a:gd name="connsiteX0" fmla="*/ 108942 w 9144000"/>
              <a:gd name="connsiteY0" fmla="*/ 10477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108942 w 9144000"/>
              <a:gd name="connsiteY5" fmla="*/ 104775 h 1457325"/>
              <a:gd name="connsiteX0" fmla="*/ 26095 w 9144000"/>
              <a:gd name="connsiteY0" fmla="*/ 14288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6095 w 9144000"/>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12977 w 9117905"/>
              <a:gd name="connsiteY4" fmla="*/ 311944 h 1457325"/>
              <a:gd name="connsiteX5" fmla="*/ 0 w 9117905"/>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310 w 9117905"/>
              <a:gd name="connsiteY4" fmla="*/ 376237 h 1457325"/>
              <a:gd name="connsiteX5" fmla="*/ 0 w 9117905"/>
              <a:gd name="connsiteY5" fmla="*/ 14288 h 1457325"/>
              <a:gd name="connsiteX0" fmla="*/ 0 w 9117905"/>
              <a:gd name="connsiteY0" fmla="*/ 14288 h 1531144"/>
              <a:gd name="connsiteX1" fmla="*/ 9117905 w 9117905"/>
              <a:gd name="connsiteY1" fmla="*/ 0 h 1531144"/>
              <a:gd name="connsiteX2" fmla="*/ 9117905 w 9117905"/>
              <a:gd name="connsiteY2" fmla="*/ 257175 h 1531144"/>
              <a:gd name="connsiteX3" fmla="*/ 6308030 w 9117905"/>
              <a:gd name="connsiteY3" fmla="*/ 1531144 h 1531144"/>
              <a:gd name="connsiteX4" fmla="*/ 2310 w 9117905"/>
              <a:gd name="connsiteY4" fmla="*/ 376237 h 1531144"/>
              <a:gd name="connsiteX5" fmla="*/ 0 w 9117905"/>
              <a:gd name="connsiteY5" fmla="*/ 14288 h 1531144"/>
              <a:gd name="connsiteX0" fmla="*/ 0 w 9117905"/>
              <a:gd name="connsiteY0" fmla="*/ 14288 h 1450181"/>
              <a:gd name="connsiteX1" fmla="*/ 9117905 w 9117905"/>
              <a:gd name="connsiteY1" fmla="*/ 0 h 1450181"/>
              <a:gd name="connsiteX2" fmla="*/ 9117905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8994819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9106070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06070"/>
              <a:gd name="connsiteY0" fmla="*/ 0 h 1435893"/>
              <a:gd name="connsiteX1" fmla="*/ 9013755 w 9106070"/>
              <a:gd name="connsiteY1" fmla="*/ 97630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2 h 1435895"/>
              <a:gd name="connsiteX1" fmla="*/ 9096602 w 9106070"/>
              <a:gd name="connsiteY1" fmla="*/ 0 h 1435895"/>
              <a:gd name="connsiteX2" fmla="*/ 9106070 w 9106070"/>
              <a:gd name="connsiteY2" fmla="*/ 242889 h 1435895"/>
              <a:gd name="connsiteX3" fmla="*/ 6260689 w 9106070"/>
              <a:gd name="connsiteY3" fmla="*/ 1435895 h 1435895"/>
              <a:gd name="connsiteX4" fmla="*/ 2310 w 9106070"/>
              <a:gd name="connsiteY4" fmla="*/ 361951 h 1435895"/>
              <a:gd name="connsiteX5" fmla="*/ 0 w 9106070"/>
              <a:gd name="connsiteY5" fmla="*/ 2 h 1435895"/>
              <a:gd name="connsiteX0" fmla="*/ 0 w 9106070"/>
              <a:gd name="connsiteY0" fmla="*/ 0 h 1435893"/>
              <a:gd name="connsiteX1" fmla="*/ 8973515 w 9106070"/>
              <a:gd name="connsiteY1" fmla="*/ 123823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7145 h 1443038"/>
              <a:gd name="connsiteX1" fmla="*/ 9089499 w 9106070"/>
              <a:gd name="connsiteY1" fmla="*/ 0 h 1443038"/>
              <a:gd name="connsiteX2" fmla="*/ 9106070 w 9106070"/>
              <a:gd name="connsiteY2" fmla="*/ 250032 h 1443038"/>
              <a:gd name="connsiteX3" fmla="*/ 6260689 w 9106070"/>
              <a:gd name="connsiteY3" fmla="*/ 1443038 h 1443038"/>
              <a:gd name="connsiteX4" fmla="*/ 2310 w 9106070"/>
              <a:gd name="connsiteY4" fmla="*/ 369094 h 1443038"/>
              <a:gd name="connsiteX5" fmla="*/ 0 w 9106070"/>
              <a:gd name="connsiteY5" fmla="*/ 7145 h 1443038"/>
              <a:gd name="connsiteX0" fmla="*/ 0 w 9089499"/>
              <a:gd name="connsiteY0" fmla="*/ 7145 h 1443038"/>
              <a:gd name="connsiteX1" fmla="*/ 9089499 w 9089499"/>
              <a:gd name="connsiteY1" fmla="*/ 0 h 1443038"/>
              <a:gd name="connsiteX2" fmla="*/ 8923808 w 9089499"/>
              <a:gd name="connsiteY2" fmla="*/ 197644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4767 w 9089499"/>
              <a:gd name="connsiteY2" fmla="*/ 247650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8982984 w 9089499"/>
              <a:gd name="connsiteY2" fmla="*/ 202406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130131 w 9089499"/>
              <a:gd name="connsiteY4" fmla="*/ 266700 h 1443038"/>
              <a:gd name="connsiteX5" fmla="*/ 0 w 9089499"/>
              <a:gd name="connsiteY5" fmla="*/ 7145 h 1443038"/>
              <a:gd name="connsiteX0" fmla="*/ 57 w 9089556"/>
              <a:gd name="connsiteY0" fmla="*/ 7145 h 1443038"/>
              <a:gd name="connsiteX1" fmla="*/ 9089556 w 9089556"/>
              <a:gd name="connsiteY1" fmla="*/ 0 h 1443038"/>
              <a:gd name="connsiteX2" fmla="*/ 9087191 w 9089556"/>
              <a:gd name="connsiteY2" fmla="*/ 254793 h 1443038"/>
              <a:gd name="connsiteX3" fmla="*/ 6260746 w 9089556"/>
              <a:gd name="connsiteY3" fmla="*/ 1443038 h 1443038"/>
              <a:gd name="connsiteX4" fmla="*/ 0 w 9089556"/>
              <a:gd name="connsiteY4" fmla="*/ 366713 h 1443038"/>
              <a:gd name="connsiteX5" fmla="*/ 57 w 9089556"/>
              <a:gd name="connsiteY5" fmla="*/ 7145 h 144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9556" h="1443038">
                <a:moveTo>
                  <a:pt x="57" y="7145"/>
                </a:moveTo>
                <a:lnTo>
                  <a:pt x="9089556" y="0"/>
                </a:lnTo>
                <a:cubicBezTo>
                  <a:pt x="9087979" y="82550"/>
                  <a:pt x="9088768" y="172243"/>
                  <a:pt x="9087191" y="254793"/>
                </a:cubicBezTo>
                <a:lnTo>
                  <a:pt x="6260746" y="1443038"/>
                </a:lnTo>
                <a:lnTo>
                  <a:pt x="0" y="366713"/>
                </a:lnTo>
                <a:lnTo>
                  <a:pt x="57" y="7145"/>
                </a:lnTo>
                <a:close/>
              </a:path>
            </a:pathLst>
          </a:custGeom>
          <a:gradFill>
            <a:gsLst>
              <a:gs pos="0">
                <a:srgbClr val="000000"/>
              </a:gs>
              <a:gs pos="14000">
                <a:srgbClr val="333333"/>
              </a:gs>
              <a:gs pos="83000">
                <a:srgbClr val="0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kern="1200" dirty="0">
              <a:solidFill>
                <a:schemeClr val="lt1"/>
              </a:solidFill>
              <a:latin typeface="+mn-lt"/>
              <a:ea typeface="+mn-ea"/>
              <a:cs typeface="+mn-cs"/>
            </a:endParaRPr>
          </a:p>
        </p:txBody>
      </p:sp>
      <p:sp>
        <p:nvSpPr>
          <p:cNvPr id="9" name="Freeform 8"/>
          <p:cNvSpPr/>
          <p:nvPr/>
        </p:nvSpPr>
        <p:spPr>
          <a:xfrm>
            <a:off x="-76" y="5293518"/>
            <a:ext cx="9144093" cy="1443038"/>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355114 w 9144000"/>
              <a:gd name="connsiteY0" fmla="*/ 0 h 1562100"/>
              <a:gd name="connsiteX1" fmla="*/ 9144000 w 9144000"/>
              <a:gd name="connsiteY1" fmla="*/ 104775 h 1562100"/>
              <a:gd name="connsiteX2" fmla="*/ 9144000 w 9144000"/>
              <a:gd name="connsiteY2" fmla="*/ 361950 h 1562100"/>
              <a:gd name="connsiteX3" fmla="*/ 6334125 w 9144000"/>
              <a:gd name="connsiteY3" fmla="*/ 1562100 h 1562100"/>
              <a:gd name="connsiteX4" fmla="*/ 0 w 9144000"/>
              <a:gd name="connsiteY4" fmla="*/ 495300 h 1562100"/>
              <a:gd name="connsiteX5" fmla="*/ 355114 w 9144000"/>
              <a:gd name="connsiteY5" fmla="*/ 0 h 1562100"/>
              <a:gd name="connsiteX0" fmla="*/ 411923 w 9144000"/>
              <a:gd name="connsiteY0" fmla="*/ 83344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411923 w 9144000"/>
              <a:gd name="connsiteY5" fmla="*/ 83344 h 1457325"/>
              <a:gd name="connsiteX0" fmla="*/ 28462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8462 w 9144000"/>
              <a:gd name="connsiteY5" fmla="*/ 9525 h 1457325"/>
              <a:gd name="connsiteX0" fmla="*/ 108942 w 9144000"/>
              <a:gd name="connsiteY0" fmla="*/ 10477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108942 w 9144000"/>
              <a:gd name="connsiteY5" fmla="*/ 104775 h 1457325"/>
              <a:gd name="connsiteX0" fmla="*/ 26095 w 9144000"/>
              <a:gd name="connsiteY0" fmla="*/ 14288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6095 w 9144000"/>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12977 w 9117905"/>
              <a:gd name="connsiteY4" fmla="*/ 311944 h 1457325"/>
              <a:gd name="connsiteX5" fmla="*/ 0 w 9117905"/>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310 w 9117905"/>
              <a:gd name="connsiteY4" fmla="*/ 376237 h 1457325"/>
              <a:gd name="connsiteX5" fmla="*/ 0 w 9117905"/>
              <a:gd name="connsiteY5" fmla="*/ 14288 h 1457325"/>
              <a:gd name="connsiteX0" fmla="*/ 0 w 9117905"/>
              <a:gd name="connsiteY0" fmla="*/ 14288 h 1531144"/>
              <a:gd name="connsiteX1" fmla="*/ 9117905 w 9117905"/>
              <a:gd name="connsiteY1" fmla="*/ 0 h 1531144"/>
              <a:gd name="connsiteX2" fmla="*/ 9117905 w 9117905"/>
              <a:gd name="connsiteY2" fmla="*/ 257175 h 1531144"/>
              <a:gd name="connsiteX3" fmla="*/ 6308030 w 9117905"/>
              <a:gd name="connsiteY3" fmla="*/ 1531144 h 1531144"/>
              <a:gd name="connsiteX4" fmla="*/ 2310 w 9117905"/>
              <a:gd name="connsiteY4" fmla="*/ 376237 h 1531144"/>
              <a:gd name="connsiteX5" fmla="*/ 0 w 9117905"/>
              <a:gd name="connsiteY5" fmla="*/ 14288 h 1531144"/>
              <a:gd name="connsiteX0" fmla="*/ 0 w 9117905"/>
              <a:gd name="connsiteY0" fmla="*/ 14288 h 1450181"/>
              <a:gd name="connsiteX1" fmla="*/ 9117905 w 9117905"/>
              <a:gd name="connsiteY1" fmla="*/ 0 h 1450181"/>
              <a:gd name="connsiteX2" fmla="*/ 9117905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8994819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9106070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06070"/>
              <a:gd name="connsiteY0" fmla="*/ 0 h 1435893"/>
              <a:gd name="connsiteX1" fmla="*/ 9013755 w 9106070"/>
              <a:gd name="connsiteY1" fmla="*/ 97630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2 h 1435895"/>
              <a:gd name="connsiteX1" fmla="*/ 9096602 w 9106070"/>
              <a:gd name="connsiteY1" fmla="*/ 0 h 1435895"/>
              <a:gd name="connsiteX2" fmla="*/ 9106070 w 9106070"/>
              <a:gd name="connsiteY2" fmla="*/ 242889 h 1435895"/>
              <a:gd name="connsiteX3" fmla="*/ 6260689 w 9106070"/>
              <a:gd name="connsiteY3" fmla="*/ 1435895 h 1435895"/>
              <a:gd name="connsiteX4" fmla="*/ 2310 w 9106070"/>
              <a:gd name="connsiteY4" fmla="*/ 361951 h 1435895"/>
              <a:gd name="connsiteX5" fmla="*/ 0 w 9106070"/>
              <a:gd name="connsiteY5" fmla="*/ 2 h 1435895"/>
              <a:gd name="connsiteX0" fmla="*/ 0 w 9106070"/>
              <a:gd name="connsiteY0" fmla="*/ 0 h 1435893"/>
              <a:gd name="connsiteX1" fmla="*/ 8973515 w 9106070"/>
              <a:gd name="connsiteY1" fmla="*/ 123823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7145 h 1443038"/>
              <a:gd name="connsiteX1" fmla="*/ 9089499 w 9106070"/>
              <a:gd name="connsiteY1" fmla="*/ 0 h 1443038"/>
              <a:gd name="connsiteX2" fmla="*/ 9106070 w 9106070"/>
              <a:gd name="connsiteY2" fmla="*/ 250032 h 1443038"/>
              <a:gd name="connsiteX3" fmla="*/ 6260689 w 9106070"/>
              <a:gd name="connsiteY3" fmla="*/ 1443038 h 1443038"/>
              <a:gd name="connsiteX4" fmla="*/ 2310 w 9106070"/>
              <a:gd name="connsiteY4" fmla="*/ 369094 h 1443038"/>
              <a:gd name="connsiteX5" fmla="*/ 0 w 9106070"/>
              <a:gd name="connsiteY5" fmla="*/ 7145 h 1443038"/>
              <a:gd name="connsiteX0" fmla="*/ 0 w 9089499"/>
              <a:gd name="connsiteY0" fmla="*/ 7145 h 1443038"/>
              <a:gd name="connsiteX1" fmla="*/ 9089499 w 9089499"/>
              <a:gd name="connsiteY1" fmla="*/ 0 h 1443038"/>
              <a:gd name="connsiteX2" fmla="*/ 8923808 w 9089499"/>
              <a:gd name="connsiteY2" fmla="*/ 197644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4767 w 9089499"/>
              <a:gd name="connsiteY2" fmla="*/ 247650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8982984 w 9089499"/>
              <a:gd name="connsiteY2" fmla="*/ 202406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130131 w 9089499"/>
              <a:gd name="connsiteY4" fmla="*/ 266700 h 1443038"/>
              <a:gd name="connsiteX5" fmla="*/ 0 w 9089499"/>
              <a:gd name="connsiteY5" fmla="*/ 7145 h 1443038"/>
              <a:gd name="connsiteX0" fmla="*/ 57 w 9089556"/>
              <a:gd name="connsiteY0" fmla="*/ 7145 h 1443038"/>
              <a:gd name="connsiteX1" fmla="*/ 9089556 w 9089556"/>
              <a:gd name="connsiteY1" fmla="*/ 0 h 1443038"/>
              <a:gd name="connsiteX2" fmla="*/ 9087191 w 9089556"/>
              <a:gd name="connsiteY2" fmla="*/ 254793 h 1443038"/>
              <a:gd name="connsiteX3" fmla="*/ 6260746 w 9089556"/>
              <a:gd name="connsiteY3" fmla="*/ 1443038 h 1443038"/>
              <a:gd name="connsiteX4" fmla="*/ 0 w 9089556"/>
              <a:gd name="connsiteY4" fmla="*/ 366713 h 1443038"/>
              <a:gd name="connsiteX5" fmla="*/ 57 w 9089556"/>
              <a:gd name="connsiteY5" fmla="*/ 7145 h 144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9556" h="1443038">
                <a:moveTo>
                  <a:pt x="57" y="7145"/>
                </a:moveTo>
                <a:lnTo>
                  <a:pt x="9089556" y="0"/>
                </a:lnTo>
                <a:cubicBezTo>
                  <a:pt x="9087979" y="82550"/>
                  <a:pt x="9088768" y="172243"/>
                  <a:pt x="9087191" y="254793"/>
                </a:cubicBezTo>
                <a:lnTo>
                  <a:pt x="6260746" y="1443038"/>
                </a:lnTo>
                <a:lnTo>
                  <a:pt x="0" y="366713"/>
                </a:lnTo>
                <a:lnTo>
                  <a:pt x="57" y="7145"/>
                </a:lnTo>
                <a:close/>
              </a:path>
            </a:pathLst>
          </a:custGeom>
          <a:gradFill>
            <a:gsLst>
              <a:gs pos="41000">
                <a:srgbClr val="000000">
                  <a:alpha val="0"/>
                </a:srgbClr>
              </a:gs>
              <a:gs pos="57000">
                <a:srgbClr val="4D4D4D"/>
              </a:gs>
              <a:gs pos="100000">
                <a:srgbClr val="000000">
                  <a:alpha val="0"/>
                </a:srgbClr>
              </a:gs>
            </a:gsLst>
            <a:lin ang="6000000" scaled="0"/>
          </a:gradFill>
          <a:ln>
            <a:noFill/>
          </a:ln>
          <a:effectLst>
            <a:softEdge rad="317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kern="1200" dirty="0">
              <a:solidFill>
                <a:schemeClr val="lt1"/>
              </a:solidFill>
              <a:latin typeface="+mn-lt"/>
              <a:ea typeface="+mn-ea"/>
              <a:cs typeface="+mn-cs"/>
            </a:endParaRPr>
          </a:p>
        </p:txBody>
      </p:sp>
      <p:sp>
        <p:nvSpPr>
          <p:cNvPr id="2" name="Title 1"/>
          <p:cNvSpPr>
            <a:spLocks noGrp="1"/>
          </p:cNvSpPr>
          <p:nvPr>
            <p:ph type="title"/>
          </p:nvPr>
        </p:nvSpPr>
        <p:spPr>
          <a:xfrm>
            <a:off x="722313" y="3633787"/>
            <a:ext cx="7772400" cy="1362075"/>
          </a:xfrm>
        </p:spPr>
        <p:txBody>
          <a:bodyPr anchor="t"/>
          <a:lstStyle>
            <a:lvl1pPr algn="l">
              <a:defRPr sz="4000" b="0" i="0" cap="all" baseline="0"/>
            </a:lvl1pPr>
          </a:lstStyle>
          <a:p>
            <a:r>
              <a:rPr lang="en-US"/>
              <a:t>Click to edit Master title style</a:t>
            </a:r>
            <a:endParaRPr lang="en-US" dirty="0"/>
          </a:p>
        </p:txBody>
      </p:sp>
      <p:sp>
        <p:nvSpPr>
          <p:cNvPr id="3" name="Text Placeholder 2"/>
          <p:cNvSpPr>
            <a:spLocks noGrp="1"/>
          </p:cNvSpPr>
          <p:nvPr>
            <p:ph type="body" idx="1"/>
          </p:nvPr>
        </p:nvSpPr>
        <p:spPr>
          <a:xfrm>
            <a:off x="722313" y="2133600"/>
            <a:ext cx="7772400" cy="1500187"/>
          </a:xfrm>
        </p:spPr>
        <p:txBody>
          <a:bodyPr anchor="b"/>
          <a:lstStyle>
            <a:lvl1pPr marL="0" indent="0">
              <a:buNone/>
              <a:defRPr sz="200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10" name="Rectangle 9"/>
          <p:cNvSpPr/>
          <p:nvPr/>
        </p:nvSpPr>
        <p:spPr>
          <a:xfrm>
            <a:off x="0" y="5262465"/>
            <a:ext cx="9144000" cy="74645"/>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Freeform 10"/>
          <p:cNvSpPr/>
          <p:nvPr/>
        </p:nvSpPr>
        <p:spPr>
          <a:xfrm>
            <a:off x="130" y="5502670"/>
            <a:ext cx="9144066" cy="1271150"/>
          </a:xfrm>
          <a:custGeom>
            <a:avLst/>
            <a:gdLst>
              <a:gd name="connsiteX0" fmla="*/ 9331 w 9144000"/>
              <a:gd name="connsiteY0" fmla="*/ 111968 h 1278294"/>
              <a:gd name="connsiteX1" fmla="*/ 6288833 w 9144000"/>
              <a:gd name="connsiteY1" fmla="*/ 1194319 h 1278294"/>
              <a:gd name="connsiteX2" fmla="*/ 9144000 w 9144000"/>
              <a:gd name="connsiteY2" fmla="*/ 0 h 1278294"/>
              <a:gd name="connsiteX3" fmla="*/ 9144000 w 9144000"/>
              <a:gd name="connsiteY3" fmla="*/ 83976 h 1278294"/>
              <a:gd name="connsiteX4" fmla="*/ 6279502 w 9144000"/>
              <a:gd name="connsiteY4" fmla="*/ 1278294 h 1278294"/>
              <a:gd name="connsiteX5" fmla="*/ 0 w 9144000"/>
              <a:gd name="connsiteY5" fmla="*/ 195943 h 1278294"/>
              <a:gd name="connsiteX6" fmla="*/ 9331 w 9144000"/>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71644 w 9134669"/>
              <a:gd name="connsiteY5" fmla="*/ 388824 h 1278294"/>
              <a:gd name="connsiteX6" fmla="*/ 0 w 9134669"/>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94 w 9134669"/>
              <a:gd name="connsiteY5" fmla="*/ 195943 h 1278294"/>
              <a:gd name="connsiteX6" fmla="*/ 0 w 9134669"/>
              <a:gd name="connsiteY6" fmla="*/ 111968 h 1278294"/>
              <a:gd name="connsiteX0" fmla="*/ 49877 w 9134540"/>
              <a:gd name="connsiteY0" fmla="*/ 42912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49877 w 9134540"/>
              <a:gd name="connsiteY6" fmla="*/ 42912 h 1278294"/>
              <a:gd name="connsiteX0" fmla="*/ 2252 w 9134540"/>
              <a:gd name="connsiteY0" fmla="*/ 116731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279373 w 9134540"/>
              <a:gd name="connsiteY1" fmla="*/ 1234801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307948 w 9134540"/>
              <a:gd name="connsiteY1" fmla="*/ 1189558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28287"/>
              <a:gd name="connsiteX1" fmla="*/ 6307948 w 9134540"/>
              <a:gd name="connsiteY1" fmla="*/ 1189558 h 1228287"/>
              <a:gd name="connsiteX2" fmla="*/ 9134540 w 9134540"/>
              <a:gd name="connsiteY2" fmla="*/ 0 h 1228287"/>
              <a:gd name="connsiteX3" fmla="*/ 9134540 w 9134540"/>
              <a:gd name="connsiteY3" fmla="*/ 83976 h 1228287"/>
              <a:gd name="connsiteX4" fmla="*/ 6270042 w 9134540"/>
              <a:gd name="connsiteY4" fmla="*/ 1228287 h 1228287"/>
              <a:gd name="connsiteX5" fmla="*/ 65 w 9134540"/>
              <a:gd name="connsiteY5" fmla="*/ 195943 h 1228287"/>
              <a:gd name="connsiteX6" fmla="*/ 2252 w 9134540"/>
              <a:gd name="connsiteY6" fmla="*/ 116731 h 1228287"/>
              <a:gd name="connsiteX0" fmla="*/ 2252 w 9134540"/>
              <a:gd name="connsiteY0" fmla="*/ 116731 h 1266387"/>
              <a:gd name="connsiteX1" fmla="*/ 6307948 w 9134540"/>
              <a:gd name="connsiteY1" fmla="*/ 1189558 h 1266387"/>
              <a:gd name="connsiteX2" fmla="*/ 9134540 w 9134540"/>
              <a:gd name="connsiteY2" fmla="*/ 0 h 1266387"/>
              <a:gd name="connsiteX3" fmla="*/ 9134540 w 9134540"/>
              <a:gd name="connsiteY3" fmla="*/ 83976 h 1266387"/>
              <a:gd name="connsiteX4" fmla="*/ 6315286 w 9134540"/>
              <a:gd name="connsiteY4" fmla="*/ 1266387 h 1266387"/>
              <a:gd name="connsiteX5" fmla="*/ 65 w 9134540"/>
              <a:gd name="connsiteY5" fmla="*/ 195943 h 1266387"/>
              <a:gd name="connsiteX6" fmla="*/ 2252 w 9134540"/>
              <a:gd name="connsiteY6" fmla="*/ 116731 h 1266387"/>
              <a:gd name="connsiteX0" fmla="*/ 2252 w 9134540"/>
              <a:gd name="connsiteY0" fmla="*/ 152450 h 1302106"/>
              <a:gd name="connsiteX1" fmla="*/ 6307948 w 9134540"/>
              <a:gd name="connsiteY1" fmla="*/ 1225277 h 1302106"/>
              <a:gd name="connsiteX2" fmla="*/ 8932134 w 9134540"/>
              <a:gd name="connsiteY2" fmla="*/ 0 h 1302106"/>
              <a:gd name="connsiteX3" fmla="*/ 9134540 w 9134540"/>
              <a:gd name="connsiteY3" fmla="*/ 119695 h 1302106"/>
              <a:gd name="connsiteX4" fmla="*/ 6315286 w 9134540"/>
              <a:gd name="connsiteY4" fmla="*/ 1302106 h 1302106"/>
              <a:gd name="connsiteX5" fmla="*/ 65 w 9134540"/>
              <a:gd name="connsiteY5" fmla="*/ 231662 h 1302106"/>
              <a:gd name="connsiteX6" fmla="*/ 2252 w 9134540"/>
              <a:gd name="connsiteY6" fmla="*/ 152450 h 1302106"/>
              <a:gd name="connsiteX0" fmla="*/ 2252 w 9144066"/>
              <a:gd name="connsiteY0" fmla="*/ 121494 h 1271150"/>
              <a:gd name="connsiteX1" fmla="*/ 6307948 w 9144066"/>
              <a:gd name="connsiteY1" fmla="*/ 1194321 h 1271150"/>
              <a:gd name="connsiteX2" fmla="*/ 9144066 w 9144066"/>
              <a:gd name="connsiteY2" fmla="*/ 0 h 1271150"/>
              <a:gd name="connsiteX3" fmla="*/ 9134540 w 9144066"/>
              <a:gd name="connsiteY3" fmla="*/ 88739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051196 w 9144066"/>
              <a:gd name="connsiteY3" fmla="*/ 236376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141683 w 9144066"/>
              <a:gd name="connsiteY3" fmla="*/ 79214 h 1271150"/>
              <a:gd name="connsiteX4" fmla="*/ 6315286 w 9144066"/>
              <a:gd name="connsiteY4" fmla="*/ 1271150 h 1271150"/>
              <a:gd name="connsiteX5" fmla="*/ 65 w 9144066"/>
              <a:gd name="connsiteY5" fmla="*/ 200706 h 1271150"/>
              <a:gd name="connsiteX6" fmla="*/ 2252 w 9144066"/>
              <a:gd name="connsiteY6" fmla="*/ 121494 h 1271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66" h="1271150">
                <a:moveTo>
                  <a:pt x="2252" y="121494"/>
                </a:moveTo>
                <a:lnTo>
                  <a:pt x="6307948" y="1194321"/>
                </a:lnTo>
                <a:lnTo>
                  <a:pt x="9144066" y="0"/>
                </a:lnTo>
                <a:cubicBezTo>
                  <a:pt x="9143272" y="26405"/>
                  <a:pt x="9142477" y="52809"/>
                  <a:pt x="9141683" y="79214"/>
                </a:cubicBezTo>
                <a:lnTo>
                  <a:pt x="6315286" y="1271150"/>
                </a:lnTo>
                <a:lnTo>
                  <a:pt x="65" y="200706"/>
                </a:lnTo>
                <a:cubicBezTo>
                  <a:pt x="0" y="172714"/>
                  <a:pt x="2317" y="149486"/>
                  <a:pt x="2252" y="121494"/>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Date Placeholder 3"/>
          <p:cNvSpPr>
            <a:spLocks noGrp="1"/>
          </p:cNvSpPr>
          <p:nvPr>
            <p:ph type="dt" sz="half" idx="10"/>
          </p:nvPr>
        </p:nvSpPr>
        <p:spPr/>
        <p:txBody>
          <a:bodyPr/>
          <a:lstStyle/>
          <a:p>
            <a:fld id="{5512DAB7-38E7-443B-8E03-D2CCAEFBE4DA}" type="datetime1">
              <a:rPr lang="en-US" smtClean="0"/>
              <a:t>12/30/2025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001C670-DC88-4376-AA6B-FD9548DDC9F2}"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7"/>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Freeform 8"/>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dirty="0">
              <a:solidFill>
                <a:schemeClr val="lt1"/>
              </a:solidFill>
              <a:latin typeface="+mn-lt"/>
              <a:ea typeface="+mn-ea"/>
              <a:cs typeface="+mn-cs"/>
            </a:endParaRPr>
          </a:p>
        </p:txBody>
      </p:sp>
      <p:sp>
        <p:nvSpPr>
          <p:cNvPr id="2" name="Title 1"/>
          <p:cNvSpPr>
            <a:spLocks noGrp="1"/>
          </p:cNvSpPr>
          <p:nvPr>
            <p:ph type="title"/>
          </p:nvPr>
        </p:nvSpPr>
        <p:spPr/>
        <p:txBody>
          <a:bodyPr/>
          <a:lstStyle/>
          <a:p>
            <a:r>
              <a:rPr lang="en-US"/>
              <a:t>Click to edit Master title style</a:t>
            </a:r>
          </a:p>
        </p:txBody>
      </p:sp>
      <p:sp>
        <p:nvSpPr>
          <p:cNvPr id="10" name="Freeform 9"/>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Freeform 10"/>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Date Placeholder 4"/>
          <p:cNvSpPr>
            <a:spLocks noGrp="1"/>
          </p:cNvSpPr>
          <p:nvPr>
            <p:ph type="dt" sz="half" idx="10"/>
          </p:nvPr>
        </p:nvSpPr>
        <p:spPr/>
        <p:txBody>
          <a:bodyPr/>
          <a:lstStyle/>
          <a:p>
            <a:fld id="{F4008150-1923-438E-8203-0E40D7FF5AF4}" type="datetime1">
              <a:rPr lang="en-US" smtClean="0"/>
              <a:t>12/30/2025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001C670-DC88-4376-AA6B-FD9548DDC9F2}" type="slidenum">
              <a:rPr lang="en-US" smtClean="0"/>
              <a:pPr/>
              <a:t>‹#›</a:t>
            </a:fld>
            <a:endParaRPr lang="en-US" dirty="0"/>
          </a:p>
        </p:txBody>
      </p:sp>
      <p:sp>
        <p:nvSpPr>
          <p:cNvPr id="13" name="Content Placeholder 12"/>
          <p:cNvSpPr>
            <a:spLocks noGrp="1"/>
          </p:cNvSpPr>
          <p:nvPr>
            <p:ph sz="quarter" idx="13"/>
          </p:nvPr>
        </p:nvSpPr>
        <p:spPr>
          <a:xfrm>
            <a:off x="685800" y="1536192"/>
            <a:ext cx="3657600" cy="38770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Content Placeholder 14"/>
          <p:cNvSpPr>
            <a:spLocks noGrp="1"/>
          </p:cNvSpPr>
          <p:nvPr>
            <p:ph sz="quarter" idx="14"/>
          </p:nvPr>
        </p:nvSpPr>
        <p:spPr>
          <a:xfrm>
            <a:off x="4800600" y="1536192"/>
            <a:ext cx="3657600" cy="38770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9"/>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1"/>
              </a:gs>
              <a:gs pos="40000">
                <a:schemeClr val="accent1">
                  <a:lumMod val="40000"/>
                  <a:lumOff val="60000"/>
                </a:schemeClr>
              </a:gs>
              <a:gs pos="48000">
                <a:schemeClr val="accent1"/>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dirty="0">
              <a:solidFill>
                <a:schemeClr val="lt1"/>
              </a:solidFill>
              <a:latin typeface="+mn-lt"/>
              <a:ea typeface="+mn-ea"/>
              <a:cs typeface="+mn-cs"/>
            </a:endParaRPr>
          </a:p>
        </p:txBody>
      </p:sp>
      <p:sp>
        <p:nvSpPr>
          <p:cNvPr id="11" name="Freeform 10"/>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3"/>
              </a:gs>
              <a:gs pos="52000">
                <a:schemeClr val="accent3">
                  <a:lumMod val="40000"/>
                  <a:lumOff val="60000"/>
                </a:schemeClr>
              </a:gs>
              <a:gs pos="66000">
                <a:schemeClr val="accent3"/>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dirty="0">
              <a:solidFill>
                <a:schemeClr val="lt1"/>
              </a:solidFill>
              <a:latin typeface="+mn-lt"/>
              <a:ea typeface="+mn-ea"/>
              <a:cs typeface="+mn-cs"/>
            </a:endParaRPr>
          </a:p>
        </p:txBody>
      </p:sp>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85800" y="1535113"/>
            <a:ext cx="3657600" cy="639762"/>
          </a:xfrm>
        </p:spPr>
        <p:txBody>
          <a:bodyPr anchor="b">
            <a:normAutofit/>
          </a:bodyPr>
          <a:lstStyle>
            <a:lvl1pPr marL="0" indent="0">
              <a:buNone/>
              <a:defRPr sz="2000" b="0" baseline="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5" name="Text Placeholder 4"/>
          <p:cNvSpPr>
            <a:spLocks noGrp="1"/>
          </p:cNvSpPr>
          <p:nvPr>
            <p:ph type="body" sz="quarter" idx="3"/>
          </p:nvPr>
        </p:nvSpPr>
        <p:spPr>
          <a:xfrm>
            <a:off x="4800600" y="1535113"/>
            <a:ext cx="3657600" cy="639762"/>
          </a:xfrm>
        </p:spPr>
        <p:txBody>
          <a:bodyPr anchor="b">
            <a:normAutofit/>
          </a:bodyPr>
          <a:lstStyle>
            <a:lvl1pPr marL="0" indent="0">
              <a:buNone/>
              <a:defRPr sz="20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Freeform 11"/>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Freeform 12"/>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Date Placeholder 6"/>
          <p:cNvSpPr>
            <a:spLocks noGrp="1"/>
          </p:cNvSpPr>
          <p:nvPr>
            <p:ph type="dt" sz="half" idx="10"/>
          </p:nvPr>
        </p:nvSpPr>
        <p:spPr/>
        <p:txBody>
          <a:bodyPr/>
          <a:lstStyle/>
          <a:p>
            <a:fld id="{C0710BA7-D226-495B-A757-165737818656}" type="datetime1">
              <a:rPr lang="en-US" smtClean="0"/>
              <a:t>12/30/2025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001C670-DC88-4376-AA6B-FD9548DDC9F2}" type="slidenum">
              <a:rPr lang="en-US" smtClean="0"/>
              <a:pPr/>
              <a:t>‹#›</a:t>
            </a:fld>
            <a:endParaRPr lang="en-US" dirty="0"/>
          </a:p>
        </p:txBody>
      </p:sp>
      <p:sp>
        <p:nvSpPr>
          <p:cNvPr id="15" name="Content Placeholder 14"/>
          <p:cNvSpPr>
            <a:spLocks noGrp="1"/>
          </p:cNvSpPr>
          <p:nvPr>
            <p:ph sz="quarter" idx="13"/>
          </p:nvPr>
        </p:nvSpPr>
        <p:spPr>
          <a:xfrm>
            <a:off x="685800" y="2209800"/>
            <a:ext cx="3657600" cy="3200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7" name="Content Placeholder 16"/>
          <p:cNvSpPr>
            <a:spLocks noGrp="1"/>
          </p:cNvSpPr>
          <p:nvPr>
            <p:ph sz="quarter" idx="14"/>
          </p:nvPr>
        </p:nvSpPr>
        <p:spPr>
          <a:xfrm>
            <a:off x="4800600" y="2209800"/>
            <a:ext cx="3657600" cy="3200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5"/>
          <p:cNvSpPr/>
          <p:nvPr/>
        </p:nvSpPr>
        <p:spPr>
          <a:xfrm>
            <a:off x="1" y="5010151"/>
            <a:ext cx="7439025" cy="157162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Lst>
            <a:ahLst/>
            <a:cxnLst>
              <a:cxn ang="0">
                <a:pos x="connsiteX0" y="connsiteY0"/>
              </a:cxn>
              <a:cxn ang="0">
                <a:pos x="connsiteX1" y="connsiteY1"/>
              </a:cxn>
              <a:cxn ang="0">
                <a:pos x="connsiteX2" y="connsiteY2"/>
              </a:cxn>
              <a:cxn ang="0">
                <a:pos x="connsiteX3" y="connsiteY3"/>
              </a:cxn>
            </a:cxnLst>
            <a:rect l="l" t="t" r="r" b="b"/>
            <a:pathLst>
              <a:path w="7415827" h="1571625">
                <a:moveTo>
                  <a:pt x="0" y="0"/>
                </a:moveTo>
                <a:lnTo>
                  <a:pt x="7415827" y="866775"/>
                </a:lnTo>
                <a:lnTo>
                  <a:pt x="0" y="1571625"/>
                </a:lnTo>
                <a:lnTo>
                  <a:pt x="0" y="0"/>
                </a:lnTo>
                <a:close/>
              </a:path>
            </a:pathLst>
          </a:custGeom>
          <a:gradFill>
            <a:gsLst>
              <a:gs pos="0">
                <a:srgbClr val="000000"/>
              </a:gs>
              <a:gs pos="24000">
                <a:srgbClr val="333333"/>
              </a:gs>
              <a:gs pos="90000">
                <a:srgbClr val="0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Freeform 6"/>
          <p:cNvSpPr/>
          <p:nvPr/>
        </p:nvSpPr>
        <p:spPr>
          <a:xfrm>
            <a:off x="0" y="5731667"/>
            <a:ext cx="9147178" cy="1126333"/>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818007 h 1075182"/>
              <a:gd name="connsiteX1" fmla="*/ 9124990 w 9144000"/>
              <a:gd name="connsiteY1" fmla="*/ 0 h 1075182"/>
              <a:gd name="connsiteX2" fmla="*/ 9144000 w 9144000"/>
              <a:gd name="connsiteY2" fmla="*/ 1075182 h 1075182"/>
              <a:gd name="connsiteX3" fmla="*/ 0 w 9144000"/>
              <a:gd name="connsiteY3" fmla="*/ 1065657 h 1075182"/>
              <a:gd name="connsiteX4" fmla="*/ 20 w 9144000"/>
              <a:gd name="connsiteY4" fmla="*/ 818007 h 1075182"/>
              <a:gd name="connsiteX0" fmla="*/ 20 w 9124990"/>
              <a:gd name="connsiteY0" fmla="*/ 818007 h 1065657"/>
              <a:gd name="connsiteX1" fmla="*/ 9124990 w 9124990"/>
              <a:gd name="connsiteY1" fmla="*/ 0 h 1065657"/>
              <a:gd name="connsiteX2" fmla="*/ 8854092 w 9124990"/>
              <a:gd name="connsiteY2" fmla="*/ 585026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9122615 w 9124990"/>
              <a:gd name="connsiteY2" fmla="*/ 1063889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8766171 w 9124990"/>
              <a:gd name="connsiteY2" fmla="*/ 508228 h 1065657"/>
              <a:gd name="connsiteX3" fmla="*/ 0 w 9124990"/>
              <a:gd name="connsiteY3" fmla="*/ 1065657 h 1065657"/>
              <a:gd name="connsiteX4" fmla="*/ 20 w 9124990"/>
              <a:gd name="connsiteY4" fmla="*/ 818007 h 1065657"/>
              <a:gd name="connsiteX0" fmla="*/ 20 w 9128161"/>
              <a:gd name="connsiteY0" fmla="*/ 818007 h 1068407"/>
              <a:gd name="connsiteX1" fmla="*/ 9124990 w 9128161"/>
              <a:gd name="connsiteY1" fmla="*/ 0 h 1068407"/>
              <a:gd name="connsiteX2" fmla="*/ 9127369 w 9128161"/>
              <a:gd name="connsiteY2" fmla="*/ 1068407 h 1068407"/>
              <a:gd name="connsiteX3" fmla="*/ 0 w 9128161"/>
              <a:gd name="connsiteY3" fmla="*/ 1065657 h 1068407"/>
              <a:gd name="connsiteX4" fmla="*/ 20 w 9128161"/>
              <a:gd name="connsiteY4" fmla="*/ 818007 h 10684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28161" h="1068407">
                <a:moveTo>
                  <a:pt x="20" y="818007"/>
                </a:moveTo>
                <a:lnTo>
                  <a:pt x="9124990" y="0"/>
                </a:lnTo>
                <a:cubicBezTo>
                  <a:pt x="9124198" y="354630"/>
                  <a:pt x="9128161" y="713777"/>
                  <a:pt x="9127369" y="1068407"/>
                </a:cubicBezTo>
                <a:lnTo>
                  <a:pt x="0" y="1065657"/>
                </a:lnTo>
                <a:cubicBezTo>
                  <a:pt x="7" y="983107"/>
                  <a:pt x="13" y="900557"/>
                  <a:pt x="20" y="818007"/>
                </a:cubicBezTo>
                <a:close/>
              </a:path>
            </a:pathLst>
          </a:custGeom>
          <a:gradFill>
            <a:gsLst>
              <a:gs pos="39000">
                <a:schemeClr val="accent1"/>
              </a:gs>
              <a:gs pos="50000">
                <a:schemeClr val="accent1">
                  <a:lumMod val="40000"/>
                  <a:lumOff val="60000"/>
                </a:schemeClr>
              </a:gs>
              <a:gs pos="58000">
                <a:schemeClr val="accent1"/>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dirty="0">
              <a:solidFill>
                <a:schemeClr val="lt1"/>
              </a:solidFill>
              <a:latin typeface="+mn-lt"/>
              <a:ea typeface="+mn-ea"/>
              <a:cs typeface="+mn-cs"/>
            </a:endParaRPr>
          </a:p>
        </p:txBody>
      </p:sp>
      <p:sp>
        <p:nvSpPr>
          <p:cNvPr id="2" name="Title 1"/>
          <p:cNvSpPr>
            <a:spLocks noGrp="1"/>
          </p:cNvSpPr>
          <p:nvPr>
            <p:ph type="title"/>
          </p:nvPr>
        </p:nvSpPr>
        <p:spPr/>
        <p:txBody>
          <a:bodyPr/>
          <a:lstStyle/>
          <a:p>
            <a:r>
              <a:rPr lang="en-US"/>
              <a:t>Click to edit Master title style</a:t>
            </a:r>
          </a:p>
        </p:txBody>
      </p:sp>
      <p:sp>
        <p:nvSpPr>
          <p:cNvPr id="8" name="Freeform 7"/>
          <p:cNvSpPr/>
          <p:nvPr/>
        </p:nvSpPr>
        <p:spPr>
          <a:xfrm>
            <a:off x="0" y="4973410"/>
            <a:ext cx="7674867" cy="928299"/>
          </a:xfrm>
          <a:custGeom>
            <a:avLst/>
            <a:gdLst>
              <a:gd name="connsiteX0" fmla="*/ 0 w 7548466"/>
              <a:gd name="connsiteY0" fmla="*/ 0 h 933061"/>
              <a:gd name="connsiteX1" fmla="*/ 9331 w 7548466"/>
              <a:gd name="connsiteY1" fmla="*/ 65314 h 933061"/>
              <a:gd name="connsiteX2" fmla="*/ 7221894 w 7548466"/>
              <a:gd name="connsiteY2" fmla="*/ 933061 h 933061"/>
              <a:gd name="connsiteX3" fmla="*/ 7548466 w 7548466"/>
              <a:gd name="connsiteY3" fmla="*/ 914400 h 933061"/>
              <a:gd name="connsiteX4" fmla="*/ 0 w 7548466"/>
              <a:gd name="connsiteY4" fmla="*/ 0 h 933061"/>
              <a:gd name="connsiteX0" fmla="*/ 131163 w 7539135"/>
              <a:gd name="connsiteY0" fmla="*/ 0 h 1042598"/>
              <a:gd name="connsiteX1" fmla="*/ 0 w 7539135"/>
              <a:gd name="connsiteY1" fmla="*/ 174851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0 w 7407972"/>
              <a:gd name="connsiteY0" fmla="*/ 0 h 1042598"/>
              <a:gd name="connsiteX1" fmla="*/ 85531 w 7407972"/>
              <a:gd name="connsiteY1" fmla="*/ 134370 h 1042598"/>
              <a:gd name="connsiteX2" fmla="*/ 7081400 w 7407972"/>
              <a:gd name="connsiteY2" fmla="*/ 1042598 h 1042598"/>
              <a:gd name="connsiteX3" fmla="*/ 7407972 w 7407972"/>
              <a:gd name="connsiteY3" fmla="*/ 1023937 h 1042598"/>
              <a:gd name="connsiteX4" fmla="*/ 0 w 7407972"/>
              <a:gd name="connsiteY4" fmla="*/ 0 h 1042598"/>
              <a:gd name="connsiteX0" fmla="*/ 131163 w 7539135"/>
              <a:gd name="connsiteY0" fmla="*/ 0 h 1042598"/>
              <a:gd name="connsiteX1" fmla="*/ 0 w 7539135"/>
              <a:gd name="connsiteY1" fmla="*/ 193902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59725 w 7539135"/>
              <a:gd name="connsiteY0" fmla="*/ 0 h 892580"/>
              <a:gd name="connsiteX1" fmla="*/ 0 w 7539135"/>
              <a:gd name="connsiteY1" fmla="*/ 43884 h 892580"/>
              <a:gd name="connsiteX2" fmla="*/ 7212563 w 7539135"/>
              <a:gd name="connsiteY2" fmla="*/ 892580 h 892580"/>
              <a:gd name="connsiteX3" fmla="*/ 7539135 w 7539135"/>
              <a:gd name="connsiteY3" fmla="*/ 873919 h 892580"/>
              <a:gd name="connsiteX4" fmla="*/ 59725 w 7539135"/>
              <a:gd name="connsiteY4" fmla="*/ 0 h 892580"/>
              <a:gd name="connsiteX0" fmla="*/ 194 w 7539135"/>
              <a:gd name="connsiteY0" fmla="*/ 0 h 923536"/>
              <a:gd name="connsiteX1" fmla="*/ 0 w 7539135"/>
              <a:gd name="connsiteY1" fmla="*/ 74840 h 923536"/>
              <a:gd name="connsiteX2" fmla="*/ 7212563 w 7539135"/>
              <a:gd name="connsiteY2" fmla="*/ 923536 h 923536"/>
              <a:gd name="connsiteX3" fmla="*/ 7539135 w 7539135"/>
              <a:gd name="connsiteY3" fmla="*/ 904875 h 923536"/>
              <a:gd name="connsiteX4" fmla="*/ 194 w 7539135"/>
              <a:gd name="connsiteY4" fmla="*/ 0 h 923536"/>
              <a:gd name="connsiteX0" fmla="*/ 194 w 7539135"/>
              <a:gd name="connsiteY0" fmla="*/ 0 h 904875"/>
              <a:gd name="connsiteX1" fmla="*/ 0 w 7539135"/>
              <a:gd name="connsiteY1" fmla="*/ 74840 h 904875"/>
              <a:gd name="connsiteX2" fmla="*/ 7212563 w 7539135"/>
              <a:gd name="connsiteY2" fmla="*/ 883055 h 904875"/>
              <a:gd name="connsiteX3" fmla="*/ 7539135 w 7539135"/>
              <a:gd name="connsiteY3" fmla="*/ 904875 h 904875"/>
              <a:gd name="connsiteX4" fmla="*/ 194 w 7539135"/>
              <a:gd name="connsiteY4" fmla="*/ 0 h 904875"/>
              <a:gd name="connsiteX0" fmla="*/ 194 w 7703442"/>
              <a:gd name="connsiteY0" fmla="*/ 0 h 1016794"/>
              <a:gd name="connsiteX1" fmla="*/ 0 w 7703442"/>
              <a:gd name="connsiteY1" fmla="*/ 74840 h 1016794"/>
              <a:gd name="connsiteX2" fmla="*/ 7212563 w 7703442"/>
              <a:gd name="connsiteY2" fmla="*/ 883055 h 1016794"/>
              <a:gd name="connsiteX3" fmla="*/ 7703442 w 7703442"/>
              <a:gd name="connsiteY3" fmla="*/ 1016794 h 1016794"/>
              <a:gd name="connsiteX4" fmla="*/ 194 w 7703442"/>
              <a:gd name="connsiteY4" fmla="*/ 0 h 1016794"/>
              <a:gd name="connsiteX0" fmla="*/ 194 w 7674867"/>
              <a:gd name="connsiteY0" fmla="*/ 0 h 897731"/>
              <a:gd name="connsiteX1" fmla="*/ 0 w 7674867"/>
              <a:gd name="connsiteY1" fmla="*/ 74840 h 897731"/>
              <a:gd name="connsiteX2" fmla="*/ 7212563 w 7674867"/>
              <a:gd name="connsiteY2" fmla="*/ 883055 h 897731"/>
              <a:gd name="connsiteX3" fmla="*/ 7674867 w 7674867"/>
              <a:gd name="connsiteY3" fmla="*/ 897731 h 897731"/>
              <a:gd name="connsiteX4" fmla="*/ 194 w 7674867"/>
              <a:gd name="connsiteY4" fmla="*/ 0 h 897731"/>
              <a:gd name="connsiteX0" fmla="*/ 194 w 7674867"/>
              <a:gd name="connsiteY0" fmla="*/ 0 h 930680"/>
              <a:gd name="connsiteX1" fmla="*/ 0 w 7674867"/>
              <a:gd name="connsiteY1" fmla="*/ 74840 h 930680"/>
              <a:gd name="connsiteX2" fmla="*/ 7293526 w 7674867"/>
              <a:gd name="connsiteY2" fmla="*/ 930680 h 930680"/>
              <a:gd name="connsiteX3" fmla="*/ 7674867 w 7674867"/>
              <a:gd name="connsiteY3" fmla="*/ 897731 h 930680"/>
              <a:gd name="connsiteX4" fmla="*/ 194 w 7674867"/>
              <a:gd name="connsiteY4" fmla="*/ 0 h 930680"/>
              <a:gd name="connsiteX0" fmla="*/ 194 w 7674867"/>
              <a:gd name="connsiteY0" fmla="*/ 0 h 897731"/>
              <a:gd name="connsiteX1" fmla="*/ 0 w 7674867"/>
              <a:gd name="connsiteY1" fmla="*/ 74840 h 897731"/>
              <a:gd name="connsiteX2" fmla="*/ 7293526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38758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98289 w 7674867"/>
              <a:gd name="connsiteY2" fmla="*/ 661599 h 897731"/>
              <a:gd name="connsiteX3" fmla="*/ 7674867 w 7674867"/>
              <a:gd name="connsiteY3" fmla="*/ 897731 h 897731"/>
              <a:gd name="connsiteX4" fmla="*/ 194 w 7674867"/>
              <a:gd name="connsiteY4" fmla="*/ 0 h 897731"/>
              <a:gd name="connsiteX0" fmla="*/ 194 w 7674867"/>
              <a:gd name="connsiteY0" fmla="*/ 0 h 928299"/>
              <a:gd name="connsiteX1" fmla="*/ 0 w 7674867"/>
              <a:gd name="connsiteY1" fmla="*/ 74840 h 928299"/>
              <a:gd name="connsiteX2" fmla="*/ 7298289 w 7674867"/>
              <a:gd name="connsiteY2" fmla="*/ 928299 h 928299"/>
              <a:gd name="connsiteX3" fmla="*/ 7674867 w 7674867"/>
              <a:gd name="connsiteY3" fmla="*/ 897731 h 928299"/>
              <a:gd name="connsiteX4" fmla="*/ 194 w 7674867"/>
              <a:gd name="connsiteY4" fmla="*/ 0 h 9282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74867" h="928299">
                <a:moveTo>
                  <a:pt x="194" y="0"/>
                </a:moveTo>
                <a:cubicBezTo>
                  <a:pt x="129" y="24947"/>
                  <a:pt x="65" y="49893"/>
                  <a:pt x="0" y="74840"/>
                </a:cubicBezTo>
                <a:lnTo>
                  <a:pt x="7298289" y="928299"/>
                </a:lnTo>
                <a:lnTo>
                  <a:pt x="7674867" y="897731"/>
                </a:lnTo>
                <a:lnTo>
                  <a:pt x="194"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Freeform 8"/>
          <p:cNvSpPr/>
          <p:nvPr/>
        </p:nvSpPr>
        <p:spPr>
          <a:xfrm>
            <a:off x="-2382" y="5696242"/>
            <a:ext cx="9146382" cy="930294"/>
          </a:xfrm>
          <a:custGeom>
            <a:avLst/>
            <a:gdLst>
              <a:gd name="connsiteX0" fmla="*/ 9153331 w 9153331"/>
              <a:gd name="connsiteY0" fmla="*/ 0 h 951723"/>
              <a:gd name="connsiteX1" fmla="*/ 0 w 9153331"/>
              <a:gd name="connsiteY1" fmla="*/ 867747 h 951723"/>
              <a:gd name="connsiteX2" fmla="*/ 0 w 9153331"/>
              <a:gd name="connsiteY2" fmla="*/ 951723 h 951723"/>
              <a:gd name="connsiteX3" fmla="*/ 9153331 w 9153331"/>
              <a:gd name="connsiteY3" fmla="*/ 83976 h 951723"/>
              <a:gd name="connsiteX4" fmla="*/ 9153331 w 9153331"/>
              <a:gd name="connsiteY4" fmla="*/ 0 h 951723"/>
              <a:gd name="connsiteX0" fmla="*/ 9153331 w 9153331"/>
              <a:gd name="connsiteY0" fmla="*/ 0 h 951723"/>
              <a:gd name="connsiteX1" fmla="*/ 107265 w 9153331"/>
              <a:gd name="connsiteY1" fmla="*/ 901085 h 951723"/>
              <a:gd name="connsiteX2" fmla="*/ 0 w 9153331"/>
              <a:gd name="connsiteY2" fmla="*/ 951723 h 951723"/>
              <a:gd name="connsiteX3" fmla="*/ 9153331 w 9153331"/>
              <a:gd name="connsiteY3" fmla="*/ 83976 h 951723"/>
              <a:gd name="connsiteX4" fmla="*/ 9153331 w 9153331"/>
              <a:gd name="connsiteY4" fmla="*/ 0 h 951723"/>
              <a:gd name="connsiteX0" fmla="*/ 9155715 w 9155715"/>
              <a:gd name="connsiteY0" fmla="*/ 0 h 951723"/>
              <a:gd name="connsiteX1" fmla="*/ 0 w 9155715"/>
              <a:gd name="connsiteY1" fmla="*/ 865366 h 951723"/>
              <a:gd name="connsiteX2" fmla="*/ 2384 w 9155715"/>
              <a:gd name="connsiteY2" fmla="*/ 951723 h 951723"/>
              <a:gd name="connsiteX3" fmla="*/ 9155715 w 9155715"/>
              <a:gd name="connsiteY3" fmla="*/ 83976 h 951723"/>
              <a:gd name="connsiteX4" fmla="*/ 9155715 w 9155715"/>
              <a:gd name="connsiteY4" fmla="*/ 0 h 951723"/>
              <a:gd name="connsiteX0" fmla="*/ 9155715 w 9155715"/>
              <a:gd name="connsiteY0" fmla="*/ 0 h 894573"/>
              <a:gd name="connsiteX1" fmla="*/ 0 w 9155715"/>
              <a:gd name="connsiteY1" fmla="*/ 865366 h 894573"/>
              <a:gd name="connsiteX2" fmla="*/ 197847 w 9155715"/>
              <a:gd name="connsiteY2" fmla="*/ 894573 h 894573"/>
              <a:gd name="connsiteX3" fmla="*/ 9155715 w 9155715"/>
              <a:gd name="connsiteY3" fmla="*/ 83976 h 894573"/>
              <a:gd name="connsiteX4" fmla="*/ 9155715 w 9155715"/>
              <a:gd name="connsiteY4" fmla="*/ 0 h 894573"/>
              <a:gd name="connsiteX0" fmla="*/ 9155715 w 9155715"/>
              <a:gd name="connsiteY0" fmla="*/ 0 h 946961"/>
              <a:gd name="connsiteX1" fmla="*/ 0 w 9155715"/>
              <a:gd name="connsiteY1" fmla="*/ 865366 h 946961"/>
              <a:gd name="connsiteX2" fmla="*/ 4768 w 9155715"/>
              <a:gd name="connsiteY2" fmla="*/ 946961 h 946961"/>
              <a:gd name="connsiteX3" fmla="*/ 9155715 w 9155715"/>
              <a:gd name="connsiteY3" fmla="*/ 83976 h 946961"/>
              <a:gd name="connsiteX4" fmla="*/ 9155715 w 9155715"/>
              <a:gd name="connsiteY4" fmla="*/ 0 h 946961"/>
              <a:gd name="connsiteX0" fmla="*/ 9155715 w 9155715"/>
              <a:gd name="connsiteY0" fmla="*/ 0 h 894574"/>
              <a:gd name="connsiteX1" fmla="*/ 0 w 9155715"/>
              <a:gd name="connsiteY1" fmla="*/ 865366 h 894574"/>
              <a:gd name="connsiteX2" fmla="*/ 97732 w 9155715"/>
              <a:gd name="connsiteY2" fmla="*/ 894574 h 894574"/>
              <a:gd name="connsiteX3" fmla="*/ 9155715 w 9155715"/>
              <a:gd name="connsiteY3" fmla="*/ 83976 h 894574"/>
              <a:gd name="connsiteX4" fmla="*/ 9155715 w 9155715"/>
              <a:gd name="connsiteY4" fmla="*/ 0 h 894574"/>
              <a:gd name="connsiteX0" fmla="*/ 9155715 w 9155715"/>
              <a:gd name="connsiteY0" fmla="*/ 0 h 939818"/>
              <a:gd name="connsiteX1" fmla="*/ 0 w 9155715"/>
              <a:gd name="connsiteY1" fmla="*/ 865366 h 939818"/>
              <a:gd name="connsiteX2" fmla="*/ 2384 w 9155715"/>
              <a:gd name="connsiteY2" fmla="*/ 939818 h 939818"/>
              <a:gd name="connsiteX3" fmla="*/ 9155715 w 9155715"/>
              <a:gd name="connsiteY3" fmla="*/ 83976 h 939818"/>
              <a:gd name="connsiteX4" fmla="*/ 9155715 w 9155715"/>
              <a:gd name="connsiteY4" fmla="*/ 0 h 939818"/>
              <a:gd name="connsiteX0" fmla="*/ 9015078 w 9155715"/>
              <a:gd name="connsiteY0" fmla="*/ 0 h 873143"/>
              <a:gd name="connsiteX1" fmla="*/ 0 w 9155715"/>
              <a:gd name="connsiteY1" fmla="*/ 798691 h 873143"/>
              <a:gd name="connsiteX2" fmla="*/ 2384 w 9155715"/>
              <a:gd name="connsiteY2" fmla="*/ 873143 h 873143"/>
              <a:gd name="connsiteX3" fmla="*/ 9155715 w 9155715"/>
              <a:gd name="connsiteY3" fmla="*/ 17301 h 873143"/>
              <a:gd name="connsiteX4" fmla="*/ 9015078 w 9155715"/>
              <a:gd name="connsiteY4" fmla="*/ 0 h 873143"/>
              <a:gd name="connsiteX0" fmla="*/ 9160482 w 9160482"/>
              <a:gd name="connsiteY0" fmla="*/ 0 h 930293"/>
              <a:gd name="connsiteX1" fmla="*/ 0 w 9160482"/>
              <a:gd name="connsiteY1" fmla="*/ 855841 h 930293"/>
              <a:gd name="connsiteX2" fmla="*/ 2384 w 9160482"/>
              <a:gd name="connsiteY2" fmla="*/ 930293 h 930293"/>
              <a:gd name="connsiteX3" fmla="*/ 9155715 w 9160482"/>
              <a:gd name="connsiteY3" fmla="*/ 74451 h 930293"/>
              <a:gd name="connsiteX4" fmla="*/ 9160482 w 9160482"/>
              <a:gd name="connsiteY4" fmla="*/ 0 h 930293"/>
              <a:gd name="connsiteX0" fmla="*/ 9072286 w 9155715"/>
              <a:gd name="connsiteY0" fmla="*/ 0 h 885050"/>
              <a:gd name="connsiteX1" fmla="*/ 0 w 9155715"/>
              <a:gd name="connsiteY1" fmla="*/ 810598 h 885050"/>
              <a:gd name="connsiteX2" fmla="*/ 2384 w 9155715"/>
              <a:gd name="connsiteY2" fmla="*/ 885050 h 885050"/>
              <a:gd name="connsiteX3" fmla="*/ 9155715 w 9155715"/>
              <a:gd name="connsiteY3" fmla="*/ 29208 h 885050"/>
              <a:gd name="connsiteX4" fmla="*/ 9072286 w 9155715"/>
              <a:gd name="connsiteY4" fmla="*/ 0 h 885050"/>
              <a:gd name="connsiteX0" fmla="*/ 9155715 w 9155715"/>
              <a:gd name="connsiteY0" fmla="*/ 0 h 930294"/>
              <a:gd name="connsiteX1" fmla="*/ 0 w 9155715"/>
              <a:gd name="connsiteY1" fmla="*/ 855842 h 930294"/>
              <a:gd name="connsiteX2" fmla="*/ 2384 w 9155715"/>
              <a:gd name="connsiteY2" fmla="*/ 930294 h 930294"/>
              <a:gd name="connsiteX3" fmla="*/ 9155715 w 9155715"/>
              <a:gd name="connsiteY3" fmla="*/ 74452 h 930294"/>
              <a:gd name="connsiteX4" fmla="*/ 9155715 w 9155715"/>
              <a:gd name="connsiteY4" fmla="*/ 0 h 9302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5715" h="930294">
                <a:moveTo>
                  <a:pt x="9155715" y="0"/>
                </a:moveTo>
                <a:lnTo>
                  <a:pt x="0" y="855842"/>
                </a:lnTo>
                <a:cubicBezTo>
                  <a:pt x="795" y="884628"/>
                  <a:pt x="1589" y="901508"/>
                  <a:pt x="2384" y="930294"/>
                </a:cubicBezTo>
                <a:lnTo>
                  <a:pt x="9155715" y="74452"/>
                </a:lnTo>
                <a:lnTo>
                  <a:pt x="9155715"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Date Placeholder 2"/>
          <p:cNvSpPr>
            <a:spLocks noGrp="1"/>
          </p:cNvSpPr>
          <p:nvPr>
            <p:ph type="dt" sz="half" idx="10"/>
          </p:nvPr>
        </p:nvSpPr>
        <p:spPr/>
        <p:txBody>
          <a:bodyPr/>
          <a:lstStyle/>
          <a:p>
            <a:fld id="{66FCA505-BFAD-447C-A6C0-75872D0FB81E}" type="datetime1">
              <a:rPr lang="en-US" smtClean="0"/>
              <a:t>12/30/2025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001C670-DC88-4376-AA6B-FD9548DDC9F2}"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reeform 4"/>
          <p:cNvSpPr/>
          <p:nvPr/>
        </p:nvSpPr>
        <p:spPr>
          <a:xfrm>
            <a:off x="0" y="5731667"/>
            <a:ext cx="9147178" cy="1126333"/>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818007 h 1075182"/>
              <a:gd name="connsiteX1" fmla="*/ 9124990 w 9144000"/>
              <a:gd name="connsiteY1" fmla="*/ 0 h 1075182"/>
              <a:gd name="connsiteX2" fmla="*/ 9144000 w 9144000"/>
              <a:gd name="connsiteY2" fmla="*/ 1075182 h 1075182"/>
              <a:gd name="connsiteX3" fmla="*/ 0 w 9144000"/>
              <a:gd name="connsiteY3" fmla="*/ 1065657 h 1075182"/>
              <a:gd name="connsiteX4" fmla="*/ 20 w 9144000"/>
              <a:gd name="connsiteY4" fmla="*/ 818007 h 1075182"/>
              <a:gd name="connsiteX0" fmla="*/ 20 w 9124990"/>
              <a:gd name="connsiteY0" fmla="*/ 818007 h 1065657"/>
              <a:gd name="connsiteX1" fmla="*/ 9124990 w 9124990"/>
              <a:gd name="connsiteY1" fmla="*/ 0 h 1065657"/>
              <a:gd name="connsiteX2" fmla="*/ 8854092 w 9124990"/>
              <a:gd name="connsiteY2" fmla="*/ 585026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9122615 w 9124990"/>
              <a:gd name="connsiteY2" fmla="*/ 1063889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8766171 w 9124990"/>
              <a:gd name="connsiteY2" fmla="*/ 508228 h 1065657"/>
              <a:gd name="connsiteX3" fmla="*/ 0 w 9124990"/>
              <a:gd name="connsiteY3" fmla="*/ 1065657 h 1065657"/>
              <a:gd name="connsiteX4" fmla="*/ 20 w 9124990"/>
              <a:gd name="connsiteY4" fmla="*/ 818007 h 1065657"/>
              <a:gd name="connsiteX0" fmla="*/ 20 w 9128161"/>
              <a:gd name="connsiteY0" fmla="*/ 818007 h 1068407"/>
              <a:gd name="connsiteX1" fmla="*/ 9124990 w 9128161"/>
              <a:gd name="connsiteY1" fmla="*/ 0 h 1068407"/>
              <a:gd name="connsiteX2" fmla="*/ 9127369 w 9128161"/>
              <a:gd name="connsiteY2" fmla="*/ 1068407 h 1068407"/>
              <a:gd name="connsiteX3" fmla="*/ 0 w 9128161"/>
              <a:gd name="connsiteY3" fmla="*/ 1065657 h 1068407"/>
              <a:gd name="connsiteX4" fmla="*/ 20 w 9128161"/>
              <a:gd name="connsiteY4" fmla="*/ 818007 h 10684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28161" h="1068407">
                <a:moveTo>
                  <a:pt x="20" y="818007"/>
                </a:moveTo>
                <a:lnTo>
                  <a:pt x="9124990" y="0"/>
                </a:lnTo>
                <a:cubicBezTo>
                  <a:pt x="9124198" y="354630"/>
                  <a:pt x="9128161" y="713777"/>
                  <a:pt x="9127369" y="1068407"/>
                </a:cubicBezTo>
                <a:lnTo>
                  <a:pt x="0" y="1065657"/>
                </a:lnTo>
                <a:cubicBezTo>
                  <a:pt x="7" y="983107"/>
                  <a:pt x="13" y="900557"/>
                  <a:pt x="20" y="818007"/>
                </a:cubicBezTo>
                <a:close/>
              </a:path>
            </a:pathLst>
          </a:custGeom>
          <a:gradFill>
            <a:gsLst>
              <a:gs pos="39000">
                <a:schemeClr val="accent3"/>
              </a:gs>
              <a:gs pos="50000">
                <a:schemeClr val="accent3">
                  <a:lumMod val="40000"/>
                  <a:lumOff val="60000"/>
                </a:schemeClr>
              </a:gs>
              <a:gs pos="5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dirty="0">
              <a:solidFill>
                <a:schemeClr val="lt1"/>
              </a:solidFill>
              <a:latin typeface="+mn-lt"/>
              <a:ea typeface="+mn-ea"/>
              <a:cs typeface="+mn-cs"/>
            </a:endParaRPr>
          </a:p>
        </p:txBody>
      </p:sp>
      <p:sp>
        <p:nvSpPr>
          <p:cNvPr id="6" name="Freeform 5"/>
          <p:cNvSpPr/>
          <p:nvPr/>
        </p:nvSpPr>
        <p:spPr>
          <a:xfrm>
            <a:off x="0" y="5381627"/>
            <a:ext cx="3286124" cy="1207294"/>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6996854"/>
              <a:gd name="connsiteY0" fmla="*/ 0 h 1571625"/>
              <a:gd name="connsiteX1" fmla="*/ 6996854 w 6996854"/>
              <a:gd name="connsiteY1" fmla="*/ 1266825 h 1571625"/>
              <a:gd name="connsiteX2" fmla="*/ 0 w 6996854"/>
              <a:gd name="connsiteY2" fmla="*/ 1571625 h 1571625"/>
              <a:gd name="connsiteX3" fmla="*/ 0 w 6996854"/>
              <a:gd name="connsiteY3" fmla="*/ 0 h 1571625"/>
              <a:gd name="connsiteX0" fmla="*/ 0 w 7583417"/>
              <a:gd name="connsiteY0" fmla="*/ 0 h 800100"/>
              <a:gd name="connsiteX1" fmla="*/ 7583417 w 7583417"/>
              <a:gd name="connsiteY1" fmla="*/ 495300 h 800100"/>
              <a:gd name="connsiteX2" fmla="*/ 586563 w 7583417"/>
              <a:gd name="connsiteY2" fmla="*/ 800100 h 800100"/>
              <a:gd name="connsiteX3" fmla="*/ 0 w 7583417"/>
              <a:gd name="connsiteY3" fmla="*/ 0 h 800100"/>
              <a:gd name="connsiteX0" fmla="*/ 0 w 7017803"/>
              <a:gd name="connsiteY0" fmla="*/ 0 h 1200150"/>
              <a:gd name="connsiteX1" fmla="*/ 7017803 w 7017803"/>
              <a:gd name="connsiteY1" fmla="*/ 895350 h 1200150"/>
              <a:gd name="connsiteX2" fmla="*/ 20949 w 7017803"/>
              <a:gd name="connsiteY2" fmla="*/ 1200150 h 1200150"/>
              <a:gd name="connsiteX3" fmla="*/ 0 w 7017803"/>
              <a:gd name="connsiteY3" fmla="*/ 0 h 1200150"/>
              <a:gd name="connsiteX0" fmla="*/ 0 w 6410292"/>
              <a:gd name="connsiteY0" fmla="*/ 0 h 1752600"/>
              <a:gd name="connsiteX1" fmla="*/ 6410292 w 6410292"/>
              <a:gd name="connsiteY1" fmla="*/ 1752600 h 1752600"/>
              <a:gd name="connsiteX2" fmla="*/ 20949 w 6410292"/>
              <a:gd name="connsiteY2" fmla="*/ 1200150 h 1752600"/>
              <a:gd name="connsiteX3" fmla="*/ 0 w 6410292"/>
              <a:gd name="connsiteY3" fmla="*/ 0 h 1752600"/>
              <a:gd name="connsiteX0" fmla="*/ 0 w 7227290"/>
              <a:gd name="connsiteY0" fmla="*/ 0 h 1200150"/>
              <a:gd name="connsiteX1" fmla="*/ 7227290 w 7227290"/>
              <a:gd name="connsiteY1" fmla="*/ 885825 h 1200150"/>
              <a:gd name="connsiteX2" fmla="*/ 20949 w 7227290"/>
              <a:gd name="connsiteY2" fmla="*/ 1200150 h 1200150"/>
              <a:gd name="connsiteX3" fmla="*/ 0 w 7227290"/>
              <a:gd name="connsiteY3" fmla="*/ 0 h 1200150"/>
              <a:gd name="connsiteX0" fmla="*/ 0 w 7227290"/>
              <a:gd name="connsiteY0" fmla="*/ 0 h 885825"/>
              <a:gd name="connsiteX1" fmla="*/ 7227290 w 7227290"/>
              <a:gd name="connsiteY1" fmla="*/ 885825 h 885825"/>
              <a:gd name="connsiteX2" fmla="*/ 555141 w 7227290"/>
              <a:gd name="connsiteY2" fmla="*/ 862013 h 885825"/>
              <a:gd name="connsiteX3" fmla="*/ 0 w 7227290"/>
              <a:gd name="connsiteY3" fmla="*/ 0 h 885825"/>
              <a:gd name="connsiteX0" fmla="*/ 0 w 7227290"/>
              <a:gd name="connsiteY0" fmla="*/ 0 h 1207294"/>
              <a:gd name="connsiteX1" fmla="*/ 7227290 w 7227290"/>
              <a:gd name="connsiteY1" fmla="*/ 885825 h 1207294"/>
              <a:gd name="connsiteX2" fmla="*/ 0 w 7227290"/>
              <a:gd name="connsiteY2" fmla="*/ 1207294 h 1207294"/>
              <a:gd name="connsiteX3" fmla="*/ 0 w 7227290"/>
              <a:gd name="connsiteY3" fmla="*/ 0 h 1207294"/>
            </a:gdLst>
            <a:ahLst/>
            <a:cxnLst>
              <a:cxn ang="0">
                <a:pos x="connsiteX0" y="connsiteY0"/>
              </a:cxn>
              <a:cxn ang="0">
                <a:pos x="connsiteX1" y="connsiteY1"/>
              </a:cxn>
              <a:cxn ang="0">
                <a:pos x="connsiteX2" y="connsiteY2"/>
              </a:cxn>
              <a:cxn ang="0">
                <a:pos x="connsiteX3" y="connsiteY3"/>
              </a:cxn>
            </a:cxnLst>
            <a:rect l="l" t="t" r="r" b="b"/>
            <a:pathLst>
              <a:path w="7227290" h="1207294">
                <a:moveTo>
                  <a:pt x="0" y="0"/>
                </a:moveTo>
                <a:lnTo>
                  <a:pt x="7227290" y="885825"/>
                </a:lnTo>
                <a:lnTo>
                  <a:pt x="0" y="1207294"/>
                </a:lnTo>
                <a:lnTo>
                  <a:pt x="0" y="0"/>
                </a:lnTo>
                <a:close/>
              </a:path>
            </a:pathLst>
          </a:custGeom>
          <a:gradFill>
            <a:gsLst>
              <a:gs pos="0">
                <a:srgbClr val="000000"/>
              </a:gs>
              <a:gs pos="24000">
                <a:srgbClr val="333333"/>
              </a:gs>
              <a:gs pos="90000">
                <a:srgbClr val="0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Freeform 6"/>
          <p:cNvSpPr/>
          <p:nvPr/>
        </p:nvSpPr>
        <p:spPr>
          <a:xfrm>
            <a:off x="-2382" y="5696242"/>
            <a:ext cx="9146382" cy="930294"/>
          </a:xfrm>
          <a:custGeom>
            <a:avLst/>
            <a:gdLst>
              <a:gd name="connsiteX0" fmla="*/ 9153331 w 9153331"/>
              <a:gd name="connsiteY0" fmla="*/ 0 h 951723"/>
              <a:gd name="connsiteX1" fmla="*/ 0 w 9153331"/>
              <a:gd name="connsiteY1" fmla="*/ 867747 h 951723"/>
              <a:gd name="connsiteX2" fmla="*/ 0 w 9153331"/>
              <a:gd name="connsiteY2" fmla="*/ 951723 h 951723"/>
              <a:gd name="connsiteX3" fmla="*/ 9153331 w 9153331"/>
              <a:gd name="connsiteY3" fmla="*/ 83976 h 951723"/>
              <a:gd name="connsiteX4" fmla="*/ 9153331 w 9153331"/>
              <a:gd name="connsiteY4" fmla="*/ 0 h 951723"/>
              <a:gd name="connsiteX0" fmla="*/ 9153331 w 9153331"/>
              <a:gd name="connsiteY0" fmla="*/ 0 h 951723"/>
              <a:gd name="connsiteX1" fmla="*/ 107265 w 9153331"/>
              <a:gd name="connsiteY1" fmla="*/ 901085 h 951723"/>
              <a:gd name="connsiteX2" fmla="*/ 0 w 9153331"/>
              <a:gd name="connsiteY2" fmla="*/ 951723 h 951723"/>
              <a:gd name="connsiteX3" fmla="*/ 9153331 w 9153331"/>
              <a:gd name="connsiteY3" fmla="*/ 83976 h 951723"/>
              <a:gd name="connsiteX4" fmla="*/ 9153331 w 9153331"/>
              <a:gd name="connsiteY4" fmla="*/ 0 h 951723"/>
              <a:gd name="connsiteX0" fmla="*/ 9155715 w 9155715"/>
              <a:gd name="connsiteY0" fmla="*/ 0 h 951723"/>
              <a:gd name="connsiteX1" fmla="*/ 0 w 9155715"/>
              <a:gd name="connsiteY1" fmla="*/ 865366 h 951723"/>
              <a:gd name="connsiteX2" fmla="*/ 2384 w 9155715"/>
              <a:gd name="connsiteY2" fmla="*/ 951723 h 951723"/>
              <a:gd name="connsiteX3" fmla="*/ 9155715 w 9155715"/>
              <a:gd name="connsiteY3" fmla="*/ 83976 h 951723"/>
              <a:gd name="connsiteX4" fmla="*/ 9155715 w 9155715"/>
              <a:gd name="connsiteY4" fmla="*/ 0 h 951723"/>
              <a:gd name="connsiteX0" fmla="*/ 9155715 w 9155715"/>
              <a:gd name="connsiteY0" fmla="*/ 0 h 894573"/>
              <a:gd name="connsiteX1" fmla="*/ 0 w 9155715"/>
              <a:gd name="connsiteY1" fmla="*/ 865366 h 894573"/>
              <a:gd name="connsiteX2" fmla="*/ 197847 w 9155715"/>
              <a:gd name="connsiteY2" fmla="*/ 894573 h 894573"/>
              <a:gd name="connsiteX3" fmla="*/ 9155715 w 9155715"/>
              <a:gd name="connsiteY3" fmla="*/ 83976 h 894573"/>
              <a:gd name="connsiteX4" fmla="*/ 9155715 w 9155715"/>
              <a:gd name="connsiteY4" fmla="*/ 0 h 894573"/>
              <a:gd name="connsiteX0" fmla="*/ 9155715 w 9155715"/>
              <a:gd name="connsiteY0" fmla="*/ 0 h 946961"/>
              <a:gd name="connsiteX1" fmla="*/ 0 w 9155715"/>
              <a:gd name="connsiteY1" fmla="*/ 865366 h 946961"/>
              <a:gd name="connsiteX2" fmla="*/ 4768 w 9155715"/>
              <a:gd name="connsiteY2" fmla="*/ 946961 h 946961"/>
              <a:gd name="connsiteX3" fmla="*/ 9155715 w 9155715"/>
              <a:gd name="connsiteY3" fmla="*/ 83976 h 946961"/>
              <a:gd name="connsiteX4" fmla="*/ 9155715 w 9155715"/>
              <a:gd name="connsiteY4" fmla="*/ 0 h 946961"/>
              <a:gd name="connsiteX0" fmla="*/ 9155715 w 9155715"/>
              <a:gd name="connsiteY0" fmla="*/ 0 h 894574"/>
              <a:gd name="connsiteX1" fmla="*/ 0 w 9155715"/>
              <a:gd name="connsiteY1" fmla="*/ 865366 h 894574"/>
              <a:gd name="connsiteX2" fmla="*/ 97732 w 9155715"/>
              <a:gd name="connsiteY2" fmla="*/ 894574 h 894574"/>
              <a:gd name="connsiteX3" fmla="*/ 9155715 w 9155715"/>
              <a:gd name="connsiteY3" fmla="*/ 83976 h 894574"/>
              <a:gd name="connsiteX4" fmla="*/ 9155715 w 9155715"/>
              <a:gd name="connsiteY4" fmla="*/ 0 h 894574"/>
              <a:gd name="connsiteX0" fmla="*/ 9155715 w 9155715"/>
              <a:gd name="connsiteY0" fmla="*/ 0 h 939818"/>
              <a:gd name="connsiteX1" fmla="*/ 0 w 9155715"/>
              <a:gd name="connsiteY1" fmla="*/ 865366 h 939818"/>
              <a:gd name="connsiteX2" fmla="*/ 2384 w 9155715"/>
              <a:gd name="connsiteY2" fmla="*/ 939818 h 939818"/>
              <a:gd name="connsiteX3" fmla="*/ 9155715 w 9155715"/>
              <a:gd name="connsiteY3" fmla="*/ 83976 h 939818"/>
              <a:gd name="connsiteX4" fmla="*/ 9155715 w 9155715"/>
              <a:gd name="connsiteY4" fmla="*/ 0 h 939818"/>
              <a:gd name="connsiteX0" fmla="*/ 9015078 w 9155715"/>
              <a:gd name="connsiteY0" fmla="*/ 0 h 873143"/>
              <a:gd name="connsiteX1" fmla="*/ 0 w 9155715"/>
              <a:gd name="connsiteY1" fmla="*/ 798691 h 873143"/>
              <a:gd name="connsiteX2" fmla="*/ 2384 w 9155715"/>
              <a:gd name="connsiteY2" fmla="*/ 873143 h 873143"/>
              <a:gd name="connsiteX3" fmla="*/ 9155715 w 9155715"/>
              <a:gd name="connsiteY3" fmla="*/ 17301 h 873143"/>
              <a:gd name="connsiteX4" fmla="*/ 9015078 w 9155715"/>
              <a:gd name="connsiteY4" fmla="*/ 0 h 873143"/>
              <a:gd name="connsiteX0" fmla="*/ 9160482 w 9160482"/>
              <a:gd name="connsiteY0" fmla="*/ 0 h 930293"/>
              <a:gd name="connsiteX1" fmla="*/ 0 w 9160482"/>
              <a:gd name="connsiteY1" fmla="*/ 855841 h 930293"/>
              <a:gd name="connsiteX2" fmla="*/ 2384 w 9160482"/>
              <a:gd name="connsiteY2" fmla="*/ 930293 h 930293"/>
              <a:gd name="connsiteX3" fmla="*/ 9155715 w 9160482"/>
              <a:gd name="connsiteY3" fmla="*/ 74451 h 930293"/>
              <a:gd name="connsiteX4" fmla="*/ 9160482 w 9160482"/>
              <a:gd name="connsiteY4" fmla="*/ 0 h 930293"/>
              <a:gd name="connsiteX0" fmla="*/ 9072286 w 9155715"/>
              <a:gd name="connsiteY0" fmla="*/ 0 h 885050"/>
              <a:gd name="connsiteX1" fmla="*/ 0 w 9155715"/>
              <a:gd name="connsiteY1" fmla="*/ 810598 h 885050"/>
              <a:gd name="connsiteX2" fmla="*/ 2384 w 9155715"/>
              <a:gd name="connsiteY2" fmla="*/ 885050 h 885050"/>
              <a:gd name="connsiteX3" fmla="*/ 9155715 w 9155715"/>
              <a:gd name="connsiteY3" fmla="*/ 29208 h 885050"/>
              <a:gd name="connsiteX4" fmla="*/ 9072286 w 9155715"/>
              <a:gd name="connsiteY4" fmla="*/ 0 h 885050"/>
              <a:gd name="connsiteX0" fmla="*/ 9155715 w 9155715"/>
              <a:gd name="connsiteY0" fmla="*/ 0 h 930294"/>
              <a:gd name="connsiteX1" fmla="*/ 0 w 9155715"/>
              <a:gd name="connsiteY1" fmla="*/ 855842 h 930294"/>
              <a:gd name="connsiteX2" fmla="*/ 2384 w 9155715"/>
              <a:gd name="connsiteY2" fmla="*/ 930294 h 930294"/>
              <a:gd name="connsiteX3" fmla="*/ 9155715 w 9155715"/>
              <a:gd name="connsiteY3" fmla="*/ 74452 h 930294"/>
              <a:gd name="connsiteX4" fmla="*/ 9155715 w 9155715"/>
              <a:gd name="connsiteY4" fmla="*/ 0 h 9302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5715" h="930294">
                <a:moveTo>
                  <a:pt x="9155715" y="0"/>
                </a:moveTo>
                <a:lnTo>
                  <a:pt x="0" y="855842"/>
                </a:lnTo>
                <a:cubicBezTo>
                  <a:pt x="795" y="884628"/>
                  <a:pt x="1589" y="901508"/>
                  <a:pt x="2384" y="930294"/>
                </a:cubicBezTo>
                <a:lnTo>
                  <a:pt x="9155715" y="74452"/>
                </a:lnTo>
                <a:lnTo>
                  <a:pt x="9155715"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reeform 7"/>
          <p:cNvSpPr/>
          <p:nvPr/>
        </p:nvSpPr>
        <p:spPr>
          <a:xfrm>
            <a:off x="-196" y="5347020"/>
            <a:ext cx="3426231" cy="944725"/>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 name="connsiteX0" fmla="*/ 1 w 7605568"/>
              <a:gd name="connsiteY0" fmla="*/ 0 h 897732"/>
              <a:gd name="connsiteX1" fmla="*/ 0 w 7605568"/>
              <a:gd name="connsiteY1" fmla="*/ 75665 h 897732"/>
              <a:gd name="connsiteX2" fmla="*/ 2830674 w 7605568"/>
              <a:gd name="connsiteY2" fmla="*/ 806612 h 897732"/>
              <a:gd name="connsiteX3" fmla="*/ 7605568 w 7605568"/>
              <a:gd name="connsiteY3" fmla="*/ 897732 h 897732"/>
              <a:gd name="connsiteX4" fmla="*/ 1 w 7605568"/>
              <a:gd name="connsiteY4" fmla="*/ 0 h 897732"/>
              <a:gd name="connsiteX0" fmla="*/ 1 w 2930931"/>
              <a:gd name="connsiteY0" fmla="*/ 0 h 806612"/>
              <a:gd name="connsiteX1" fmla="*/ 0 w 2930931"/>
              <a:gd name="connsiteY1" fmla="*/ 75665 h 806612"/>
              <a:gd name="connsiteX2" fmla="*/ 2830674 w 2930931"/>
              <a:gd name="connsiteY2" fmla="*/ 806612 h 806612"/>
              <a:gd name="connsiteX3" fmla="*/ 2930931 w 2930931"/>
              <a:gd name="connsiteY3" fmla="*/ 785765 h 806612"/>
              <a:gd name="connsiteX4" fmla="*/ 1 w 2930931"/>
              <a:gd name="connsiteY4" fmla="*/ 0 h 806612"/>
              <a:gd name="connsiteX0" fmla="*/ 1 w 3204530"/>
              <a:gd name="connsiteY0" fmla="*/ 0 h 944725"/>
              <a:gd name="connsiteX1" fmla="*/ 0 w 3204530"/>
              <a:gd name="connsiteY1" fmla="*/ 75665 h 944725"/>
              <a:gd name="connsiteX2" fmla="*/ 3204530 w 3204530"/>
              <a:gd name="connsiteY2" fmla="*/ 944725 h 944725"/>
              <a:gd name="connsiteX3" fmla="*/ 2930931 w 3204530"/>
              <a:gd name="connsiteY3" fmla="*/ 785765 h 944725"/>
              <a:gd name="connsiteX4" fmla="*/ 1 w 3204530"/>
              <a:gd name="connsiteY4" fmla="*/ 0 h 944725"/>
              <a:gd name="connsiteX0" fmla="*/ 1 w 3426231"/>
              <a:gd name="connsiteY0" fmla="*/ 0 h 944725"/>
              <a:gd name="connsiteX1" fmla="*/ 0 w 3426231"/>
              <a:gd name="connsiteY1" fmla="*/ 75665 h 944725"/>
              <a:gd name="connsiteX2" fmla="*/ 3204530 w 3426231"/>
              <a:gd name="connsiteY2" fmla="*/ 944725 h 944725"/>
              <a:gd name="connsiteX3" fmla="*/ 3426231 w 3426231"/>
              <a:gd name="connsiteY3" fmla="*/ 923877 h 944725"/>
              <a:gd name="connsiteX4" fmla="*/ 1 w 3426231"/>
              <a:gd name="connsiteY4" fmla="*/ 0 h 9447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26231" h="944725">
                <a:moveTo>
                  <a:pt x="1" y="0"/>
                </a:moveTo>
                <a:cubicBezTo>
                  <a:pt x="1" y="25222"/>
                  <a:pt x="0" y="50443"/>
                  <a:pt x="0" y="75665"/>
                </a:cubicBezTo>
                <a:lnTo>
                  <a:pt x="3204530" y="944725"/>
                </a:lnTo>
                <a:lnTo>
                  <a:pt x="3426231" y="923877"/>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Date Placeholder 1"/>
          <p:cNvSpPr>
            <a:spLocks noGrp="1"/>
          </p:cNvSpPr>
          <p:nvPr>
            <p:ph type="dt" sz="half" idx="10"/>
          </p:nvPr>
        </p:nvSpPr>
        <p:spPr/>
        <p:txBody>
          <a:bodyPr/>
          <a:lstStyle/>
          <a:p>
            <a:fld id="{B06ED3A8-2D2B-4914-B609-10A72547825A}" type="datetime1">
              <a:rPr lang="en-US" smtClean="0"/>
              <a:t>12/30/2025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001C670-DC88-4376-AA6B-FD9548DDC9F2}"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Freeform 7"/>
          <p:cNvSpPr/>
          <p:nvPr/>
        </p:nvSpPr>
        <p:spPr>
          <a:xfrm>
            <a:off x="1" y="5010151"/>
            <a:ext cx="7439025" cy="157162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Lst>
            <a:ahLst/>
            <a:cxnLst>
              <a:cxn ang="0">
                <a:pos x="connsiteX0" y="connsiteY0"/>
              </a:cxn>
              <a:cxn ang="0">
                <a:pos x="connsiteX1" y="connsiteY1"/>
              </a:cxn>
              <a:cxn ang="0">
                <a:pos x="connsiteX2" y="connsiteY2"/>
              </a:cxn>
              <a:cxn ang="0">
                <a:pos x="connsiteX3" y="connsiteY3"/>
              </a:cxn>
            </a:cxnLst>
            <a:rect l="l" t="t" r="r" b="b"/>
            <a:pathLst>
              <a:path w="7415827" h="1571625">
                <a:moveTo>
                  <a:pt x="0" y="0"/>
                </a:moveTo>
                <a:lnTo>
                  <a:pt x="7415827" y="866775"/>
                </a:lnTo>
                <a:lnTo>
                  <a:pt x="0" y="1571625"/>
                </a:lnTo>
                <a:lnTo>
                  <a:pt x="0" y="0"/>
                </a:lnTo>
                <a:close/>
              </a:path>
            </a:pathLst>
          </a:custGeom>
          <a:gradFill>
            <a:gsLst>
              <a:gs pos="0">
                <a:srgbClr val="000000"/>
              </a:gs>
              <a:gs pos="24000">
                <a:srgbClr val="333333"/>
              </a:gs>
              <a:gs pos="90000">
                <a:srgbClr val="0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Freeform 8"/>
          <p:cNvSpPr/>
          <p:nvPr/>
        </p:nvSpPr>
        <p:spPr>
          <a:xfrm>
            <a:off x="0" y="5731667"/>
            <a:ext cx="9147178" cy="1126333"/>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818007 h 1075182"/>
              <a:gd name="connsiteX1" fmla="*/ 9124990 w 9144000"/>
              <a:gd name="connsiteY1" fmla="*/ 0 h 1075182"/>
              <a:gd name="connsiteX2" fmla="*/ 9144000 w 9144000"/>
              <a:gd name="connsiteY2" fmla="*/ 1075182 h 1075182"/>
              <a:gd name="connsiteX3" fmla="*/ 0 w 9144000"/>
              <a:gd name="connsiteY3" fmla="*/ 1065657 h 1075182"/>
              <a:gd name="connsiteX4" fmla="*/ 20 w 9144000"/>
              <a:gd name="connsiteY4" fmla="*/ 818007 h 1075182"/>
              <a:gd name="connsiteX0" fmla="*/ 20 w 9124990"/>
              <a:gd name="connsiteY0" fmla="*/ 818007 h 1065657"/>
              <a:gd name="connsiteX1" fmla="*/ 9124990 w 9124990"/>
              <a:gd name="connsiteY1" fmla="*/ 0 h 1065657"/>
              <a:gd name="connsiteX2" fmla="*/ 8854092 w 9124990"/>
              <a:gd name="connsiteY2" fmla="*/ 585026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9122615 w 9124990"/>
              <a:gd name="connsiteY2" fmla="*/ 1063889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8766171 w 9124990"/>
              <a:gd name="connsiteY2" fmla="*/ 508228 h 1065657"/>
              <a:gd name="connsiteX3" fmla="*/ 0 w 9124990"/>
              <a:gd name="connsiteY3" fmla="*/ 1065657 h 1065657"/>
              <a:gd name="connsiteX4" fmla="*/ 20 w 9124990"/>
              <a:gd name="connsiteY4" fmla="*/ 818007 h 1065657"/>
              <a:gd name="connsiteX0" fmla="*/ 20 w 9128161"/>
              <a:gd name="connsiteY0" fmla="*/ 818007 h 1068407"/>
              <a:gd name="connsiteX1" fmla="*/ 9124990 w 9128161"/>
              <a:gd name="connsiteY1" fmla="*/ 0 h 1068407"/>
              <a:gd name="connsiteX2" fmla="*/ 9127369 w 9128161"/>
              <a:gd name="connsiteY2" fmla="*/ 1068407 h 1068407"/>
              <a:gd name="connsiteX3" fmla="*/ 0 w 9128161"/>
              <a:gd name="connsiteY3" fmla="*/ 1065657 h 1068407"/>
              <a:gd name="connsiteX4" fmla="*/ 20 w 9128161"/>
              <a:gd name="connsiteY4" fmla="*/ 818007 h 10684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28161" h="1068407">
                <a:moveTo>
                  <a:pt x="20" y="818007"/>
                </a:moveTo>
                <a:lnTo>
                  <a:pt x="9124990" y="0"/>
                </a:lnTo>
                <a:cubicBezTo>
                  <a:pt x="9124198" y="354630"/>
                  <a:pt x="9128161" y="713777"/>
                  <a:pt x="9127369" y="1068407"/>
                </a:cubicBezTo>
                <a:lnTo>
                  <a:pt x="0" y="1065657"/>
                </a:lnTo>
                <a:cubicBezTo>
                  <a:pt x="7" y="983107"/>
                  <a:pt x="13" y="900557"/>
                  <a:pt x="20" y="818007"/>
                </a:cubicBezTo>
                <a:close/>
              </a:path>
            </a:pathLst>
          </a:custGeom>
          <a:gradFill>
            <a:gsLst>
              <a:gs pos="39000">
                <a:schemeClr val="accent1"/>
              </a:gs>
              <a:gs pos="50000">
                <a:schemeClr val="accent1">
                  <a:lumMod val="40000"/>
                  <a:lumOff val="60000"/>
                </a:schemeClr>
              </a:gs>
              <a:gs pos="58000">
                <a:schemeClr val="accent1"/>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dirty="0">
              <a:solidFill>
                <a:schemeClr val="lt1"/>
              </a:solidFill>
              <a:latin typeface="+mn-lt"/>
              <a:ea typeface="+mn-ea"/>
              <a:cs typeface="+mn-cs"/>
            </a:endParaRPr>
          </a:p>
        </p:txBody>
      </p:sp>
      <p:sp>
        <p:nvSpPr>
          <p:cNvPr id="2" name="Title 1"/>
          <p:cNvSpPr>
            <a:spLocks noGrp="1"/>
          </p:cNvSpPr>
          <p:nvPr>
            <p:ph type="title"/>
          </p:nvPr>
        </p:nvSpPr>
        <p:spPr>
          <a:xfrm>
            <a:off x="676656" y="609600"/>
            <a:ext cx="3383280" cy="914400"/>
          </a:xfrm>
        </p:spPr>
        <p:txBody>
          <a:bodyPr anchor="b">
            <a:noAutofit/>
          </a:bodyPr>
          <a:lstStyle>
            <a:lvl1pPr algn="l">
              <a:defRPr sz="2200" b="0" i="0" cap="none" baseline="0">
                <a:solidFill>
                  <a:schemeClr val="tx2"/>
                </a:solidFill>
              </a:defRPr>
            </a:lvl1pPr>
          </a:lstStyle>
          <a:p>
            <a:r>
              <a:rPr lang="en-US"/>
              <a:t>Click to edit Master title style</a:t>
            </a:r>
            <a:endParaRPr lang="en-US" dirty="0"/>
          </a:p>
        </p:txBody>
      </p:sp>
      <p:sp>
        <p:nvSpPr>
          <p:cNvPr id="10" name="Freeform 9"/>
          <p:cNvSpPr/>
          <p:nvPr/>
        </p:nvSpPr>
        <p:spPr>
          <a:xfrm>
            <a:off x="0" y="4973410"/>
            <a:ext cx="7674867" cy="928299"/>
          </a:xfrm>
          <a:custGeom>
            <a:avLst/>
            <a:gdLst>
              <a:gd name="connsiteX0" fmla="*/ 0 w 7548466"/>
              <a:gd name="connsiteY0" fmla="*/ 0 h 933061"/>
              <a:gd name="connsiteX1" fmla="*/ 9331 w 7548466"/>
              <a:gd name="connsiteY1" fmla="*/ 65314 h 933061"/>
              <a:gd name="connsiteX2" fmla="*/ 7221894 w 7548466"/>
              <a:gd name="connsiteY2" fmla="*/ 933061 h 933061"/>
              <a:gd name="connsiteX3" fmla="*/ 7548466 w 7548466"/>
              <a:gd name="connsiteY3" fmla="*/ 914400 h 933061"/>
              <a:gd name="connsiteX4" fmla="*/ 0 w 7548466"/>
              <a:gd name="connsiteY4" fmla="*/ 0 h 933061"/>
              <a:gd name="connsiteX0" fmla="*/ 131163 w 7539135"/>
              <a:gd name="connsiteY0" fmla="*/ 0 h 1042598"/>
              <a:gd name="connsiteX1" fmla="*/ 0 w 7539135"/>
              <a:gd name="connsiteY1" fmla="*/ 174851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0 w 7407972"/>
              <a:gd name="connsiteY0" fmla="*/ 0 h 1042598"/>
              <a:gd name="connsiteX1" fmla="*/ 85531 w 7407972"/>
              <a:gd name="connsiteY1" fmla="*/ 134370 h 1042598"/>
              <a:gd name="connsiteX2" fmla="*/ 7081400 w 7407972"/>
              <a:gd name="connsiteY2" fmla="*/ 1042598 h 1042598"/>
              <a:gd name="connsiteX3" fmla="*/ 7407972 w 7407972"/>
              <a:gd name="connsiteY3" fmla="*/ 1023937 h 1042598"/>
              <a:gd name="connsiteX4" fmla="*/ 0 w 7407972"/>
              <a:gd name="connsiteY4" fmla="*/ 0 h 1042598"/>
              <a:gd name="connsiteX0" fmla="*/ 131163 w 7539135"/>
              <a:gd name="connsiteY0" fmla="*/ 0 h 1042598"/>
              <a:gd name="connsiteX1" fmla="*/ 0 w 7539135"/>
              <a:gd name="connsiteY1" fmla="*/ 193902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59725 w 7539135"/>
              <a:gd name="connsiteY0" fmla="*/ 0 h 892580"/>
              <a:gd name="connsiteX1" fmla="*/ 0 w 7539135"/>
              <a:gd name="connsiteY1" fmla="*/ 43884 h 892580"/>
              <a:gd name="connsiteX2" fmla="*/ 7212563 w 7539135"/>
              <a:gd name="connsiteY2" fmla="*/ 892580 h 892580"/>
              <a:gd name="connsiteX3" fmla="*/ 7539135 w 7539135"/>
              <a:gd name="connsiteY3" fmla="*/ 873919 h 892580"/>
              <a:gd name="connsiteX4" fmla="*/ 59725 w 7539135"/>
              <a:gd name="connsiteY4" fmla="*/ 0 h 892580"/>
              <a:gd name="connsiteX0" fmla="*/ 194 w 7539135"/>
              <a:gd name="connsiteY0" fmla="*/ 0 h 923536"/>
              <a:gd name="connsiteX1" fmla="*/ 0 w 7539135"/>
              <a:gd name="connsiteY1" fmla="*/ 74840 h 923536"/>
              <a:gd name="connsiteX2" fmla="*/ 7212563 w 7539135"/>
              <a:gd name="connsiteY2" fmla="*/ 923536 h 923536"/>
              <a:gd name="connsiteX3" fmla="*/ 7539135 w 7539135"/>
              <a:gd name="connsiteY3" fmla="*/ 904875 h 923536"/>
              <a:gd name="connsiteX4" fmla="*/ 194 w 7539135"/>
              <a:gd name="connsiteY4" fmla="*/ 0 h 923536"/>
              <a:gd name="connsiteX0" fmla="*/ 194 w 7539135"/>
              <a:gd name="connsiteY0" fmla="*/ 0 h 904875"/>
              <a:gd name="connsiteX1" fmla="*/ 0 w 7539135"/>
              <a:gd name="connsiteY1" fmla="*/ 74840 h 904875"/>
              <a:gd name="connsiteX2" fmla="*/ 7212563 w 7539135"/>
              <a:gd name="connsiteY2" fmla="*/ 883055 h 904875"/>
              <a:gd name="connsiteX3" fmla="*/ 7539135 w 7539135"/>
              <a:gd name="connsiteY3" fmla="*/ 904875 h 904875"/>
              <a:gd name="connsiteX4" fmla="*/ 194 w 7539135"/>
              <a:gd name="connsiteY4" fmla="*/ 0 h 904875"/>
              <a:gd name="connsiteX0" fmla="*/ 194 w 7703442"/>
              <a:gd name="connsiteY0" fmla="*/ 0 h 1016794"/>
              <a:gd name="connsiteX1" fmla="*/ 0 w 7703442"/>
              <a:gd name="connsiteY1" fmla="*/ 74840 h 1016794"/>
              <a:gd name="connsiteX2" fmla="*/ 7212563 w 7703442"/>
              <a:gd name="connsiteY2" fmla="*/ 883055 h 1016794"/>
              <a:gd name="connsiteX3" fmla="*/ 7703442 w 7703442"/>
              <a:gd name="connsiteY3" fmla="*/ 1016794 h 1016794"/>
              <a:gd name="connsiteX4" fmla="*/ 194 w 7703442"/>
              <a:gd name="connsiteY4" fmla="*/ 0 h 1016794"/>
              <a:gd name="connsiteX0" fmla="*/ 194 w 7674867"/>
              <a:gd name="connsiteY0" fmla="*/ 0 h 897731"/>
              <a:gd name="connsiteX1" fmla="*/ 0 w 7674867"/>
              <a:gd name="connsiteY1" fmla="*/ 74840 h 897731"/>
              <a:gd name="connsiteX2" fmla="*/ 7212563 w 7674867"/>
              <a:gd name="connsiteY2" fmla="*/ 883055 h 897731"/>
              <a:gd name="connsiteX3" fmla="*/ 7674867 w 7674867"/>
              <a:gd name="connsiteY3" fmla="*/ 897731 h 897731"/>
              <a:gd name="connsiteX4" fmla="*/ 194 w 7674867"/>
              <a:gd name="connsiteY4" fmla="*/ 0 h 897731"/>
              <a:gd name="connsiteX0" fmla="*/ 194 w 7674867"/>
              <a:gd name="connsiteY0" fmla="*/ 0 h 930680"/>
              <a:gd name="connsiteX1" fmla="*/ 0 w 7674867"/>
              <a:gd name="connsiteY1" fmla="*/ 74840 h 930680"/>
              <a:gd name="connsiteX2" fmla="*/ 7293526 w 7674867"/>
              <a:gd name="connsiteY2" fmla="*/ 930680 h 930680"/>
              <a:gd name="connsiteX3" fmla="*/ 7674867 w 7674867"/>
              <a:gd name="connsiteY3" fmla="*/ 897731 h 930680"/>
              <a:gd name="connsiteX4" fmla="*/ 194 w 7674867"/>
              <a:gd name="connsiteY4" fmla="*/ 0 h 930680"/>
              <a:gd name="connsiteX0" fmla="*/ 194 w 7674867"/>
              <a:gd name="connsiteY0" fmla="*/ 0 h 897731"/>
              <a:gd name="connsiteX1" fmla="*/ 0 w 7674867"/>
              <a:gd name="connsiteY1" fmla="*/ 74840 h 897731"/>
              <a:gd name="connsiteX2" fmla="*/ 7293526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38758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98289 w 7674867"/>
              <a:gd name="connsiteY2" fmla="*/ 661599 h 897731"/>
              <a:gd name="connsiteX3" fmla="*/ 7674867 w 7674867"/>
              <a:gd name="connsiteY3" fmla="*/ 897731 h 897731"/>
              <a:gd name="connsiteX4" fmla="*/ 194 w 7674867"/>
              <a:gd name="connsiteY4" fmla="*/ 0 h 897731"/>
              <a:gd name="connsiteX0" fmla="*/ 194 w 7674867"/>
              <a:gd name="connsiteY0" fmla="*/ 0 h 928299"/>
              <a:gd name="connsiteX1" fmla="*/ 0 w 7674867"/>
              <a:gd name="connsiteY1" fmla="*/ 74840 h 928299"/>
              <a:gd name="connsiteX2" fmla="*/ 7298289 w 7674867"/>
              <a:gd name="connsiteY2" fmla="*/ 928299 h 928299"/>
              <a:gd name="connsiteX3" fmla="*/ 7674867 w 7674867"/>
              <a:gd name="connsiteY3" fmla="*/ 897731 h 928299"/>
              <a:gd name="connsiteX4" fmla="*/ 194 w 7674867"/>
              <a:gd name="connsiteY4" fmla="*/ 0 h 9282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74867" h="928299">
                <a:moveTo>
                  <a:pt x="194" y="0"/>
                </a:moveTo>
                <a:cubicBezTo>
                  <a:pt x="129" y="24947"/>
                  <a:pt x="65" y="49893"/>
                  <a:pt x="0" y="74840"/>
                </a:cubicBezTo>
                <a:lnTo>
                  <a:pt x="7298289" y="928299"/>
                </a:lnTo>
                <a:lnTo>
                  <a:pt x="7674867" y="897731"/>
                </a:lnTo>
                <a:lnTo>
                  <a:pt x="194"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Freeform 10"/>
          <p:cNvSpPr/>
          <p:nvPr/>
        </p:nvSpPr>
        <p:spPr>
          <a:xfrm>
            <a:off x="-2382" y="5696242"/>
            <a:ext cx="9146382" cy="930294"/>
          </a:xfrm>
          <a:custGeom>
            <a:avLst/>
            <a:gdLst>
              <a:gd name="connsiteX0" fmla="*/ 9153331 w 9153331"/>
              <a:gd name="connsiteY0" fmla="*/ 0 h 951723"/>
              <a:gd name="connsiteX1" fmla="*/ 0 w 9153331"/>
              <a:gd name="connsiteY1" fmla="*/ 867747 h 951723"/>
              <a:gd name="connsiteX2" fmla="*/ 0 w 9153331"/>
              <a:gd name="connsiteY2" fmla="*/ 951723 h 951723"/>
              <a:gd name="connsiteX3" fmla="*/ 9153331 w 9153331"/>
              <a:gd name="connsiteY3" fmla="*/ 83976 h 951723"/>
              <a:gd name="connsiteX4" fmla="*/ 9153331 w 9153331"/>
              <a:gd name="connsiteY4" fmla="*/ 0 h 951723"/>
              <a:gd name="connsiteX0" fmla="*/ 9153331 w 9153331"/>
              <a:gd name="connsiteY0" fmla="*/ 0 h 951723"/>
              <a:gd name="connsiteX1" fmla="*/ 107265 w 9153331"/>
              <a:gd name="connsiteY1" fmla="*/ 901085 h 951723"/>
              <a:gd name="connsiteX2" fmla="*/ 0 w 9153331"/>
              <a:gd name="connsiteY2" fmla="*/ 951723 h 951723"/>
              <a:gd name="connsiteX3" fmla="*/ 9153331 w 9153331"/>
              <a:gd name="connsiteY3" fmla="*/ 83976 h 951723"/>
              <a:gd name="connsiteX4" fmla="*/ 9153331 w 9153331"/>
              <a:gd name="connsiteY4" fmla="*/ 0 h 951723"/>
              <a:gd name="connsiteX0" fmla="*/ 9155715 w 9155715"/>
              <a:gd name="connsiteY0" fmla="*/ 0 h 951723"/>
              <a:gd name="connsiteX1" fmla="*/ 0 w 9155715"/>
              <a:gd name="connsiteY1" fmla="*/ 865366 h 951723"/>
              <a:gd name="connsiteX2" fmla="*/ 2384 w 9155715"/>
              <a:gd name="connsiteY2" fmla="*/ 951723 h 951723"/>
              <a:gd name="connsiteX3" fmla="*/ 9155715 w 9155715"/>
              <a:gd name="connsiteY3" fmla="*/ 83976 h 951723"/>
              <a:gd name="connsiteX4" fmla="*/ 9155715 w 9155715"/>
              <a:gd name="connsiteY4" fmla="*/ 0 h 951723"/>
              <a:gd name="connsiteX0" fmla="*/ 9155715 w 9155715"/>
              <a:gd name="connsiteY0" fmla="*/ 0 h 894573"/>
              <a:gd name="connsiteX1" fmla="*/ 0 w 9155715"/>
              <a:gd name="connsiteY1" fmla="*/ 865366 h 894573"/>
              <a:gd name="connsiteX2" fmla="*/ 197847 w 9155715"/>
              <a:gd name="connsiteY2" fmla="*/ 894573 h 894573"/>
              <a:gd name="connsiteX3" fmla="*/ 9155715 w 9155715"/>
              <a:gd name="connsiteY3" fmla="*/ 83976 h 894573"/>
              <a:gd name="connsiteX4" fmla="*/ 9155715 w 9155715"/>
              <a:gd name="connsiteY4" fmla="*/ 0 h 894573"/>
              <a:gd name="connsiteX0" fmla="*/ 9155715 w 9155715"/>
              <a:gd name="connsiteY0" fmla="*/ 0 h 946961"/>
              <a:gd name="connsiteX1" fmla="*/ 0 w 9155715"/>
              <a:gd name="connsiteY1" fmla="*/ 865366 h 946961"/>
              <a:gd name="connsiteX2" fmla="*/ 4768 w 9155715"/>
              <a:gd name="connsiteY2" fmla="*/ 946961 h 946961"/>
              <a:gd name="connsiteX3" fmla="*/ 9155715 w 9155715"/>
              <a:gd name="connsiteY3" fmla="*/ 83976 h 946961"/>
              <a:gd name="connsiteX4" fmla="*/ 9155715 w 9155715"/>
              <a:gd name="connsiteY4" fmla="*/ 0 h 946961"/>
              <a:gd name="connsiteX0" fmla="*/ 9155715 w 9155715"/>
              <a:gd name="connsiteY0" fmla="*/ 0 h 894574"/>
              <a:gd name="connsiteX1" fmla="*/ 0 w 9155715"/>
              <a:gd name="connsiteY1" fmla="*/ 865366 h 894574"/>
              <a:gd name="connsiteX2" fmla="*/ 97732 w 9155715"/>
              <a:gd name="connsiteY2" fmla="*/ 894574 h 894574"/>
              <a:gd name="connsiteX3" fmla="*/ 9155715 w 9155715"/>
              <a:gd name="connsiteY3" fmla="*/ 83976 h 894574"/>
              <a:gd name="connsiteX4" fmla="*/ 9155715 w 9155715"/>
              <a:gd name="connsiteY4" fmla="*/ 0 h 894574"/>
              <a:gd name="connsiteX0" fmla="*/ 9155715 w 9155715"/>
              <a:gd name="connsiteY0" fmla="*/ 0 h 939818"/>
              <a:gd name="connsiteX1" fmla="*/ 0 w 9155715"/>
              <a:gd name="connsiteY1" fmla="*/ 865366 h 939818"/>
              <a:gd name="connsiteX2" fmla="*/ 2384 w 9155715"/>
              <a:gd name="connsiteY2" fmla="*/ 939818 h 939818"/>
              <a:gd name="connsiteX3" fmla="*/ 9155715 w 9155715"/>
              <a:gd name="connsiteY3" fmla="*/ 83976 h 939818"/>
              <a:gd name="connsiteX4" fmla="*/ 9155715 w 9155715"/>
              <a:gd name="connsiteY4" fmla="*/ 0 h 939818"/>
              <a:gd name="connsiteX0" fmla="*/ 9015078 w 9155715"/>
              <a:gd name="connsiteY0" fmla="*/ 0 h 873143"/>
              <a:gd name="connsiteX1" fmla="*/ 0 w 9155715"/>
              <a:gd name="connsiteY1" fmla="*/ 798691 h 873143"/>
              <a:gd name="connsiteX2" fmla="*/ 2384 w 9155715"/>
              <a:gd name="connsiteY2" fmla="*/ 873143 h 873143"/>
              <a:gd name="connsiteX3" fmla="*/ 9155715 w 9155715"/>
              <a:gd name="connsiteY3" fmla="*/ 17301 h 873143"/>
              <a:gd name="connsiteX4" fmla="*/ 9015078 w 9155715"/>
              <a:gd name="connsiteY4" fmla="*/ 0 h 873143"/>
              <a:gd name="connsiteX0" fmla="*/ 9160482 w 9160482"/>
              <a:gd name="connsiteY0" fmla="*/ 0 h 930293"/>
              <a:gd name="connsiteX1" fmla="*/ 0 w 9160482"/>
              <a:gd name="connsiteY1" fmla="*/ 855841 h 930293"/>
              <a:gd name="connsiteX2" fmla="*/ 2384 w 9160482"/>
              <a:gd name="connsiteY2" fmla="*/ 930293 h 930293"/>
              <a:gd name="connsiteX3" fmla="*/ 9155715 w 9160482"/>
              <a:gd name="connsiteY3" fmla="*/ 74451 h 930293"/>
              <a:gd name="connsiteX4" fmla="*/ 9160482 w 9160482"/>
              <a:gd name="connsiteY4" fmla="*/ 0 h 930293"/>
              <a:gd name="connsiteX0" fmla="*/ 9072286 w 9155715"/>
              <a:gd name="connsiteY0" fmla="*/ 0 h 885050"/>
              <a:gd name="connsiteX1" fmla="*/ 0 w 9155715"/>
              <a:gd name="connsiteY1" fmla="*/ 810598 h 885050"/>
              <a:gd name="connsiteX2" fmla="*/ 2384 w 9155715"/>
              <a:gd name="connsiteY2" fmla="*/ 885050 h 885050"/>
              <a:gd name="connsiteX3" fmla="*/ 9155715 w 9155715"/>
              <a:gd name="connsiteY3" fmla="*/ 29208 h 885050"/>
              <a:gd name="connsiteX4" fmla="*/ 9072286 w 9155715"/>
              <a:gd name="connsiteY4" fmla="*/ 0 h 885050"/>
              <a:gd name="connsiteX0" fmla="*/ 9155715 w 9155715"/>
              <a:gd name="connsiteY0" fmla="*/ 0 h 930294"/>
              <a:gd name="connsiteX1" fmla="*/ 0 w 9155715"/>
              <a:gd name="connsiteY1" fmla="*/ 855842 h 930294"/>
              <a:gd name="connsiteX2" fmla="*/ 2384 w 9155715"/>
              <a:gd name="connsiteY2" fmla="*/ 930294 h 930294"/>
              <a:gd name="connsiteX3" fmla="*/ 9155715 w 9155715"/>
              <a:gd name="connsiteY3" fmla="*/ 74452 h 930294"/>
              <a:gd name="connsiteX4" fmla="*/ 9155715 w 9155715"/>
              <a:gd name="connsiteY4" fmla="*/ 0 h 9302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5715" h="930294">
                <a:moveTo>
                  <a:pt x="9155715" y="0"/>
                </a:moveTo>
                <a:lnTo>
                  <a:pt x="0" y="855842"/>
                </a:lnTo>
                <a:cubicBezTo>
                  <a:pt x="795" y="884628"/>
                  <a:pt x="1589" y="901508"/>
                  <a:pt x="2384" y="930294"/>
                </a:cubicBezTo>
                <a:lnTo>
                  <a:pt x="9155715" y="74452"/>
                </a:lnTo>
                <a:lnTo>
                  <a:pt x="9155715"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Date Placeholder 4"/>
          <p:cNvSpPr>
            <a:spLocks noGrp="1"/>
          </p:cNvSpPr>
          <p:nvPr>
            <p:ph type="dt" sz="half" idx="10"/>
          </p:nvPr>
        </p:nvSpPr>
        <p:spPr/>
        <p:txBody>
          <a:bodyPr/>
          <a:lstStyle/>
          <a:p>
            <a:fld id="{44A584DA-436B-44D3-9FC5-402F9F16BEBD}" type="datetime1">
              <a:rPr lang="en-US" smtClean="0"/>
              <a:t>12/30/2025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001C670-DC88-4376-AA6B-FD9548DDC9F2}" type="slidenum">
              <a:rPr lang="en-US" smtClean="0"/>
              <a:pPr/>
              <a:t>‹#›</a:t>
            </a:fld>
            <a:endParaRPr lang="en-US" dirty="0"/>
          </a:p>
        </p:txBody>
      </p:sp>
      <p:sp>
        <p:nvSpPr>
          <p:cNvPr id="13" name="Content Placeholder 12"/>
          <p:cNvSpPr>
            <a:spLocks noGrp="1"/>
          </p:cNvSpPr>
          <p:nvPr>
            <p:ph sz="quarter" idx="13"/>
          </p:nvPr>
        </p:nvSpPr>
        <p:spPr>
          <a:xfrm>
            <a:off x="4572000" y="609600"/>
            <a:ext cx="3886200" cy="4191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Text Placeholder 13"/>
          <p:cNvSpPr>
            <a:spLocks noGrp="1"/>
          </p:cNvSpPr>
          <p:nvPr>
            <p:ph type="body" sz="quarter" idx="14"/>
          </p:nvPr>
        </p:nvSpPr>
        <p:spPr>
          <a:xfrm>
            <a:off x="676274" y="1527048"/>
            <a:ext cx="3383280" cy="3291840"/>
          </a:xfrm>
        </p:spPr>
        <p:txBody>
          <a:bodyPr>
            <a:normAutofit/>
          </a:bodyPr>
          <a:lstStyle>
            <a:lvl1pPr marL="0" indent="0">
              <a:buFontTx/>
              <a:buNone/>
              <a:defRPr sz="1600"/>
            </a:lvl1pPr>
            <a:lvl2pPr>
              <a:buFontTx/>
              <a:buNone/>
              <a:defRPr/>
            </a:lvl2pPr>
            <a:lvl3pPr>
              <a:buFontTx/>
              <a:buNone/>
              <a:defRPr/>
            </a:lvl3pPr>
            <a:lvl4pPr>
              <a:buFontTx/>
              <a:buNone/>
              <a:defRPr/>
            </a:lvl4pPr>
            <a:lvl5pPr>
              <a:buFontTx/>
              <a:buNone/>
              <a:defRPr/>
            </a:lvl5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Freeform 7"/>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1"/>
              </a:gs>
              <a:gs pos="40000">
                <a:schemeClr val="accent1">
                  <a:lumMod val="40000"/>
                  <a:lumOff val="60000"/>
                </a:schemeClr>
              </a:gs>
              <a:gs pos="48000">
                <a:schemeClr val="accent1"/>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dirty="0">
              <a:solidFill>
                <a:schemeClr val="lt1"/>
              </a:solidFill>
              <a:latin typeface="+mn-lt"/>
              <a:ea typeface="+mn-ea"/>
              <a:cs typeface="+mn-cs"/>
            </a:endParaRPr>
          </a:p>
        </p:txBody>
      </p:sp>
      <p:sp>
        <p:nvSpPr>
          <p:cNvPr id="9" name="Freeform 8"/>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3"/>
              </a:gs>
              <a:gs pos="52000">
                <a:schemeClr val="accent3">
                  <a:lumMod val="40000"/>
                  <a:lumOff val="60000"/>
                </a:schemeClr>
              </a:gs>
              <a:gs pos="66000">
                <a:schemeClr val="accent3"/>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dirty="0">
              <a:solidFill>
                <a:schemeClr val="lt1"/>
              </a:solidFill>
              <a:latin typeface="+mn-lt"/>
              <a:ea typeface="+mn-ea"/>
              <a:cs typeface="+mn-cs"/>
            </a:endParaRPr>
          </a:p>
        </p:txBody>
      </p:sp>
      <p:sp>
        <p:nvSpPr>
          <p:cNvPr id="3" name="Picture Placeholder 2"/>
          <p:cNvSpPr>
            <a:spLocks noGrp="1"/>
          </p:cNvSpPr>
          <p:nvPr>
            <p:ph type="pic" idx="1"/>
          </p:nvPr>
        </p:nvSpPr>
        <p:spPr>
          <a:xfrm>
            <a:off x="4572000" y="609600"/>
            <a:ext cx="3886200" cy="4190999"/>
          </a:xfrm>
          <a:ln w="79375">
            <a:solidFill>
              <a:schemeClr val="tx1"/>
            </a:solidFill>
            <a:miter lim="800000"/>
          </a:ln>
          <a:effectLst>
            <a:outerShdw blurRad="50800" dist="38100" dir="5400000" algn="ctr" rotWithShape="0">
              <a:srgbClr val="000000">
                <a:alpha val="42000"/>
              </a:srgbClr>
            </a:outerShdw>
          </a:effectLst>
        </p:spPr>
        <p:txBody>
          <a:bodyPr>
            <a:normAutofit/>
          </a:bodyPr>
          <a:lstStyle>
            <a:lvl1pPr marL="0" indent="0" algn="ctr">
              <a:buNone/>
              <a:defRPr sz="25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10" name="Freeform 9"/>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Freeform 10"/>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Date Placeholder 4"/>
          <p:cNvSpPr>
            <a:spLocks noGrp="1"/>
          </p:cNvSpPr>
          <p:nvPr>
            <p:ph type="dt" sz="half" idx="10"/>
          </p:nvPr>
        </p:nvSpPr>
        <p:spPr/>
        <p:txBody>
          <a:bodyPr/>
          <a:lstStyle/>
          <a:p>
            <a:fld id="{00FE480A-05C5-4F7D-AA1C-FC0BD3356778}" type="datetime1">
              <a:rPr lang="en-US" smtClean="0"/>
              <a:t>12/30/2025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001C670-DC88-4376-AA6B-FD9548DDC9F2}" type="slidenum">
              <a:rPr lang="en-US" smtClean="0"/>
              <a:pPr/>
              <a:t>‹#›</a:t>
            </a:fld>
            <a:endParaRPr lang="en-US" dirty="0"/>
          </a:p>
        </p:txBody>
      </p:sp>
      <p:sp>
        <p:nvSpPr>
          <p:cNvPr id="14" name="Title 1"/>
          <p:cNvSpPr>
            <a:spLocks noGrp="1"/>
          </p:cNvSpPr>
          <p:nvPr>
            <p:ph type="title"/>
          </p:nvPr>
        </p:nvSpPr>
        <p:spPr>
          <a:xfrm>
            <a:off x="676656" y="609600"/>
            <a:ext cx="3383280" cy="914400"/>
          </a:xfrm>
        </p:spPr>
        <p:txBody>
          <a:bodyPr anchor="b">
            <a:noAutofit/>
          </a:bodyPr>
          <a:lstStyle>
            <a:lvl1pPr algn="l">
              <a:defRPr sz="2200" b="0" i="0" cap="none" baseline="0">
                <a:solidFill>
                  <a:schemeClr val="tx2"/>
                </a:solidFill>
              </a:defRPr>
            </a:lvl1pPr>
          </a:lstStyle>
          <a:p>
            <a:r>
              <a:rPr lang="en-US"/>
              <a:t>Click to edit Master title style</a:t>
            </a:r>
            <a:endParaRPr lang="en-US" dirty="0"/>
          </a:p>
        </p:txBody>
      </p:sp>
      <p:sp>
        <p:nvSpPr>
          <p:cNvPr id="15" name="Text Placeholder 14"/>
          <p:cNvSpPr>
            <a:spLocks noGrp="1"/>
          </p:cNvSpPr>
          <p:nvPr>
            <p:ph type="body" sz="quarter" idx="14"/>
          </p:nvPr>
        </p:nvSpPr>
        <p:spPr>
          <a:xfrm>
            <a:off x="676656" y="1524000"/>
            <a:ext cx="3381375" cy="3295650"/>
          </a:xfrm>
        </p:spPr>
        <p:txBody>
          <a:bodyPr>
            <a:normAutofit/>
          </a:bodyPr>
          <a:lstStyle>
            <a:lvl1pPr marL="0" indent="0">
              <a:buFontTx/>
              <a:buNone/>
              <a:defRPr sz="1600"/>
            </a:lvl1pPr>
            <a:lvl2pPr>
              <a:buFontTx/>
              <a:buNone/>
              <a:defRPr/>
            </a:lvl2pPr>
            <a:lvl3pPr>
              <a:buFontTx/>
              <a:buNone/>
              <a:defRPr/>
            </a:lvl3pPr>
            <a:lvl4pPr>
              <a:buFontTx/>
              <a:buNone/>
              <a:defRPr/>
            </a:lvl4pPr>
            <a:lvl5pPr>
              <a:buFontTx/>
              <a:buNone/>
              <a:defRPr/>
            </a:lvl5pPr>
          </a:lstStyle>
          <a:p>
            <a:pPr lvl="0"/>
            <a:r>
              <a:rPr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w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blipFill dpi="0" rotWithShape="1">
            <a:blip r:embed="rId13">
              <a:alphaModFix amt="15000"/>
            </a:blip>
            <a:srcRect/>
            <a:tile tx="0" ty="0" sx="76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685800" y="274638"/>
            <a:ext cx="7772400" cy="1143000"/>
          </a:xfrm>
          <a:prstGeom prst="rect">
            <a:avLst/>
          </a:prstGeom>
        </p:spPr>
        <p:txBody>
          <a:bodyPr vert="horz" lIns="0" tIns="45720" rIns="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0" y="1600200"/>
            <a:ext cx="7772400" cy="4525963"/>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400800" y="6416675"/>
            <a:ext cx="1981200" cy="365125"/>
          </a:xfrm>
          <a:prstGeom prst="rect">
            <a:avLst/>
          </a:prstGeom>
        </p:spPr>
        <p:txBody>
          <a:bodyPr vert="horz" lIns="0" tIns="45720" rIns="0" bIns="0" rtlCol="0" anchor="b" anchorCtr="0"/>
          <a:lstStyle>
            <a:lvl1pPr algn="r">
              <a:defRPr lang="en-US" sz="900" kern="1200" cap="all" spc="110" baseline="0" smtClean="0">
                <a:solidFill>
                  <a:srgbClr val="4D4D4D"/>
                </a:solidFill>
                <a:latin typeface="+mn-lt"/>
                <a:ea typeface="+mn-ea"/>
                <a:cs typeface="+mn-cs"/>
              </a:defRPr>
            </a:lvl1pPr>
          </a:lstStyle>
          <a:p>
            <a:fld id="{127FF642-8FB2-435C-9871-0CA5D884E32B}" type="datetime1">
              <a:rPr lang="en-US" smtClean="0"/>
              <a:t>12/30/2025</a:t>
            </a:fld>
            <a:endParaRPr lang="en-US" dirty="0"/>
          </a:p>
        </p:txBody>
      </p:sp>
      <p:sp>
        <p:nvSpPr>
          <p:cNvPr id="5" name="Footer Placeholder 4"/>
          <p:cNvSpPr>
            <a:spLocks noGrp="1"/>
          </p:cNvSpPr>
          <p:nvPr>
            <p:ph type="ftr" sz="quarter" idx="3"/>
          </p:nvPr>
        </p:nvSpPr>
        <p:spPr>
          <a:xfrm>
            <a:off x="228600" y="6416675"/>
            <a:ext cx="2895600" cy="365125"/>
          </a:xfrm>
          <a:prstGeom prst="rect">
            <a:avLst/>
          </a:prstGeom>
        </p:spPr>
        <p:txBody>
          <a:bodyPr vert="horz" lIns="0" tIns="45720" rIns="0" bIns="0" rtlCol="0" anchor="b" anchorCtr="0"/>
          <a:lstStyle>
            <a:lvl1pPr algn="l">
              <a:defRPr sz="900" cap="all" spc="110" baseline="0">
                <a:solidFill>
                  <a:srgbClr val="4D4D4D"/>
                </a:solidFill>
              </a:defRPr>
            </a:lvl1pPr>
          </a:lstStyle>
          <a:p>
            <a:endParaRPr lang="en-US" dirty="0"/>
          </a:p>
        </p:txBody>
      </p:sp>
      <p:sp>
        <p:nvSpPr>
          <p:cNvPr id="6" name="Slide Number Placeholder 5"/>
          <p:cNvSpPr>
            <a:spLocks noGrp="1"/>
          </p:cNvSpPr>
          <p:nvPr>
            <p:ph type="sldNum" sz="quarter" idx="4"/>
          </p:nvPr>
        </p:nvSpPr>
        <p:spPr>
          <a:xfrm>
            <a:off x="8458200" y="6416675"/>
            <a:ext cx="457200" cy="365125"/>
          </a:xfrm>
          <a:prstGeom prst="rect">
            <a:avLst/>
          </a:prstGeom>
        </p:spPr>
        <p:txBody>
          <a:bodyPr vert="horz" lIns="0" tIns="45720" rIns="0" bIns="0" rtlCol="0" anchor="b" anchorCtr="0"/>
          <a:lstStyle>
            <a:lvl1pPr algn="r">
              <a:defRPr sz="1100" b="1" baseline="0">
                <a:solidFill>
                  <a:srgbClr val="4D4D4D"/>
                </a:solidFill>
              </a:defRPr>
            </a:lvl1pPr>
          </a:lstStyle>
          <a:p>
            <a:fld id="{A001C670-DC88-4376-AA6B-FD9548DDC9F2}"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hf hdr="0" ftr="0" dt="0"/>
  <p:txStyles>
    <p:titleStyle>
      <a:lvl1pPr algn="l" defTabSz="914400" rtl="0" eaLnBrk="1" latinLnBrk="0" hangingPunct="1">
        <a:spcBef>
          <a:spcPct val="0"/>
        </a:spcBef>
        <a:buNone/>
        <a:defRPr sz="3600" kern="1200" cap="all"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lnSpc>
          <a:spcPct val="100000"/>
        </a:lnSpc>
        <a:spcBef>
          <a:spcPts val="700"/>
        </a:spcBef>
        <a:buClr>
          <a:schemeClr val="accent1"/>
        </a:buClr>
        <a:buSzPct val="85000"/>
        <a:buFont typeface="Wingdings 3" pitchFamily="18" charset="2"/>
        <a:buChar char=""/>
        <a:defRPr sz="2000" kern="1200" baseline="0">
          <a:solidFill>
            <a:schemeClr val="tx1"/>
          </a:solidFill>
          <a:latin typeface="+mn-lt"/>
          <a:ea typeface="+mn-ea"/>
          <a:cs typeface="+mn-cs"/>
        </a:defRPr>
      </a:lvl1pPr>
      <a:lvl2pPr marL="742950" indent="-274320" algn="l" defTabSz="914400" rtl="0" eaLnBrk="1" latinLnBrk="0" hangingPunct="1">
        <a:lnSpc>
          <a:spcPct val="100000"/>
        </a:lnSpc>
        <a:spcBef>
          <a:spcPts val="700"/>
        </a:spcBef>
        <a:buClr>
          <a:schemeClr val="accent1"/>
        </a:buClr>
        <a:buSzPct val="85000"/>
        <a:buFont typeface="Wingdings 3" pitchFamily="18" charset="2"/>
        <a:buChar char=""/>
        <a:defRPr sz="1600" kern="1200" baseline="0">
          <a:solidFill>
            <a:schemeClr val="tx1"/>
          </a:solidFill>
          <a:latin typeface="+mn-lt"/>
          <a:ea typeface="+mn-ea"/>
          <a:cs typeface="+mn-cs"/>
        </a:defRPr>
      </a:lvl2pPr>
      <a:lvl3pPr marL="11430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baseline="0">
          <a:solidFill>
            <a:schemeClr val="tx1"/>
          </a:solidFill>
          <a:latin typeface="+mn-lt"/>
          <a:ea typeface="+mn-ea"/>
          <a:cs typeface="+mn-cs"/>
        </a:defRPr>
      </a:lvl3pPr>
      <a:lvl4pPr marL="16002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baseline="0">
          <a:solidFill>
            <a:schemeClr val="tx1"/>
          </a:solidFill>
          <a:latin typeface="+mn-lt"/>
          <a:ea typeface="+mn-ea"/>
          <a:cs typeface="+mn-cs"/>
        </a:defRPr>
      </a:lvl4pPr>
      <a:lvl5pPr marL="20574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baseline="0">
          <a:solidFill>
            <a:schemeClr val="tx1"/>
          </a:solidFill>
          <a:latin typeface="+mn-lt"/>
          <a:ea typeface="+mn-ea"/>
          <a:cs typeface="+mn-cs"/>
        </a:defRPr>
      </a:lvl5pPr>
      <a:lvl6pPr marL="25146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6pPr>
      <a:lvl7pPr marL="29718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7pPr>
      <a:lvl8pPr marL="34290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8pPr>
      <a:lvl9pPr marL="38862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2362200"/>
            <a:ext cx="8534400" cy="2286000"/>
          </a:xfrm>
        </p:spPr>
        <p:txBody>
          <a:bodyPr>
            <a:noAutofit/>
          </a:bodyPr>
          <a:lstStyle/>
          <a:p>
            <a:pPr algn="ctr"/>
            <a:br>
              <a:rPr lang="en-US" altLang="en-US" b="1" dirty="0"/>
            </a:br>
            <a:r>
              <a:rPr lang="en-US" altLang="en-US" b="1" dirty="0"/>
              <a:t>MO HealthNet PHARMACY Program </a:t>
            </a:r>
            <a:br>
              <a:rPr lang="en-US" altLang="en-US" b="1" dirty="0"/>
            </a:br>
            <a:r>
              <a:rPr lang="en-US" altLang="en-US" b="1" dirty="0"/>
              <a:t>and Budget Update</a:t>
            </a:r>
            <a:br>
              <a:rPr lang="en-US" altLang="en-US" sz="3200" b="1" dirty="0"/>
            </a:br>
            <a:br>
              <a:rPr lang="en-US" altLang="en-US" sz="2400" b="1" dirty="0"/>
            </a:br>
            <a:r>
              <a:rPr lang="en-US" altLang="en-US" sz="2400" b="1" dirty="0"/>
              <a:t>Missouri Pharmacy Advisory Boards January 2026</a:t>
            </a:r>
            <a:br>
              <a:rPr lang="en-US" altLang="en-US" sz="3200" b="1" dirty="0"/>
            </a:br>
            <a:r>
              <a:rPr lang="en-US" altLang="en-US" sz="2400" b="1" dirty="0"/>
              <a:t>Elizabeth Short, Program specialist</a:t>
            </a:r>
            <a:br>
              <a:rPr lang="en-US" altLang="en-US" sz="2400" b="1" dirty="0"/>
            </a:br>
            <a:endParaRPr lang="en-US" sz="2400" b="1" i="1" dirty="0">
              <a:solidFill>
                <a:schemeClr val="tx1">
                  <a:lumMod val="85000"/>
                  <a:lumOff val="15000"/>
                </a:schemeClr>
              </a:solidFill>
              <a:latin typeface="Franklin Gothic Medium" panose="020B0603020102020204" pitchFamily="34" charset="0"/>
            </a:endParaRPr>
          </a:p>
        </p:txBody>
      </p:sp>
      <p:pic>
        <p:nvPicPr>
          <p:cNvPr id="4098" name="Picture 2">
            <a:extLst>
              <a:ext uri="{C183D7F6-B498-43B3-948B-1728B52AA6E4}">
                <adec:decorative xmlns:adec="http://schemas.microsoft.com/office/drawing/2017/decorative" val="1"/>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2745" b="13800"/>
          <a:stretch/>
        </p:blipFill>
        <p:spPr bwMode="auto">
          <a:xfrm>
            <a:off x="5715000" y="205192"/>
            <a:ext cx="2819400" cy="1284789"/>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4800" y="103088"/>
            <a:ext cx="1926099" cy="1506637"/>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1213C782-F448-18C0-178A-3EA34644F77F}"/>
              </a:ext>
            </a:extLst>
          </p:cNvPr>
          <p:cNvSpPr>
            <a:spLocks noGrp="1"/>
          </p:cNvSpPr>
          <p:nvPr>
            <p:ph type="title" idx="4294967295"/>
          </p:nvPr>
        </p:nvSpPr>
        <p:spPr>
          <a:xfrm>
            <a:off x="8458200" y="6416675"/>
            <a:ext cx="457200" cy="365125"/>
          </a:xfrm>
          <a:prstGeom prst="rect">
            <a:avLst/>
          </a:prstGeom>
          <a:noFill/>
          <a:ln>
            <a:noFill/>
            <a:prstDash/>
          </a:ln>
          <a:effectLst/>
        </p:spPr>
        <p:txBody>
          <a:bodyPr rot="0" spcFirstLastPara="0" vertOverflow="overflow" horzOverflow="overflow" vert="horz" wrap="square" lIns="0" tIns="45720" rIns="0" bIns="0" numCol="1" spcCol="0" rtlCol="0" fromWordArt="0" anchor="b" anchorCtr="0" forceAA="0" compatLnSpc="1">
            <a:prstTxWarp prst="textNoShape">
              <a:avLst/>
            </a:prstTxWarp>
            <a:no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001C670-DC88-4376-AA6B-FD9548DDC9F2}" type="slidenum">
              <a:rPr kumimoji="0" lang="en-US" sz="1100" b="1" i="0" u="none" strike="noStrike" kern="1200" cap="none" spc="0" normalizeH="0" baseline="0" noProof="0" smtClean="0">
                <a:ln>
                  <a:noFill/>
                </a:ln>
                <a:solidFill>
                  <a:srgbClr val="4D4D4D"/>
                </a:solidFill>
                <a:effectLst/>
                <a:uLnTx/>
                <a:uFillTx/>
                <a:latin typeface="+mn-l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100" b="1" i="0" u="none" strike="noStrike" kern="1200" cap="none" spc="0" normalizeH="0" baseline="0" noProof="0" dirty="0">
              <a:ln>
                <a:noFill/>
              </a:ln>
              <a:solidFill>
                <a:srgbClr val="4D4D4D"/>
              </a:solidFill>
              <a:effectLst/>
              <a:uLnTx/>
              <a:uFillTx/>
              <a:latin typeface="+mn-lt"/>
              <a:ea typeface="+mn-ea"/>
              <a:cs typeface="+mn-cs"/>
            </a:endParaRPr>
          </a:p>
        </p:txBody>
      </p:sp>
      <p:graphicFrame>
        <p:nvGraphicFramePr>
          <p:cNvPr id="3" name="Chart 2" descr="This slide shows the Top Cell &amp; Gene Therapy expenditures for FYTD2026.  &#10;Provenge Infusion Bag – claims came in Aug &amp; Oct&#10;Imlygic 100 million PFU/ML VL – claims came in July, Aug, Oct, Nov&#10;Duvyzat – claims came in Nov &amp; Dec&#10;Vyjuvek – claims came in July, Aug, Sept, Oct, Nov&#10;Kymriah – claims came in Aug&#10;Breyanzi – claims came in Aug&#10;Yescarta – claims came in Aug, Sept, Nov&#10;Zolgensma – claims came in Aug&#10;Kebilidi Vial – claims came in Nov&#10;">
            <a:extLst>
              <a:ext uri="{FF2B5EF4-FFF2-40B4-BE49-F238E27FC236}">
                <a16:creationId xmlns:a16="http://schemas.microsoft.com/office/drawing/2014/main" id="{F889E8BF-6864-8F25-80D0-0E293693616C}"/>
              </a:ext>
            </a:extLst>
          </p:cNvPr>
          <p:cNvGraphicFramePr>
            <a:graphicFrameLocks/>
          </p:cNvGraphicFramePr>
          <p:nvPr>
            <p:extLst>
              <p:ext uri="{D42A27DB-BD31-4B8C-83A1-F6EECF244321}">
                <p14:modId xmlns:p14="http://schemas.microsoft.com/office/powerpoint/2010/main" val="3772010300"/>
              </p:ext>
            </p:extLst>
          </p:nvPr>
        </p:nvGraphicFramePr>
        <p:xfrm>
          <a:off x="152400" y="152400"/>
          <a:ext cx="8839200" cy="65532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9685501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C64CB6E-E17A-4A64-995D-0476477EF4DB}"/>
              </a:ext>
            </a:extLst>
          </p:cNvPr>
          <p:cNvSpPr>
            <a:spLocks noGrp="1"/>
          </p:cNvSpPr>
          <p:nvPr>
            <p:ph type="title" idx="4294967295"/>
          </p:nvPr>
        </p:nvSpPr>
        <p:spPr>
          <a:xfrm>
            <a:off x="8458200" y="6416675"/>
            <a:ext cx="457200" cy="365125"/>
          </a:xfrm>
          <a:prstGeom prst="rect">
            <a:avLst/>
          </a:prstGeom>
          <a:noFill/>
          <a:ln>
            <a:noFill/>
            <a:prstDash/>
          </a:ln>
          <a:effectLst/>
        </p:spPr>
        <p:txBody>
          <a:bodyPr rot="0" spcFirstLastPara="0" vertOverflow="overflow" horzOverflow="overflow" vert="horz" wrap="square" lIns="0" tIns="45720" rIns="0" bIns="0" numCol="1" spcCol="0" rtlCol="0" fromWordArt="0" anchor="b" anchorCtr="0" forceAA="0" compatLnSpc="1">
            <a:prstTxWarp prst="textNoShape">
              <a:avLst/>
            </a:prstTxWarp>
            <a:no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001C670-DC88-4376-AA6B-FD9548DDC9F2}" type="slidenum">
              <a:rPr kumimoji="0" lang="en-US" sz="1100" b="1" i="0" u="none" strike="noStrike" kern="1200" cap="none" spc="0" normalizeH="0" baseline="0" noProof="0" smtClean="0">
                <a:ln>
                  <a:noFill/>
                </a:ln>
                <a:solidFill>
                  <a:srgbClr val="4D4D4D"/>
                </a:solidFill>
                <a:effectLst/>
                <a:uLnTx/>
                <a:uFillTx/>
                <a:latin typeface="+mn-l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100" b="1" i="0" u="none" strike="noStrike" kern="1200" cap="none" spc="0" normalizeH="0" baseline="0" noProof="0" dirty="0">
              <a:ln>
                <a:noFill/>
              </a:ln>
              <a:solidFill>
                <a:srgbClr val="4D4D4D"/>
              </a:solidFill>
              <a:effectLst/>
              <a:uLnTx/>
              <a:uFillTx/>
              <a:latin typeface="+mn-lt"/>
              <a:ea typeface="+mn-ea"/>
              <a:cs typeface="+mn-cs"/>
            </a:endParaRPr>
          </a:p>
        </p:txBody>
      </p:sp>
      <p:graphicFrame>
        <p:nvGraphicFramePr>
          <p:cNvPr id="3" name="Chart 2" descr="This slide shows 1,267,048 MO HealthNet participants as of Nov 2025.  56% are in the other category, 29% are in the AEG (adult expansion group), 6% are elderly and 9% are disabled.  The pharmacy expenditures by enrollment group for July 2025-Nov 2025 was at $1.0b 27% of spend is accredited to the other category, 44% is AEG (adult expansion group) 3% are elderly and 26% are disabled.  ">
            <a:extLst>
              <a:ext uri="{FF2B5EF4-FFF2-40B4-BE49-F238E27FC236}">
                <a16:creationId xmlns:a16="http://schemas.microsoft.com/office/drawing/2014/main" id="{00000000-0008-0000-0300-000003000000}"/>
              </a:ext>
            </a:extLst>
          </p:cNvPr>
          <p:cNvGraphicFramePr>
            <a:graphicFrameLocks/>
          </p:cNvGraphicFramePr>
          <p:nvPr>
            <p:extLst>
              <p:ext uri="{D42A27DB-BD31-4B8C-83A1-F6EECF244321}">
                <p14:modId xmlns:p14="http://schemas.microsoft.com/office/powerpoint/2010/main" val="3976931294"/>
              </p:ext>
            </p:extLst>
          </p:nvPr>
        </p:nvGraphicFramePr>
        <p:xfrm>
          <a:off x="76200" y="76200"/>
          <a:ext cx="8915400" cy="67056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8506511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9173E0C-9574-1EE5-32F9-811EF00336F9}"/>
              </a:ext>
            </a:extLst>
          </p:cNvPr>
          <p:cNvSpPr>
            <a:spLocks noGrp="1"/>
          </p:cNvSpPr>
          <p:nvPr>
            <p:ph type="title" idx="4294967295"/>
          </p:nvPr>
        </p:nvSpPr>
        <p:spPr>
          <a:xfrm>
            <a:off x="8458200" y="6416675"/>
            <a:ext cx="457200" cy="365125"/>
          </a:xfrm>
          <a:prstGeom prst="rect">
            <a:avLst/>
          </a:prstGeom>
          <a:noFill/>
          <a:ln>
            <a:noFill/>
            <a:prstDash/>
          </a:ln>
          <a:effectLst/>
        </p:spPr>
        <p:txBody>
          <a:bodyPr rot="0" spcFirstLastPara="0" vertOverflow="overflow" horzOverflow="overflow" vert="horz" wrap="square" lIns="0" tIns="45720" rIns="0" bIns="0" numCol="1" spcCol="0" rtlCol="0" fromWordArt="0" anchor="b" anchorCtr="0" forceAA="0" compatLnSpc="1">
            <a:prstTxWarp prst="textNoShape">
              <a:avLst/>
            </a:prstTxWarp>
            <a:no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001C670-DC88-4376-AA6B-FD9548DDC9F2}" type="slidenum">
              <a:rPr kumimoji="0" lang="en-US" sz="1100" b="1" i="0" u="none" strike="noStrike" kern="1200" cap="none" spc="0" normalizeH="0" baseline="0" noProof="0" smtClean="0">
                <a:ln>
                  <a:noFill/>
                </a:ln>
                <a:solidFill>
                  <a:srgbClr val="4D4D4D"/>
                </a:solidFill>
                <a:effectLst/>
                <a:uLnTx/>
                <a:uFillTx/>
                <a:latin typeface="+mn-l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100" b="1" i="0" u="none" strike="noStrike" kern="1200" cap="none" spc="0" normalizeH="0" baseline="0" noProof="0" dirty="0">
              <a:ln>
                <a:noFill/>
              </a:ln>
              <a:solidFill>
                <a:srgbClr val="4D4D4D"/>
              </a:solidFill>
              <a:effectLst/>
              <a:uLnTx/>
              <a:uFillTx/>
              <a:latin typeface="+mn-lt"/>
              <a:ea typeface="+mn-ea"/>
              <a:cs typeface="+mn-cs"/>
            </a:endParaRPr>
          </a:p>
        </p:txBody>
      </p:sp>
      <p:graphicFrame>
        <p:nvGraphicFramePr>
          <p:cNvPr id="4" name="Chart 3" descr="This slide shows the percentage of total Medicaid expenditures by service category.  Managed care is the highest coming in at 28.67% followed by Mental Health at 20.06% and Pharmacy at 14.00%.">
            <a:extLst>
              <a:ext uri="{FF2B5EF4-FFF2-40B4-BE49-F238E27FC236}">
                <a16:creationId xmlns:a16="http://schemas.microsoft.com/office/drawing/2014/main" id="{00000000-0008-0000-0000-000002000000}"/>
              </a:ext>
            </a:extLst>
          </p:cNvPr>
          <p:cNvGraphicFramePr>
            <a:graphicFrameLocks/>
          </p:cNvGraphicFramePr>
          <p:nvPr>
            <p:extLst>
              <p:ext uri="{D42A27DB-BD31-4B8C-83A1-F6EECF244321}">
                <p14:modId xmlns:p14="http://schemas.microsoft.com/office/powerpoint/2010/main" val="4068222829"/>
              </p:ext>
            </p:extLst>
          </p:nvPr>
        </p:nvGraphicFramePr>
        <p:xfrm>
          <a:off x="76200" y="76200"/>
          <a:ext cx="8991600" cy="670559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6426795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07E6997-F35E-038C-F7B5-65B8E5396653}"/>
              </a:ext>
            </a:extLst>
          </p:cNvPr>
          <p:cNvSpPr>
            <a:spLocks noGrp="1"/>
          </p:cNvSpPr>
          <p:nvPr>
            <p:ph type="title" idx="4294967295"/>
          </p:nvPr>
        </p:nvSpPr>
        <p:spPr>
          <a:xfrm>
            <a:off x="8458200" y="6416675"/>
            <a:ext cx="457200" cy="365125"/>
          </a:xfrm>
          <a:prstGeom prst="rect">
            <a:avLst/>
          </a:prstGeom>
          <a:noFill/>
          <a:ln>
            <a:noFill/>
            <a:prstDash/>
          </a:ln>
          <a:effectLst/>
        </p:spPr>
        <p:txBody>
          <a:bodyPr rot="0" spcFirstLastPara="0" vertOverflow="overflow" horzOverflow="overflow" vert="horz" wrap="square" lIns="0" tIns="45720" rIns="0" bIns="0" numCol="1" spcCol="0" rtlCol="0" fromWordArt="0" anchor="b" anchorCtr="0" forceAA="0" compatLnSpc="1">
            <a:prstTxWarp prst="textNoShape">
              <a:avLst/>
            </a:prstTxWarp>
            <a:no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001C670-DC88-4376-AA6B-FD9548DDC9F2}" type="slidenum">
              <a:rPr kumimoji="0" lang="en-US" sz="1100" b="1" i="0" u="none" strike="noStrike" kern="1200" cap="none" spc="0" normalizeH="0" baseline="0" noProof="0" smtClean="0">
                <a:ln>
                  <a:noFill/>
                </a:ln>
                <a:solidFill>
                  <a:srgbClr val="4D4D4D"/>
                </a:solidFill>
                <a:effectLst/>
                <a:uLnTx/>
                <a:uFillTx/>
                <a:latin typeface="+mn-l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100" b="1" i="0" u="none" strike="noStrike" kern="1200" cap="none" spc="0" normalizeH="0" baseline="0" noProof="0" dirty="0">
              <a:ln>
                <a:noFill/>
              </a:ln>
              <a:solidFill>
                <a:srgbClr val="4D4D4D"/>
              </a:solidFill>
              <a:effectLst/>
              <a:uLnTx/>
              <a:uFillTx/>
              <a:latin typeface="+mn-lt"/>
              <a:ea typeface="+mn-ea"/>
              <a:cs typeface="+mn-cs"/>
            </a:endParaRPr>
          </a:p>
        </p:txBody>
      </p:sp>
      <p:graphicFrame>
        <p:nvGraphicFramePr>
          <p:cNvPr id="4" name="Chart 3" descr="This slide reports the total Pharmacy and Medicaid spend from July 2025 – Nov 2025.  The total pharmacy spend was at $1.0b and the total Medicaid spend was at $6.3b.">
            <a:extLst>
              <a:ext uri="{FF2B5EF4-FFF2-40B4-BE49-F238E27FC236}">
                <a16:creationId xmlns:a16="http://schemas.microsoft.com/office/drawing/2014/main" id="{00000000-0008-0000-0100-000005000000}"/>
              </a:ext>
            </a:extLst>
          </p:cNvPr>
          <p:cNvGraphicFramePr>
            <a:graphicFrameLocks/>
          </p:cNvGraphicFramePr>
          <p:nvPr>
            <p:extLst>
              <p:ext uri="{D42A27DB-BD31-4B8C-83A1-F6EECF244321}">
                <p14:modId xmlns:p14="http://schemas.microsoft.com/office/powerpoint/2010/main" val="338112751"/>
              </p:ext>
            </p:extLst>
          </p:nvPr>
        </p:nvGraphicFramePr>
        <p:xfrm>
          <a:off x="76200" y="110706"/>
          <a:ext cx="8991600" cy="670559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1062131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999EDAE-1631-B0F0-6278-B480B10A1026}"/>
              </a:ext>
            </a:extLst>
          </p:cNvPr>
          <p:cNvSpPr>
            <a:spLocks noGrp="1"/>
          </p:cNvSpPr>
          <p:nvPr>
            <p:ph type="title" idx="4294967295"/>
          </p:nvPr>
        </p:nvSpPr>
        <p:spPr>
          <a:xfrm>
            <a:off x="8458200" y="6416675"/>
            <a:ext cx="457200" cy="365125"/>
          </a:xfrm>
          <a:prstGeom prst="rect">
            <a:avLst/>
          </a:prstGeom>
          <a:noFill/>
          <a:ln>
            <a:noFill/>
            <a:prstDash/>
          </a:ln>
          <a:effectLst/>
        </p:spPr>
        <p:txBody>
          <a:bodyPr rot="0" spcFirstLastPara="0" vertOverflow="overflow" horzOverflow="overflow" vert="horz" wrap="square" lIns="0" tIns="45720" rIns="0" bIns="0" numCol="1" spcCol="0" rtlCol="0" fromWordArt="0" anchor="b" anchorCtr="0" forceAA="0" compatLnSpc="1">
            <a:prstTxWarp prst="textNoShape">
              <a:avLst/>
            </a:prstTxWarp>
            <a:no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001C670-DC88-4376-AA6B-FD9548DDC9F2}" type="slidenum">
              <a:rPr kumimoji="0" lang="en-US" sz="1100" b="1" i="0" u="none" strike="noStrike" kern="1200" cap="none" spc="0" normalizeH="0" baseline="0" noProof="0" smtClean="0">
                <a:ln>
                  <a:noFill/>
                </a:ln>
                <a:solidFill>
                  <a:srgbClr val="4D4D4D"/>
                </a:solidFill>
                <a:effectLst/>
                <a:uLnTx/>
                <a:uFillTx/>
                <a:latin typeface="+mn-l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100" b="1" i="0" u="none" strike="noStrike" kern="1200" cap="none" spc="0" normalizeH="0" baseline="0" noProof="0" dirty="0">
              <a:ln>
                <a:noFill/>
              </a:ln>
              <a:solidFill>
                <a:srgbClr val="4D4D4D"/>
              </a:solidFill>
              <a:effectLst/>
              <a:uLnTx/>
              <a:uFillTx/>
              <a:latin typeface="+mn-lt"/>
              <a:ea typeface="+mn-ea"/>
              <a:cs typeface="+mn-cs"/>
            </a:endParaRPr>
          </a:p>
        </p:txBody>
      </p:sp>
      <p:graphicFrame>
        <p:nvGraphicFramePr>
          <p:cNvPr id="3" name="Chart 2" descr="This slide shows the total per user per month spend for large eligibility categories.  The highest per user per month category for December 2025 is the Persons with Disabilities.  The top drug reimbursed in that category Invega (schizophrenia) and the top drug prescribed is Atorvastatin Calcium (high cholesterol).">
            <a:extLst>
              <a:ext uri="{FF2B5EF4-FFF2-40B4-BE49-F238E27FC236}">
                <a16:creationId xmlns:a16="http://schemas.microsoft.com/office/drawing/2014/main" id="{B9A17EB5-4A68-6674-E5CB-2BF97DC33B4E}"/>
              </a:ext>
            </a:extLst>
          </p:cNvPr>
          <p:cNvGraphicFramePr>
            <a:graphicFrameLocks/>
          </p:cNvGraphicFramePr>
          <p:nvPr>
            <p:extLst>
              <p:ext uri="{D42A27DB-BD31-4B8C-83A1-F6EECF244321}">
                <p14:modId xmlns:p14="http://schemas.microsoft.com/office/powerpoint/2010/main" val="1328107120"/>
              </p:ext>
            </p:extLst>
          </p:nvPr>
        </p:nvGraphicFramePr>
        <p:xfrm>
          <a:off x="76200" y="76200"/>
          <a:ext cx="8991600" cy="670559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261711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4D33016-D37B-1530-7CD4-D84CCB4674DA}"/>
              </a:ext>
            </a:extLst>
          </p:cNvPr>
          <p:cNvSpPr>
            <a:spLocks noGrp="1"/>
          </p:cNvSpPr>
          <p:nvPr>
            <p:ph type="title" idx="4294967295"/>
          </p:nvPr>
        </p:nvSpPr>
        <p:spPr>
          <a:xfrm>
            <a:off x="8458200" y="6416675"/>
            <a:ext cx="457200" cy="365125"/>
          </a:xfrm>
          <a:prstGeom prst="rect">
            <a:avLst/>
          </a:prstGeom>
          <a:noFill/>
          <a:ln>
            <a:noFill/>
            <a:prstDash/>
          </a:ln>
          <a:effectLst/>
        </p:spPr>
        <p:txBody>
          <a:bodyPr rot="0" spcFirstLastPara="0" vertOverflow="overflow" horzOverflow="overflow" vert="horz" wrap="square" lIns="0" tIns="45720" rIns="0" bIns="0" numCol="1" spcCol="0" rtlCol="0" fromWordArt="0" anchor="b" anchorCtr="0" forceAA="0" compatLnSpc="1">
            <a:prstTxWarp prst="textNoShape">
              <a:avLst/>
            </a:prstTxWarp>
            <a:no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001C670-DC88-4376-AA6B-FD9548DDC9F2}" type="slidenum">
              <a:rPr kumimoji="0" lang="en-US" sz="1100" b="1" i="0" u="none" strike="noStrike" kern="1200" cap="none" spc="0" normalizeH="0" baseline="0" noProof="0" smtClean="0">
                <a:ln>
                  <a:noFill/>
                </a:ln>
                <a:solidFill>
                  <a:srgbClr val="4D4D4D"/>
                </a:solidFill>
                <a:effectLst/>
                <a:uLnTx/>
                <a:uFillTx/>
                <a:latin typeface="+mn-l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100" b="1" i="0" u="none" strike="noStrike" kern="1200" cap="none" spc="0" normalizeH="0" baseline="0" noProof="0" dirty="0">
              <a:ln>
                <a:noFill/>
              </a:ln>
              <a:solidFill>
                <a:srgbClr val="4D4D4D"/>
              </a:solidFill>
              <a:effectLst/>
              <a:uLnTx/>
              <a:uFillTx/>
              <a:latin typeface="+mn-lt"/>
              <a:ea typeface="+mn-ea"/>
              <a:cs typeface="+mn-cs"/>
            </a:endParaRPr>
          </a:p>
        </p:txBody>
      </p:sp>
      <p:graphicFrame>
        <p:nvGraphicFramePr>
          <p:cNvPr id="4" name="Chart 3" descr="This slide is a breakdown of the Hep C drug Mavyret.  The total spend for Mavyret for December 2025 was at $2.9 m with a claim count of 163.  ">
            <a:extLst>
              <a:ext uri="{FF2B5EF4-FFF2-40B4-BE49-F238E27FC236}">
                <a16:creationId xmlns:a16="http://schemas.microsoft.com/office/drawing/2014/main" id="{44BBC2BA-0E20-7F33-EC3C-72AE7DA29A4F}"/>
              </a:ext>
            </a:extLst>
          </p:cNvPr>
          <p:cNvGraphicFramePr>
            <a:graphicFrameLocks/>
          </p:cNvGraphicFramePr>
          <p:nvPr>
            <p:extLst>
              <p:ext uri="{D42A27DB-BD31-4B8C-83A1-F6EECF244321}">
                <p14:modId xmlns:p14="http://schemas.microsoft.com/office/powerpoint/2010/main" val="2300376873"/>
              </p:ext>
            </p:extLst>
          </p:nvPr>
        </p:nvGraphicFramePr>
        <p:xfrm>
          <a:off x="152400" y="76200"/>
          <a:ext cx="8915400" cy="66294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0450819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 name="Picture 2">
            <a:extLst>
              <a:ext uri="{C183D7F6-B498-43B3-948B-1728B52AA6E4}">
                <adec:decorative xmlns:adec="http://schemas.microsoft.com/office/drawing/2017/decorative" val="1"/>
              </a:ext>
            </a:extLst>
          </p:cNvPr>
          <p:cNvPicPr>
            <a:picLocks noChangeAspect="1" noChangeArrowheads="1"/>
          </p:cNvPicPr>
          <p:nvPr/>
        </p:nvPicPr>
        <p:blipFill>
          <a:blip r:embed="rId2">
            <a:grayscl/>
            <a:extLst>
              <a:ext uri="{28A0092B-C50C-407E-A947-70E740481C1C}">
                <a14:useLocalDpi xmlns:a14="http://schemas.microsoft.com/office/drawing/2010/main" val="0"/>
              </a:ext>
            </a:extLst>
          </a:blip>
          <a:srcRect/>
          <a:stretch>
            <a:fillRect/>
          </a:stretch>
        </p:blipFill>
        <p:spPr bwMode="auto">
          <a:xfrm>
            <a:off x="4767605" y="0"/>
            <a:ext cx="4376395"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Slide Number Placeholder 1">
            <a:extLst>
              <a:ext uri="{C183D7F6-B498-43B3-948B-1728B52AA6E4}">
                <adec:decorative xmlns:adec="http://schemas.microsoft.com/office/drawing/2017/decorative" val="1"/>
              </a:ext>
            </a:extLst>
          </p:cNvPr>
          <p:cNvSpPr>
            <a:spLocks noGrp="1"/>
          </p:cNvSpPr>
          <p:nvPr>
            <p:ph type="sldNum" sz="quarter" idx="12"/>
          </p:nvPr>
        </p:nvSpPr>
        <p:spPr/>
        <p:txBody>
          <a:bodyPr/>
          <a:lstStyle/>
          <a:p>
            <a:fld id="{A001C670-DC88-4376-AA6B-FD9548DDC9F2}" type="slidenum">
              <a:rPr lang="en-US" smtClean="0"/>
              <a:pPr/>
              <a:t>7</a:t>
            </a:fld>
            <a:endParaRPr lang="en-US" dirty="0"/>
          </a:p>
        </p:txBody>
      </p:sp>
      <p:sp>
        <p:nvSpPr>
          <p:cNvPr id="4" name="Title 3"/>
          <p:cNvSpPr>
            <a:spLocks noGrp="1"/>
          </p:cNvSpPr>
          <p:nvPr>
            <p:ph type="title" idx="4294967295"/>
          </p:nvPr>
        </p:nvSpPr>
        <p:spPr>
          <a:xfrm>
            <a:off x="27210" y="179452"/>
            <a:ext cx="4711546" cy="892552"/>
          </a:xfrm>
          <a:prstGeom prst="rect">
            <a:avLst/>
          </a:prstGeom>
          <a:noFill/>
          <a:ln>
            <a:noFill/>
            <a:prstDash/>
          </a:ln>
          <a:effectLst/>
        </p:spPr>
        <p:txBody>
          <a:bodyPr rot="0" spcFirstLastPara="0" vertOverflow="overflow" horzOverflow="overflow" vert="horz" wrap="non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chemeClr val="tx1"/>
                </a:solidFill>
                <a:effectLst/>
                <a:uLnTx/>
                <a:uFillTx/>
                <a:latin typeface="Calibri" panose="020F0502020204030204" pitchFamily="34" charset="0"/>
                <a:ea typeface="+mn-ea"/>
                <a:cs typeface="+mn-cs"/>
              </a:rPr>
              <a:t>TOP 10 HICL DRUG CLASSES FOR FYTD2026</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chemeClr val="tx1"/>
                </a:solidFill>
                <a:effectLst/>
                <a:uLnTx/>
                <a:uFillTx/>
                <a:latin typeface="Calibri" panose="020F0502020204030204" pitchFamily="34" charset="0"/>
                <a:ea typeface="+mn-ea"/>
                <a:cs typeface="+mn-cs"/>
              </a:rPr>
              <a:t>(EXCLUDING AEG)</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chemeClr val="tx1"/>
                </a:solidFill>
                <a:effectLst/>
                <a:uLnTx/>
                <a:uFillTx/>
                <a:latin typeface="Calibri" panose="020F0502020204030204" pitchFamily="34" charset="0"/>
                <a:ea typeface="+mn-ea"/>
                <a:cs typeface="+mn-cs"/>
              </a:rPr>
              <a:t>                                                        </a:t>
            </a:r>
            <a:endParaRPr kumimoji="0" lang="en-US" sz="1400" b="1" i="0" u="none" strike="noStrike" kern="1200" cap="none" spc="0" normalizeH="0" baseline="0" noProof="0" dirty="0">
              <a:ln>
                <a:noFill/>
              </a:ln>
              <a:solidFill>
                <a:schemeClr val="tx1"/>
              </a:solidFill>
              <a:effectLst/>
              <a:uLnTx/>
              <a:uFillTx/>
              <a:latin typeface="Calibri" panose="020F0502020204030204" pitchFamily="34" charset="0"/>
              <a:ea typeface="+mn-ea"/>
              <a:cs typeface="+mn-cs"/>
            </a:endParaRPr>
          </a:p>
        </p:txBody>
      </p:sp>
      <p:graphicFrame>
        <p:nvGraphicFramePr>
          <p:cNvPr id="5" name="Table 4"/>
          <p:cNvGraphicFramePr>
            <a:graphicFrameLocks noGrp="1"/>
          </p:cNvGraphicFramePr>
          <p:nvPr>
            <p:extLst>
              <p:ext uri="{D42A27DB-BD31-4B8C-83A1-F6EECF244321}">
                <p14:modId xmlns:p14="http://schemas.microsoft.com/office/powerpoint/2010/main" val="3737957400"/>
              </p:ext>
            </p:extLst>
          </p:nvPr>
        </p:nvGraphicFramePr>
        <p:xfrm>
          <a:off x="9957" y="1033614"/>
          <a:ext cx="4767605" cy="5824386"/>
        </p:xfrm>
        <a:graphic>
          <a:graphicData uri="http://schemas.openxmlformats.org/drawingml/2006/table">
            <a:tbl>
              <a:tblPr firstRow="1">
                <a:tableStyleId>{073A0DAA-6AF3-43AB-8588-CEC1D06C72B9}</a:tableStyleId>
              </a:tblPr>
              <a:tblGrid>
                <a:gridCol w="3369633">
                  <a:extLst>
                    <a:ext uri="{9D8B030D-6E8A-4147-A177-3AD203B41FA5}">
                      <a16:colId xmlns:a16="http://schemas.microsoft.com/office/drawing/2014/main" val="2998376641"/>
                    </a:ext>
                  </a:extLst>
                </a:gridCol>
                <a:gridCol w="1397972">
                  <a:extLst>
                    <a:ext uri="{9D8B030D-6E8A-4147-A177-3AD203B41FA5}">
                      <a16:colId xmlns:a16="http://schemas.microsoft.com/office/drawing/2014/main" val="3986517428"/>
                    </a:ext>
                  </a:extLst>
                </a:gridCol>
              </a:tblGrid>
              <a:tr h="839890">
                <a:tc>
                  <a:txBody>
                    <a:bodyPr/>
                    <a:lstStyle/>
                    <a:p>
                      <a:pPr algn="ctr" fontAlgn="b"/>
                      <a:r>
                        <a:rPr lang="en-US" sz="2400" u="none" strike="noStrike" dirty="0">
                          <a:effectLst/>
                        </a:rPr>
                        <a:t>DRUG</a:t>
                      </a:r>
                      <a:endParaRPr lang="en-US" sz="2400" b="1" i="0" u="none" strike="noStrike" dirty="0">
                        <a:solidFill>
                          <a:schemeClr val="tx1"/>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effectLst/>
                        </a:rPr>
                        <a:t>FYTD 2026</a:t>
                      </a:r>
                    </a:p>
                    <a:p>
                      <a:pPr algn="ctr" fontAlgn="b"/>
                      <a:r>
                        <a:rPr lang="en-US" sz="1600" u="none" strike="noStrike" dirty="0">
                          <a:effectLst/>
                        </a:rPr>
                        <a:t>Expenditures</a:t>
                      </a:r>
                      <a:endParaRPr lang="en-US" sz="1600" b="1" i="0" u="none" strike="noStrike" dirty="0">
                        <a:solidFill>
                          <a:schemeClr val="tx1"/>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9207619"/>
                  </a:ext>
                </a:extLst>
              </a:tr>
              <a:tr h="464027">
                <a:tc>
                  <a:txBody>
                    <a:bodyPr/>
                    <a:lstStyle/>
                    <a:p>
                      <a:pPr algn="l" fontAlgn="t"/>
                      <a:r>
                        <a:rPr lang="en-US" sz="1600" b="0" u="none" strike="noStrike" dirty="0">
                          <a:solidFill>
                            <a:schemeClr val="tx1"/>
                          </a:solidFill>
                          <a:effectLst/>
                          <a:latin typeface="Palatino Linotype" panose="02040502050505030304" pitchFamily="18" charset="0"/>
                        </a:rPr>
                        <a:t>TIRZEPATIDE (Zepbound)</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solidFill>
                            <a:schemeClr val="tx1"/>
                          </a:solidFill>
                          <a:effectLst/>
                          <a:latin typeface="Palatino Linotype" panose="02040502050505030304" pitchFamily="18" charset="0"/>
                        </a:rPr>
                        <a:t>$38,936,996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96723445"/>
                  </a:ext>
                </a:extLst>
              </a:tr>
              <a:tr h="464027">
                <a:tc>
                  <a:txBody>
                    <a:bodyPr/>
                    <a:lstStyle/>
                    <a:p>
                      <a:pPr algn="l" fontAlgn="t"/>
                      <a:r>
                        <a:rPr lang="en-US" sz="1600" b="0" u="none" strike="noStrike" dirty="0">
                          <a:solidFill>
                            <a:schemeClr val="tx1"/>
                          </a:solidFill>
                          <a:effectLst/>
                          <a:latin typeface="Palatino Linotype" panose="02040502050505030304" pitchFamily="18" charset="0"/>
                        </a:rPr>
                        <a:t>PALIPERIDONE PALMITATE (Invega)</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solidFill>
                            <a:schemeClr val="tx1"/>
                          </a:solidFill>
                          <a:effectLst/>
                          <a:latin typeface="Palatino Linotype" panose="02040502050505030304" pitchFamily="18" charset="0"/>
                        </a:rPr>
                        <a:t>$29,341,726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33038587"/>
                  </a:ext>
                </a:extLst>
              </a:tr>
              <a:tr h="464027">
                <a:tc>
                  <a:txBody>
                    <a:bodyPr/>
                    <a:lstStyle/>
                    <a:p>
                      <a:pPr algn="l" fontAlgn="t"/>
                      <a:r>
                        <a:rPr lang="en-US" sz="1600" u="none" strike="noStrike" dirty="0">
                          <a:solidFill>
                            <a:schemeClr val="tx1"/>
                          </a:solidFill>
                          <a:effectLst/>
                          <a:latin typeface="Palatino Linotype" panose="02040502050505030304" pitchFamily="18" charset="0"/>
                        </a:rPr>
                        <a:t>ADALIMUMAB (Humira)</a:t>
                      </a:r>
                      <a:endParaRPr lang="en-US" sz="1600" b="1" i="0" u="none" strike="noStrike" dirty="0">
                        <a:solidFill>
                          <a:schemeClr val="tx1"/>
                        </a:solidFill>
                        <a:effectLst/>
                        <a:latin typeface="Palatino Linotype" panose="02040502050505030304" pitchFamily="18"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solidFill>
                            <a:schemeClr val="tx1"/>
                          </a:solidFill>
                          <a:effectLst/>
                          <a:latin typeface="Palatino Linotype" panose="02040502050505030304" pitchFamily="18" charset="0"/>
                        </a:rPr>
                        <a:t>$24,075,051</a:t>
                      </a:r>
                      <a:endParaRPr lang="en-US" sz="1600" b="1" i="0" u="none" strike="noStrike" dirty="0">
                        <a:solidFill>
                          <a:schemeClr val="tx1"/>
                        </a:solidFill>
                        <a:effectLst/>
                        <a:latin typeface="Palatino Linotype" panose="02040502050505030304"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24901647"/>
                  </a:ext>
                </a:extLst>
              </a:tr>
              <a:tr h="541789">
                <a:tc>
                  <a:txBody>
                    <a:bodyPr/>
                    <a:lstStyle/>
                    <a:p>
                      <a:pPr algn="l" fontAlgn="t"/>
                      <a:r>
                        <a:rPr lang="en-US" sz="1600" b="0" i="0" u="none" strike="noStrike" dirty="0">
                          <a:solidFill>
                            <a:schemeClr val="tx1"/>
                          </a:solidFill>
                          <a:effectLst/>
                          <a:latin typeface="Palatino Linotype" panose="02040502050505030304" pitchFamily="18" charset="0"/>
                        </a:rPr>
                        <a:t>TRIKAFTA (Cystic Fibrosis)</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solidFill>
                            <a:schemeClr val="tx1"/>
                          </a:solidFill>
                          <a:effectLst/>
                          <a:latin typeface="Palatino Linotype" panose="02040502050505030304" pitchFamily="18" charset="0"/>
                        </a:rPr>
                        <a:t>$21,052,335</a:t>
                      </a:r>
                      <a:endParaRPr lang="en-US" sz="1600" b="1" i="0" u="none" strike="noStrike" dirty="0">
                        <a:solidFill>
                          <a:schemeClr val="tx1"/>
                        </a:solidFill>
                        <a:effectLst/>
                        <a:latin typeface="Palatino Linotype" panose="02040502050505030304"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23201091"/>
                  </a:ext>
                </a:extLst>
              </a:tr>
              <a:tr h="464027">
                <a:tc>
                  <a:txBody>
                    <a:bodyPr/>
                    <a:lstStyle/>
                    <a:p>
                      <a:pPr algn="l" fontAlgn="t"/>
                      <a:r>
                        <a:rPr lang="en-US" sz="1600" b="0" u="none" strike="noStrike" dirty="0">
                          <a:solidFill>
                            <a:schemeClr val="tx1"/>
                          </a:solidFill>
                          <a:effectLst/>
                          <a:latin typeface="Palatino Linotype" panose="02040502050505030304" pitchFamily="18" charset="0"/>
                        </a:rPr>
                        <a:t>SEMAGLUTIDE (Ozempic)</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b="0" i="0" u="none" strike="noStrike" dirty="0">
                          <a:solidFill>
                            <a:schemeClr val="tx1"/>
                          </a:solidFill>
                          <a:effectLst/>
                          <a:latin typeface="Palatino Linotype" panose="02040502050505030304" pitchFamily="18" charset="0"/>
                        </a:rPr>
                        <a:t>$20,522,529</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41418464"/>
                  </a:ext>
                </a:extLst>
              </a:tr>
              <a:tr h="464027">
                <a:tc>
                  <a:txBody>
                    <a:bodyPr/>
                    <a:lstStyle/>
                    <a:p>
                      <a:pPr algn="l" fontAlgn="t"/>
                      <a:r>
                        <a:rPr lang="en-US" sz="1600" b="0" u="none" strike="noStrike" dirty="0">
                          <a:solidFill>
                            <a:schemeClr val="tx1"/>
                          </a:solidFill>
                          <a:effectLst/>
                          <a:latin typeface="Palatino Linotype" panose="02040502050505030304" pitchFamily="18" charset="0"/>
                        </a:rPr>
                        <a:t>TRULICITY (Diabetes)</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b="0" i="0" u="none" strike="noStrike" dirty="0">
                          <a:solidFill>
                            <a:schemeClr val="tx1"/>
                          </a:solidFill>
                          <a:effectLst/>
                          <a:latin typeface="Palatino Linotype" panose="02040502050505030304" pitchFamily="18" charset="0"/>
                        </a:rPr>
                        <a:t>$15,293,328</a:t>
                      </a:r>
                      <a:endParaRPr lang="en-US" sz="1600" b="1" i="0" u="none" strike="noStrike" dirty="0">
                        <a:solidFill>
                          <a:schemeClr val="tx1"/>
                        </a:solidFill>
                        <a:effectLst/>
                        <a:latin typeface="Palatino Linotype" panose="02040502050505030304"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66560367"/>
                  </a:ext>
                </a:extLst>
              </a:tr>
              <a:tr h="464027">
                <a:tc>
                  <a:txBody>
                    <a:bodyPr/>
                    <a:lstStyle/>
                    <a:p>
                      <a:pPr algn="l" fontAlgn="t"/>
                      <a:r>
                        <a:rPr lang="en-US" sz="1600" b="0" i="0" u="none" strike="noStrike" dirty="0">
                          <a:solidFill>
                            <a:schemeClr val="tx1"/>
                          </a:solidFill>
                          <a:effectLst/>
                          <a:latin typeface="Palatino Linotype" panose="02040502050505030304" pitchFamily="18" charset="0"/>
                        </a:rPr>
                        <a:t>DUPIXENT (monoclonal antibody)</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solidFill>
                            <a:schemeClr val="tx1"/>
                          </a:solidFill>
                          <a:effectLst/>
                          <a:latin typeface="Palatino Linotype" panose="02040502050505030304" pitchFamily="18" charset="0"/>
                        </a:rPr>
                        <a:t>$12,664,427</a:t>
                      </a:r>
                      <a:endParaRPr lang="en-US" sz="1600" b="1" i="0" u="none" strike="noStrike" dirty="0">
                        <a:solidFill>
                          <a:schemeClr val="tx1"/>
                        </a:solidFill>
                        <a:effectLst/>
                        <a:latin typeface="Palatino Linotype" panose="02040502050505030304"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5167103"/>
                  </a:ext>
                </a:extLst>
              </a:tr>
              <a:tr h="541789">
                <a:tc>
                  <a:txBody>
                    <a:bodyPr/>
                    <a:lstStyle/>
                    <a:p>
                      <a:pPr algn="l" fontAlgn="t"/>
                      <a:r>
                        <a:rPr lang="en-US" sz="1600" b="0" i="0" u="none" strike="noStrike" dirty="0">
                          <a:solidFill>
                            <a:schemeClr val="tx1"/>
                          </a:solidFill>
                          <a:effectLst/>
                          <a:latin typeface="Palatino Linotype" panose="02040502050505030304" pitchFamily="18" charset="0"/>
                        </a:rPr>
                        <a:t>BIKTARVY (HIV)</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solidFill>
                            <a:schemeClr val="tx1"/>
                          </a:solidFill>
                          <a:effectLst/>
                          <a:latin typeface="Palatino Linotype" panose="02040502050505030304" pitchFamily="18" charset="0"/>
                        </a:rPr>
                        <a:t>$12,026,699</a:t>
                      </a:r>
                      <a:endParaRPr lang="en-US" sz="1600" b="1" i="0" u="none" strike="noStrike" dirty="0">
                        <a:solidFill>
                          <a:schemeClr val="tx1"/>
                        </a:solidFill>
                        <a:effectLst/>
                        <a:latin typeface="Palatino Linotype" panose="02040502050505030304"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30356484"/>
                  </a:ext>
                </a:extLst>
              </a:tr>
              <a:tr h="541789">
                <a:tc>
                  <a:txBody>
                    <a:bodyPr/>
                    <a:lstStyle/>
                    <a:p>
                      <a:pPr algn="l" fontAlgn="t"/>
                      <a:r>
                        <a:rPr lang="en-US" sz="1600" b="0" i="0" u="none" strike="noStrike" dirty="0">
                          <a:solidFill>
                            <a:schemeClr val="tx1"/>
                          </a:solidFill>
                          <a:effectLst/>
                          <a:latin typeface="Palatino Linotype" panose="02040502050505030304" pitchFamily="18" charset="0"/>
                        </a:rPr>
                        <a:t>CARIPRAZINE (Vraylar)</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solidFill>
                            <a:schemeClr val="tx1"/>
                          </a:solidFill>
                          <a:effectLst/>
                          <a:latin typeface="Palatino Linotype" panose="02040502050505030304" pitchFamily="18" charset="0"/>
                        </a:rPr>
                        <a:t>$11,627,614</a:t>
                      </a:r>
                      <a:endParaRPr lang="en-US" sz="1600" b="1" i="0" u="none" strike="noStrike" dirty="0">
                        <a:solidFill>
                          <a:schemeClr val="tx1"/>
                        </a:solidFill>
                        <a:effectLst/>
                        <a:latin typeface="Palatino Linotype" panose="02040502050505030304"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42568655"/>
                  </a:ext>
                </a:extLst>
              </a:tr>
              <a:tr h="541789">
                <a:tc>
                  <a:txBody>
                    <a:bodyPr/>
                    <a:lstStyle/>
                    <a:p>
                      <a:pPr algn="l" fontAlgn="t"/>
                      <a:r>
                        <a:rPr lang="en-US" sz="1600" b="0" i="0" u="none" strike="noStrike" dirty="0">
                          <a:solidFill>
                            <a:schemeClr val="tx1"/>
                          </a:solidFill>
                          <a:effectLst/>
                          <a:latin typeface="Palatino Linotype" panose="02040502050505030304" pitchFamily="18" charset="0"/>
                        </a:rPr>
                        <a:t>VYVANSE (ADHD)</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solidFill>
                            <a:schemeClr val="tx1"/>
                          </a:solidFill>
                          <a:effectLst/>
                          <a:latin typeface="Palatino Linotype" panose="02040502050505030304" pitchFamily="18" charset="0"/>
                        </a:rPr>
                        <a:t>$11,518,534</a:t>
                      </a:r>
                      <a:endParaRPr lang="en-US" sz="1600" b="1" i="0" u="none" strike="noStrike" dirty="0">
                        <a:solidFill>
                          <a:schemeClr val="tx1"/>
                        </a:solidFill>
                        <a:effectLst/>
                        <a:latin typeface="Palatino Linotype" panose="02040502050505030304"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35795356"/>
                  </a:ext>
                </a:extLst>
              </a:tr>
            </a:tbl>
          </a:graphicData>
        </a:graphic>
      </p:graphicFrame>
    </p:spTree>
    <p:extLst>
      <p:ext uri="{BB962C8B-B14F-4D97-AF65-F5344CB8AC3E}">
        <p14:creationId xmlns:p14="http://schemas.microsoft.com/office/powerpoint/2010/main" val="7159810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17AAFF-D4E9-0056-A565-35F08E67A788}"/>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892CDEC-8587-C831-DC27-0C1148825718}"/>
              </a:ext>
              <a:ext uri="{C183D7F6-B498-43B3-948B-1728B52AA6E4}">
                <adec:decorative xmlns:adec="http://schemas.microsoft.com/office/drawing/2017/decorative" val="1"/>
              </a:ext>
            </a:extLst>
          </p:cNvPr>
          <p:cNvSpPr>
            <a:spLocks noGrp="1"/>
          </p:cNvSpPr>
          <p:nvPr>
            <p:ph type="sldNum" sz="quarter" idx="12"/>
          </p:nvPr>
        </p:nvSpPr>
        <p:spPr/>
        <p:txBody>
          <a:bodyPr/>
          <a:lstStyle/>
          <a:p>
            <a:fld id="{A001C670-DC88-4376-AA6B-FD9548DDC9F2}" type="slidenum">
              <a:rPr lang="en-US" smtClean="0"/>
              <a:pPr/>
              <a:t>8</a:t>
            </a:fld>
            <a:endParaRPr lang="en-US" dirty="0"/>
          </a:p>
        </p:txBody>
      </p:sp>
      <p:pic>
        <p:nvPicPr>
          <p:cNvPr id="3" name="Picture 2">
            <a:extLst>
              <a:ext uri="{FF2B5EF4-FFF2-40B4-BE49-F238E27FC236}">
                <a16:creationId xmlns:a16="http://schemas.microsoft.com/office/drawing/2014/main" id="{547F145A-C03B-FA88-A697-89EE008783E3}"/>
              </a:ext>
              <a:ext uri="{C183D7F6-B498-43B3-948B-1728B52AA6E4}">
                <adec:decorative xmlns:adec="http://schemas.microsoft.com/office/drawing/2017/decorative" val="1"/>
              </a:ext>
            </a:extLst>
          </p:cNvPr>
          <p:cNvPicPr>
            <a:picLocks noChangeAspect="1" noChangeArrowheads="1"/>
          </p:cNvPicPr>
          <p:nvPr/>
        </p:nvPicPr>
        <p:blipFill>
          <a:blip r:embed="rId2">
            <a:grayscl/>
            <a:extLst>
              <a:ext uri="{28A0092B-C50C-407E-A947-70E740481C1C}">
                <a14:useLocalDpi xmlns:a14="http://schemas.microsoft.com/office/drawing/2010/main" val="0"/>
              </a:ext>
            </a:extLst>
          </a:blip>
          <a:srcRect/>
          <a:stretch>
            <a:fillRect/>
          </a:stretch>
        </p:blipFill>
        <p:spPr bwMode="auto">
          <a:xfrm>
            <a:off x="4767605" y="0"/>
            <a:ext cx="4376395"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Title 3">
            <a:extLst>
              <a:ext uri="{FF2B5EF4-FFF2-40B4-BE49-F238E27FC236}">
                <a16:creationId xmlns:a16="http://schemas.microsoft.com/office/drawing/2014/main" id="{41A87270-DCEA-03AB-179A-880D2D170966}"/>
              </a:ext>
            </a:extLst>
          </p:cNvPr>
          <p:cNvSpPr>
            <a:spLocks noGrp="1"/>
          </p:cNvSpPr>
          <p:nvPr>
            <p:ph type="title" idx="4294967295"/>
          </p:nvPr>
        </p:nvSpPr>
        <p:spPr>
          <a:xfrm>
            <a:off x="27210" y="179452"/>
            <a:ext cx="4711546" cy="1015663"/>
          </a:xfrm>
          <a:prstGeom prst="rect">
            <a:avLst/>
          </a:prstGeom>
          <a:noFill/>
          <a:ln>
            <a:noFill/>
            <a:prstDash/>
          </a:ln>
          <a:effectLst/>
        </p:spPr>
        <p:txBody>
          <a:bodyPr rot="0" spcFirstLastPara="0" vertOverflow="overflow" horzOverflow="overflow" vert="horz" wrap="non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chemeClr val="tx1"/>
                </a:solidFill>
                <a:effectLst/>
                <a:uLnTx/>
                <a:uFillTx/>
                <a:latin typeface="Calibri" panose="020F0502020204030204" pitchFamily="34" charset="0"/>
                <a:ea typeface="+mn-ea"/>
                <a:cs typeface="+mn-cs"/>
              </a:rPr>
              <a:t>TOP 10 HICL DRUG CLASSES FOR FYTD2026</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chemeClr val="tx1"/>
                </a:solidFill>
                <a:effectLst/>
                <a:uLnTx/>
                <a:uFillTx/>
                <a:latin typeface="Calibri" panose="020F0502020204030204" pitchFamily="34" charset="0"/>
                <a:ea typeface="+mn-ea"/>
                <a:cs typeface="+mn-cs"/>
              </a:rPr>
              <a:t>AEG ONLY</a:t>
            </a:r>
            <a:endParaRPr kumimoji="0" lang="en-US" sz="1200" b="1" i="0" u="none" strike="noStrike" kern="1200" cap="none" spc="0" normalizeH="0" baseline="0" noProof="0" dirty="0">
              <a:ln>
                <a:noFill/>
              </a:ln>
              <a:solidFill>
                <a:schemeClr val="tx1"/>
              </a:solidFill>
              <a:effectLst/>
              <a:uLnTx/>
              <a:uFillTx/>
              <a:latin typeface="Calibri" panose="020F0502020204030204" pitchFamily="34"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chemeClr val="tx1"/>
                </a:solidFill>
                <a:effectLst/>
                <a:uLnTx/>
                <a:uFillTx/>
                <a:latin typeface="Calibri" panose="020F0502020204030204" pitchFamily="34" charset="0"/>
                <a:ea typeface="+mn-ea"/>
                <a:cs typeface="+mn-cs"/>
              </a:rPr>
              <a:t>                                                        </a:t>
            </a:r>
            <a:endParaRPr kumimoji="0" lang="en-US" sz="1400" b="1" i="0" u="none" strike="noStrike" kern="1200" cap="none" spc="0" normalizeH="0" baseline="0" noProof="0" dirty="0">
              <a:ln>
                <a:noFill/>
              </a:ln>
              <a:solidFill>
                <a:schemeClr val="tx1"/>
              </a:solidFill>
              <a:effectLst/>
              <a:uLnTx/>
              <a:uFillTx/>
              <a:latin typeface="Calibri" panose="020F0502020204030204" pitchFamily="34" charset="0"/>
              <a:ea typeface="+mn-ea"/>
              <a:cs typeface="+mn-cs"/>
            </a:endParaRPr>
          </a:p>
        </p:txBody>
      </p:sp>
      <p:graphicFrame>
        <p:nvGraphicFramePr>
          <p:cNvPr id="5" name="Table 4">
            <a:extLst>
              <a:ext uri="{FF2B5EF4-FFF2-40B4-BE49-F238E27FC236}">
                <a16:creationId xmlns:a16="http://schemas.microsoft.com/office/drawing/2014/main" id="{1A2F36FD-763B-90E5-466A-79A1BFA1E519}"/>
              </a:ext>
            </a:extLst>
          </p:cNvPr>
          <p:cNvGraphicFramePr>
            <a:graphicFrameLocks noGrp="1"/>
          </p:cNvGraphicFramePr>
          <p:nvPr>
            <p:extLst>
              <p:ext uri="{D42A27DB-BD31-4B8C-83A1-F6EECF244321}">
                <p14:modId xmlns:p14="http://schemas.microsoft.com/office/powerpoint/2010/main" val="120056414"/>
              </p:ext>
            </p:extLst>
          </p:nvPr>
        </p:nvGraphicFramePr>
        <p:xfrm>
          <a:off x="0" y="1033614"/>
          <a:ext cx="4767605" cy="5791208"/>
        </p:xfrm>
        <a:graphic>
          <a:graphicData uri="http://schemas.openxmlformats.org/drawingml/2006/table">
            <a:tbl>
              <a:tblPr firstRow="1">
                <a:tableStyleId>{073A0DAA-6AF3-43AB-8588-CEC1D06C72B9}</a:tableStyleId>
              </a:tblPr>
              <a:tblGrid>
                <a:gridCol w="3369633">
                  <a:extLst>
                    <a:ext uri="{9D8B030D-6E8A-4147-A177-3AD203B41FA5}">
                      <a16:colId xmlns:a16="http://schemas.microsoft.com/office/drawing/2014/main" val="2998376641"/>
                    </a:ext>
                  </a:extLst>
                </a:gridCol>
                <a:gridCol w="1397972">
                  <a:extLst>
                    <a:ext uri="{9D8B030D-6E8A-4147-A177-3AD203B41FA5}">
                      <a16:colId xmlns:a16="http://schemas.microsoft.com/office/drawing/2014/main" val="3986517428"/>
                    </a:ext>
                  </a:extLst>
                </a:gridCol>
              </a:tblGrid>
              <a:tr h="839890">
                <a:tc>
                  <a:txBody>
                    <a:bodyPr/>
                    <a:lstStyle/>
                    <a:p>
                      <a:pPr algn="ctr" fontAlgn="b"/>
                      <a:r>
                        <a:rPr lang="en-US" sz="2400" u="none" strike="noStrike" dirty="0">
                          <a:effectLst/>
                        </a:rPr>
                        <a:t>DRUG</a:t>
                      </a:r>
                      <a:endParaRPr lang="en-US" sz="2400" b="1" i="0" u="none" strike="noStrike" dirty="0">
                        <a:solidFill>
                          <a:schemeClr val="tx1"/>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effectLst/>
                        </a:rPr>
                        <a:t>FYTD 2026</a:t>
                      </a:r>
                    </a:p>
                    <a:p>
                      <a:pPr algn="ctr" fontAlgn="b"/>
                      <a:r>
                        <a:rPr lang="en-US" sz="1600" u="none" strike="noStrike" dirty="0">
                          <a:effectLst/>
                        </a:rPr>
                        <a:t>Expenditures</a:t>
                      </a:r>
                      <a:endParaRPr lang="en-US" sz="1600" b="1" i="0" u="none" strike="noStrike" dirty="0">
                        <a:solidFill>
                          <a:schemeClr val="tx1"/>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9207619"/>
                  </a:ext>
                </a:extLst>
              </a:tr>
              <a:tr h="464027">
                <a:tc>
                  <a:txBody>
                    <a:bodyPr/>
                    <a:lstStyle/>
                    <a:p>
                      <a:pPr algn="l" fontAlgn="t"/>
                      <a:r>
                        <a:rPr lang="en-US" sz="1600" b="0" u="none" strike="noStrike" dirty="0">
                          <a:solidFill>
                            <a:schemeClr val="tx1"/>
                          </a:solidFill>
                          <a:effectLst/>
                          <a:latin typeface="Palatino Linotype" panose="02040502050505030304" pitchFamily="18" charset="0"/>
                        </a:rPr>
                        <a:t>TIRZEPATIDE (Zepbound)</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solidFill>
                            <a:schemeClr val="tx1"/>
                          </a:solidFill>
                          <a:effectLst/>
                          <a:latin typeface="Palatino Linotype" panose="02040502050505030304" pitchFamily="18" charset="0"/>
                        </a:rPr>
                        <a:t>$70,305,278</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96723445"/>
                  </a:ext>
                </a:extLst>
              </a:tr>
              <a:tr h="464027">
                <a:tc>
                  <a:txBody>
                    <a:bodyPr/>
                    <a:lstStyle/>
                    <a:p>
                      <a:pPr algn="l" fontAlgn="t"/>
                      <a:r>
                        <a:rPr lang="en-US" sz="1600" u="none" strike="noStrike" dirty="0">
                          <a:solidFill>
                            <a:schemeClr val="tx1"/>
                          </a:solidFill>
                          <a:effectLst/>
                          <a:latin typeface="Palatino Linotype" panose="02040502050505030304" pitchFamily="18" charset="0"/>
                        </a:rPr>
                        <a:t>ADALIMUMAB (Humira)</a:t>
                      </a:r>
                      <a:endParaRPr lang="en-US" sz="1600" b="1" i="0" u="none" strike="noStrike" dirty="0">
                        <a:solidFill>
                          <a:schemeClr val="tx1"/>
                        </a:solidFill>
                        <a:effectLst/>
                        <a:latin typeface="Palatino Linotype" panose="02040502050505030304" pitchFamily="18"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solidFill>
                            <a:schemeClr val="tx1"/>
                          </a:solidFill>
                          <a:effectLst/>
                          <a:latin typeface="Palatino Linotype" panose="02040502050505030304" pitchFamily="18" charset="0"/>
                        </a:rPr>
                        <a:t>$34,038,456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33038587"/>
                  </a:ext>
                </a:extLst>
              </a:tr>
              <a:tr h="464027">
                <a:tc>
                  <a:txBody>
                    <a:bodyPr/>
                    <a:lstStyle/>
                    <a:p>
                      <a:pPr algn="l" fontAlgn="t"/>
                      <a:r>
                        <a:rPr lang="en-US" sz="1600" b="0" i="0" u="none" strike="noStrike" dirty="0">
                          <a:solidFill>
                            <a:schemeClr val="tx1"/>
                          </a:solidFill>
                          <a:effectLst/>
                          <a:latin typeface="Palatino Linotype" panose="02040502050505030304" pitchFamily="18" charset="0"/>
                        </a:rPr>
                        <a:t>BIKTARVY (HIV)</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solidFill>
                            <a:schemeClr val="tx1"/>
                          </a:solidFill>
                          <a:effectLst/>
                          <a:latin typeface="Palatino Linotype" panose="02040502050505030304" pitchFamily="18" charset="0"/>
                        </a:rPr>
                        <a:t>$33,147,453</a:t>
                      </a:r>
                      <a:endParaRPr lang="en-US" sz="1600" b="1" i="0" u="none" strike="noStrike" dirty="0">
                        <a:solidFill>
                          <a:schemeClr val="tx1"/>
                        </a:solidFill>
                        <a:effectLst/>
                        <a:latin typeface="Palatino Linotype" panose="02040502050505030304"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24901647"/>
                  </a:ext>
                </a:extLst>
              </a:tr>
              <a:tr h="541789">
                <a:tc>
                  <a:txBody>
                    <a:bodyPr/>
                    <a:lstStyle/>
                    <a:p>
                      <a:pPr algn="l" fontAlgn="t"/>
                      <a:r>
                        <a:rPr lang="en-US" sz="1600" b="0" u="none" strike="noStrike" dirty="0">
                          <a:solidFill>
                            <a:schemeClr val="tx1"/>
                          </a:solidFill>
                          <a:effectLst/>
                          <a:latin typeface="Palatino Linotype" panose="02040502050505030304" pitchFamily="18" charset="0"/>
                        </a:rPr>
                        <a:t>SEMAGLUTIDE (Ozempic)</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solidFill>
                            <a:schemeClr val="tx1"/>
                          </a:solidFill>
                          <a:effectLst/>
                          <a:latin typeface="Palatino Linotype" panose="02040502050505030304" pitchFamily="18" charset="0"/>
                        </a:rPr>
                        <a:t>$28,608,151</a:t>
                      </a:r>
                      <a:endParaRPr lang="en-US" sz="1600" b="1" i="0" u="none" strike="noStrike" dirty="0">
                        <a:solidFill>
                          <a:schemeClr val="tx1"/>
                        </a:solidFill>
                        <a:effectLst/>
                        <a:latin typeface="Palatino Linotype" panose="02040502050505030304"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23201091"/>
                  </a:ext>
                </a:extLst>
              </a:tr>
              <a:tr h="464027">
                <a:tc>
                  <a:txBody>
                    <a:bodyPr/>
                    <a:lstStyle/>
                    <a:p>
                      <a:pPr algn="l" fontAlgn="t"/>
                      <a:r>
                        <a:rPr lang="en-US" sz="1600" b="0" u="none" strike="noStrike" dirty="0">
                          <a:solidFill>
                            <a:schemeClr val="tx1"/>
                          </a:solidFill>
                          <a:effectLst/>
                          <a:latin typeface="Palatino Linotype" panose="02040502050505030304" pitchFamily="18" charset="0"/>
                        </a:rPr>
                        <a:t>TRULICITY (Diabetes)</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solidFill>
                            <a:schemeClr val="tx1"/>
                          </a:solidFill>
                          <a:effectLst/>
                          <a:latin typeface="Palatino Linotype" panose="02040502050505030304" pitchFamily="18" charset="0"/>
                        </a:rPr>
                        <a:t>$17,359,053</a:t>
                      </a:r>
                      <a:endParaRPr lang="en-US" sz="1600" b="1" i="0" u="none" strike="noStrike" dirty="0">
                        <a:solidFill>
                          <a:schemeClr val="tx1"/>
                        </a:solidFill>
                        <a:effectLst/>
                        <a:latin typeface="Palatino Linotype" panose="02040502050505030304"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41418464"/>
                  </a:ext>
                </a:extLst>
              </a:tr>
              <a:tr h="464027">
                <a:tc>
                  <a:txBody>
                    <a:bodyPr/>
                    <a:lstStyle/>
                    <a:p>
                      <a:pPr algn="l" fontAlgn="t"/>
                      <a:r>
                        <a:rPr lang="en-US" sz="1600" b="0" i="0" u="none" strike="noStrike" dirty="0">
                          <a:solidFill>
                            <a:schemeClr val="tx1"/>
                          </a:solidFill>
                          <a:effectLst/>
                          <a:latin typeface="Palatino Linotype" panose="02040502050505030304" pitchFamily="18" charset="0"/>
                        </a:rPr>
                        <a:t>MAYVRET (Hep C)</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b="0" i="0" u="none" strike="noStrike" dirty="0">
                          <a:solidFill>
                            <a:schemeClr val="tx1"/>
                          </a:solidFill>
                          <a:effectLst/>
                          <a:latin typeface="Palatino Linotype" panose="02040502050505030304" pitchFamily="18" charset="0"/>
                        </a:rPr>
                        <a:t>$15,086,350</a:t>
                      </a:r>
                      <a:endParaRPr lang="en-US" sz="1600" b="1" i="0" u="none" strike="noStrike" dirty="0">
                        <a:solidFill>
                          <a:schemeClr val="tx1"/>
                        </a:solidFill>
                        <a:effectLst/>
                        <a:latin typeface="Palatino Linotype" panose="02040502050505030304"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66560367"/>
                  </a:ext>
                </a:extLst>
              </a:tr>
              <a:tr h="464027">
                <a:tc>
                  <a:txBody>
                    <a:bodyPr/>
                    <a:lstStyle/>
                    <a:p>
                      <a:pPr algn="l" fontAlgn="t"/>
                      <a:r>
                        <a:rPr lang="en-US" sz="1600" b="0" i="0" u="none" strike="noStrike" dirty="0">
                          <a:solidFill>
                            <a:schemeClr val="tx1"/>
                          </a:solidFill>
                          <a:effectLst/>
                          <a:latin typeface="Palatino Linotype" panose="02040502050505030304" pitchFamily="18" charset="0"/>
                        </a:rPr>
                        <a:t>EMPAGLIFLOZIN (Jardiance)</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solidFill>
                            <a:schemeClr val="tx1"/>
                          </a:solidFill>
                          <a:effectLst/>
                          <a:latin typeface="Palatino Linotype" panose="02040502050505030304" pitchFamily="18" charset="0"/>
                        </a:rPr>
                        <a:t>$13,537,344</a:t>
                      </a:r>
                      <a:endParaRPr lang="en-US" sz="1600" b="1" i="0" u="none" strike="noStrike" dirty="0">
                        <a:solidFill>
                          <a:schemeClr val="tx1"/>
                        </a:solidFill>
                        <a:effectLst/>
                        <a:latin typeface="Palatino Linotype" panose="02040502050505030304"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5167103"/>
                  </a:ext>
                </a:extLst>
              </a:tr>
              <a:tr h="541789">
                <a:tc>
                  <a:txBody>
                    <a:bodyPr/>
                    <a:lstStyle/>
                    <a:p>
                      <a:pPr algn="l" fontAlgn="t"/>
                      <a:r>
                        <a:rPr lang="en-US" sz="1600" b="0" i="0" u="none" strike="noStrike" dirty="0">
                          <a:solidFill>
                            <a:schemeClr val="tx1"/>
                          </a:solidFill>
                          <a:effectLst/>
                          <a:latin typeface="Palatino Linotype" panose="02040502050505030304" pitchFamily="18" charset="0"/>
                        </a:rPr>
                        <a:t>CARIPRAZINE (Vraylar)</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solidFill>
                            <a:schemeClr val="tx1"/>
                          </a:solidFill>
                          <a:effectLst/>
                          <a:latin typeface="Palatino Linotype" panose="02040502050505030304" pitchFamily="18" charset="0"/>
                        </a:rPr>
                        <a:t>$11,611,478</a:t>
                      </a:r>
                      <a:endParaRPr lang="en-US" sz="1600" b="1" i="0" u="none" strike="noStrike" dirty="0">
                        <a:solidFill>
                          <a:schemeClr val="tx1"/>
                        </a:solidFill>
                        <a:effectLst/>
                        <a:latin typeface="Palatino Linotype" panose="02040502050505030304"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30356484"/>
                  </a:ext>
                </a:extLst>
              </a:tr>
              <a:tr h="541789">
                <a:tc>
                  <a:txBody>
                    <a:bodyPr/>
                    <a:lstStyle/>
                    <a:p>
                      <a:pPr algn="l" fontAlgn="t"/>
                      <a:r>
                        <a:rPr lang="en-US" sz="1600" b="0" u="none" strike="noStrike" dirty="0">
                          <a:solidFill>
                            <a:schemeClr val="tx1"/>
                          </a:solidFill>
                          <a:effectLst/>
                          <a:latin typeface="Palatino Linotype" panose="02040502050505030304" pitchFamily="18" charset="0"/>
                        </a:rPr>
                        <a:t>PALIPERIDONE PALMITATE (Invega)</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solidFill>
                            <a:schemeClr val="tx1"/>
                          </a:solidFill>
                          <a:effectLst/>
                          <a:latin typeface="Palatino Linotype" panose="02040502050505030304" pitchFamily="18" charset="0"/>
                        </a:rPr>
                        <a:t>$10,749,846</a:t>
                      </a:r>
                      <a:endParaRPr lang="en-US" sz="1600" b="1" i="0" u="none" strike="noStrike" dirty="0">
                        <a:solidFill>
                          <a:schemeClr val="tx1"/>
                        </a:solidFill>
                        <a:effectLst/>
                        <a:latin typeface="Palatino Linotype" panose="02040502050505030304"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42568655"/>
                  </a:ext>
                </a:extLst>
              </a:tr>
              <a:tr h="541789">
                <a:tc>
                  <a:txBody>
                    <a:bodyPr/>
                    <a:lstStyle/>
                    <a:p>
                      <a:pPr algn="l" fontAlgn="t"/>
                      <a:r>
                        <a:rPr lang="en-US" sz="1600" b="0" u="none" strike="noStrike" dirty="0">
                          <a:solidFill>
                            <a:schemeClr val="tx1"/>
                          </a:solidFill>
                          <a:effectLst/>
                          <a:latin typeface="Palatino Linotype" panose="02040502050505030304" pitchFamily="18" charset="0"/>
                        </a:rPr>
                        <a:t>KEYTRUDA (Cancer)</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solidFill>
                            <a:schemeClr val="tx1"/>
                          </a:solidFill>
                          <a:effectLst/>
                          <a:latin typeface="Palatino Linotype" panose="02040502050505030304" pitchFamily="18" charset="0"/>
                        </a:rPr>
                        <a:t>$10,512,296</a:t>
                      </a:r>
                      <a:endParaRPr lang="en-US" sz="1600" b="1" i="0" u="none" strike="noStrike" dirty="0">
                        <a:solidFill>
                          <a:schemeClr val="tx1"/>
                        </a:solidFill>
                        <a:effectLst/>
                        <a:latin typeface="Palatino Linotype" panose="02040502050505030304"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35795356"/>
                  </a:ext>
                </a:extLst>
              </a:tr>
            </a:tbl>
          </a:graphicData>
        </a:graphic>
      </p:graphicFrame>
    </p:spTree>
    <p:extLst>
      <p:ext uri="{BB962C8B-B14F-4D97-AF65-F5344CB8AC3E}">
        <p14:creationId xmlns:p14="http://schemas.microsoft.com/office/powerpoint/2010/main" val="16253920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839E3C5-7669-9C08-BCC7-527AED356B96}"/>
              </a:ext>
            </a:extLst>
          </p:cNvPr>
          <p:cNvSpPr>
            <a:spLocks noGrp="1"/>
          </p:cNvSpPr>
          <p:nvPr>
            <p:ph type="title" idx="4294967295"/>
          </p:nvPr>
        </p:nvSpPr>
        <p:spPr>
          <a:xfrm>
            <a:off x="8458200" y="6416675"/>
            <a:ext cx="457200" cy="365125"/>
          </a:xfrm>
          <a:prstGeom prst="rect">
            <a:avLst/>
          </a:prstGeom>
          <a:noFill/>
          <a:ln>
            <a:noFill/>
            <a:prstDash/>
          </a:ln>
          <a:effectLst/>
        </p:spPr>
        <p:txBody>
          <a:bodyPr rot="0" spcFirstLastPara="0" vertOverflow="overflow" horzOverflow="overflow" vert="horz" wrap="square" lIns="0" tIns="45720" rIns="0" bIns="0" numCol="1" spcCol="0" rtlCol="0" fromWordArt="0" anchor="b" anchorCtr="0" forceAA="0" compatLnSpc="1">
            <a:prstTxWarp prst="textNoShape">
              <a:avLst/>
            </a:prstTxWarp>
            <a:no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001C670-DC88-4376-AA6B-FD9548DDC9F2}" type="slidenum">
              <a:rPr kumimoji="0" lang="en-US" sz="1100" b="1" i="0" u="none" strike="noStrike" kern="1200" cap="none" spc="0" normalizeH="0" baseline="0" noProof="0" smtClean="0">
                <a:ln>
                  <a:noFill/>
                </a:ln>
                <a:solidFill>
                  <a:srgbClr val="4D4D4D"/>
                </a:solidFill>
                <a:effectLst/>
                <a:uLnTx/>
                <a:uFillTx/>
                <a:latin typeface="+mn-l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100" b="1" i="0" u="none" strike="noStrike" kern="1200" cap="none" spc="0" normalizeH="0" baseline="0" noProof="0" dirty="0">
              <a:ln>
                <a:noFill/>
              </a:ln>
              <a:solidFill>
                <a:srgbClr val="4D4D4D"/>
              </a:solidFill>
              <a:effectLst/>
              <a:uLnTx/>
              <a:uFillTx/>
              <a:latin typeface="+mn-lt"/>
              <a:ea typeface="+mn-ea"/>
              <a:cs typeface="+mn-cs"/>
            </a:endParaRPr>
          </a:p>
        </p:txBody>
      </p:sp>
      <p:graphicFrame>
        <p:nvGraphicFramePr>
          <p:cNvPr id="4" name="Chart 3" descr="This slide shows a breakdown for FY 2022 thru FY 2026 of total expenditures per day for rare disease medications.  The cost per day for the month of December 2025 was at $620,638.">
            <a:extLst>
              <a:ext uri="{FF2B5EF4-FFF2-40B4-BE49-F238E27FC236}">
                <a16:creationId xmlns:a16="http://schemas.microsoft.com/office/drawing/2014/main" id="{00000000-0008-0000-0600-000003000000}"/>
              </a:ext>
            </a:extLst>
          </p:cNvPr>
          <p:cNvGraphicFramePr>
            <a:graphicFrameLocks/>
          </p:cNvGraphicFramePr>
          <p:nvPr>
            <p:extLst>
              <p:ext uri="{D42A27DB-BD31-4B8C-83A1-F6EECF244321}">
                <p14:modId xmlns:p14="http://schemas.microsoft.com/office/powerpoint/2010/main" val="2648968790"/>
              </p:ext>
            </p:extLst>
          </p:nvPr>
        </p:nvGraphicFramePr>
        <p:xfrm>
          <a:off x="76200" y="76200"/>
          <a:ext cx="8991600" cy="66294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805820751"/>
      </p:ext>
    </p:extLst>
  </p:cSld>
  <p:clrMapOvr>
    <a:masterClrMapping/>
  </p:clrMapOvr>
</p:sld>
</file>

<file path=ppt/theme/theme1.xml><?xml version="1.0" encoding="utf-8"?>
<a:theme xmlns:a="http://schemas.openxmlformats.org/drawingml/2006/main" name="Urban Pop">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95000"/>
                <a:shade val="100000"/>
                <a:alpha val="100000"/>
                <a:satMod val="100000"/>
                <a:lumMod val="100000"/>
              </a:schemeClr>
            </a:gs>
            <a:gs pos="9000">
              <a:schemeClr val="phClr">
                <a:tint val="90000"/>
                <a:shade val="100000"/>
                <a:alpha val="100000"/>
                <a:satMod val="100000"/>
                <a:lumMod val="100000"/>
              </a:schemeClr>
            </a:gs>
            <a:gs pos="34000">
              <a:schemeClr val="phClr">
                <a:tint val="83000"/>
                <a:shade val="100000"/>
                <a:alpha val="100000"/>
                <a:satMod val="100000"/>
                <a:lumMod val="100000"/>
              </a:schemeClr>
            </a:gs>
            <a:gs pos="62000">
              <a:schemeClr val="phClr">
                <a:tint val="85000"/>
                <a:shade val="100000"/>
                <a:alpha val="100000"/>
                <a:satMod val="100000"/>
                <a:lumMod val="100000"/>
              </a:schemeClr>
            </a:gs>
            <a:gs pos="90000">
              <a:schemeClr val="phClr">
                <a:tint val="92000"/>
                <a:shade val="100000"/>
                <a:alpha val="100000"/>
                <a:satMod val="100000"/>
                <a:lumMod val="90000"/>
              </a:schemeClr>
            </a:gs>
            <a:gs pos="100000">
              <a:schemeClr val="phClr">
                <a:tint val="85000"/>
                <a:shade val="100000"/>
                <a:alpha val="100000"/>
                <a:satMod val="100000"/>
                <a:lumMod val="100000"/>
              </a:schemeClr>
            </a:gs>
          </a:gsLst>
          <a:lin ang="5400000" scaled="1"/>
        </a:gradFill>
        <a:gradFill rotWithShape="1">
          <a:gsLst>
            <a:gs pos="0">
              <a:schemeClr val="phClr">
                <a:tint val="78000"/>
              </a:schemeClr>
            </a:gs>
            <a:gs pos="100000">
              <a:schemeClr val="phClr">
                <a:tint val="95000"/>
                <a:shade val="98000"/>
                <a:lumMod val="80000"/>
              </a:schemeClr>
            </a:gs>
          </a:gsLst>
          <a:path path="circle">
            <a:fillToRect l="50000" t="100000" r="10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16954</TotalTime>
  <Words>323</Words>
  <Application>Microsoft Office PowerPoint</Application>
  <PresentationFormat>On-screen Show (4:3)</PresentationFormat>
  <Paragraphs>102</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Calibri</vt:lpstr>
      <vt:lpstr>Century Gothic</vt:lpstr>
      <vt:lpstr>Franklin Gothic Medium</vt:lpstr>
      <vt:lpstr>Palatino Linotype</vt:lpstr>
      <vt:lpstr>Wingdings 3</vt:lpstr>
      <vt:lpstr>Urban Pop</vt:lpstr>
      <vt:lpstr> MO HealthNet PHARMACY Program  and Budget Update  Missouri Pharmacy Advisory Boards January 2026 Elizabeth Short, Program specialist </vt:lpstr>
      <vt:lpstr>2</vt:lpstr>
      <vt:lpstr>3</vt:lpstr>
      <vt:lpstr>4</vt:lpstr>
      <vt:lpstr>5</vt:lpstr>
      <vt:lpstr>6</vt:lpstr>
      <vt:lpstr>TOP 10 HICL DRUG CLASSES FOR FYTD2026 (EXCLUDING AEG)                                                         </vt:lpstr>
      <vt:lpstr>TOP 10 HICL DRUG CLASSES FOR FYTD2026 AEG ONLY                                                         </vt:lpstr>
      <vt:lpstr>9</vt:lpstr>
      <vt:lpstr>10</vt:lpstr>
    </vt:vector>
  </TitlesOfParts>
  <Company>Missouri Department of Social Services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Comparing Managed Care and Fee-For-Service</dc:title>
  <dc:creator>parkv1z</dc:creator>
  <cp:lastModifiedBy>Colozza, Jennifer</cp:lastModifiedBy>
  <cp:revision>652</cp:revision>
  <cp:lastPrinted>2022-08-11T18:30:38Z</cp:lastPrinted>
  <dcterms:created xsi:type="dcterms:W3CDTF">2014-11-30T21:45:23Z</dcterms:created>
  <dcterms:modified xsi:type="dcterms:W3CDTF">2025-12-30T16:07:41Z</dcterms:modified>
</cp:coreProperties>
</file>