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0" r:id="rId2"/>
  </p:sldMasterIdLst>
  <p:notesMasterIdLst>
    <p:notesMasterId r:id="rId49"/>
  </p:notesMasterIdLst>
  <p:handoutMasterIdLst>
    <p:handoutMasterId r:id="rId50"/>
  </p:handoutMasterIdLst>
  <p:sldIdLst>
    <p:sldId id="489" r:id="rId3"/>
    <p:sldId id="425" r:id="rId4"/>
    <p:sldId id="490" r:id="rId5"/>
    <p:sldId id="507" r:id="rId6"/>
    <p:sldId id="508" r:id="rId7"/>
    <p:sldId id="509" r:id="rId8"/>
    <p:sldId id="478" r:id="rId9"/>
    <p:sldId id="483" r:id="rId10"/>
    <p:sldId id="484" r:id="rId11"/>
    <p:sldId id="485" r:id="rId12"/>
    <p:sldId id="487" r:id="rId13"/>
    <p:sldId id="533" r:id="rId14"/>
    <p:sldId id="523" r:id="rId15"/>
    <p:sldId id="524" r:id="rId16"/>
    <p:sldId id="525" r:id="rId17"/>
    <p:sldId id="526" r:id="rId18"/>
    <p:sldId id="527" r:id="rId19"/>
    <p:sldId id="528" r:id="rId20"/>
    <p:sldId id="529" r:id="rId21"/>
    <p:sldId id="530" r:id="rId22"/>
    <p:sldId id="531" r:id="rId23"/>
    <p:sldId id="532" r:id="rId24"/>
    <p:sldId id="517" r:id="rId25"/>
    <p:sldId id="518" r:id="rId26"/>
    <p:sldId id="519" r:id="rId27"/>
    <p:sldId id="521" r:id="rId28"/>
    <p:sldId id="522" r:id="rId29"/>
    <p:sldId id="520" r:id="rId30"/>
    <p:sldId id="513" r:id="rId31"/>
    <p:sldId id="492" r:id="rId32"/>
    <p:sldId id="493" r:id="rId33"/>
    <p:sldId id="494" r:id="rId34"/>
    <p:sldId id="495" r:id="rId35"/>
    <p:sldId id="496" r:id="rId36"/>
    <p:sldId id="497" r:id="rId37"/>
    <p:sldId id="498" r:id="rId38"/>
    <p:sldId id="499" r:id="rId39"/>
    <p:sldId id="500" r:id="rId40"/>
    <p:sldId id="501" r:id="rId41"/>
    <p:sldId id="502" r:id="rId42"/>
    <p:sldId id="503" r:id="rId43"/>
    <p:sldId id="504" r:id="rId44"/>
    <p:sldId id="506" r:id="rId45"/>
    <p:sldId id="491" r:id="rId46"/>
    <p:sldId id="515" r:id="rId47"/>
    <p:sldId id="516"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82522" autoAdjust="0"/>
  </p:normalViewPr>
  <p:slideViewPr>
    <p:cSldViewPr>
      <p:cViewPr varScale="1">
        <p:scale>
          <a:sx n="44" d="100"/>
          <a:sy n="44" d="100"/>
        </p:scale>
        <p:origin x="1560" y="43"/>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Visualization!$A$29</c:f>
              <c:strCache>
                <c:ptCount val="1"/>
                <c:pt idx="0">
                  <c:v>MME 50 - 90 per day</c:v>
                </c:pt>
              </c:strCache>
            </c:strRef>
          </c:tx>
          <c:spPr>
            <a:ln w="28575" cap="rnd">
              <a:solidFill>
                <a:schemeClr val="accent1"/>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Visualization!$B$29:$AC$29</c:f>
              <c:numCache>
                <c:formatCode>General</c:formatCode>
                <c:ptCount val="28"/>
                <c:pt idx="0">
                  <c:v>4902</c:v>
                </c:pt>
                <c:pt idx="1">
                  <c:v>4740</c:v>
                </c:pt>
                <c:pt idx="2">
                  <c:v>4696</c:v>
                </c:pt>
                <c:pt idx="3">
                  <c:v>4548</c:v>
                </c:pt>
                <c:pt idx="4">
                  <c:v>4492</c:v>
                </c:pt>
                <c:pt idx="5">
                  <c:v>4389</c:v>
                </c:pt>
                <c:pt idx="6">
                  <c:v>4359</c:v>
                </c:pt>
                <c:pt idx="7">
                  <c:v>4201</c:v>
                </c:pt>
                <c:pt idx="8">
                  <c:v>4095</c:v>
                </c:pt>
                <c:pt idx="9">
                  <c:v>4116</c:v>
                </c:pt>
                <c:pt idx="10">
                  <c:v>4126</c:v>
                </c:pt>
                <c:pt idx="11">
                  <c:v>4092</c:v>
                </c:pt>
                <c:pt idx="12">
                  <c:v>4249</c:v>
                </c:pt>
                <c:pt idx="13">
                  <c:v>4056</c:v>
                </c:pt>
                <c:pt idx="14">
                  <c:v>4049</c:v>
                </c:pt>
                <c:pt idx="15">
                  <c:v>3823</c:v>
                </c:pt>
                <c:pt idx="16">
                  <c:v>3671</c:v>
                </c:pt>
                <c:pt idx="17">
                  <c:v>3689</c:v>
                </c:pt>
                <c:pt idx="18">
                  <c:v>3741</c:v>
                </c:pt>
                <c:pt idx="19">
                  <c:v>3732</c:v>
                </c:pt>
                <c:pt idx="20">
                  <c:v>3668</c:v>
                </c:pt>
                <c:pt idx="21">
                  <c:v>3666</c:v>
                </c:pt>
                <c:pt idx="22">
                  <c:v>3684</c:v>
                </c:pt>
                <c:pt idx="23">
                  <c:v>3767</c:v>
                </c:pt>
                <c:pt idx="24">
                  <c:v>3964</c:v>
                </c:pt>
                <c:pt idx="25">
                  <c:v>3873</c:v>
                </c:pt>
                <c:pt idx="26">
                  <c:v>3870</c:v>
                </c:pt>
                <c:pt idx="27">
                  <c:v>3854</c:v>
                </c:pt>
              </c:numCache>
            </c:numRef>
          </c:val>
          <c:smooth val="0"/>
          <c:extLst>
            <c:ext xmlns:c16="http://schemas.microsoft.com/office/drawing/2014/chart" uri="{C3380CC4-5D6E-409C-BE32-E72D297353CC}">
              <c16:uniqueId val="{00000000-55C4-4146-8D31-914A6BF36645}"/>
            </c:ext>
          </c:extLst>
        </c:ser>
        <c:ser>
          <c:idx val="1"/>
          <c:order val="1"/>
          <c:tx>
            <c:strRef>
              <c:f>Visualization!$A$30</c:f>
              <c:strCache>
                <c:ptCount val="1"/>
                <c:pt idx="0">
                  <c:v>MME 90 - 150 per day</c:v>
                </c:pt>
              </c:strCache>
            </c:strRef>
          </c:tx>
          <c:spPr>
            <a:ln w="28575" cap="rnd">
              <a:solidFill>
                <a:schemeClr val="accent2"/>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Visualization!$B$30:$AC$30</c:f>
              <c:numCache>
                <c:formatCode>General</c:formatCode>
                <c:ptCount val="28"/>
                <c:pt idx="0">
                  <c:v>1048</c:v>
                </c:pt>
                <c:pt idx="1">
                  <c:v>1029</c:v>
                </c:pt>
                <c:pt idx="2">
                  <c:v>1021</c:v>
                </c:pt>
                <c:pt idx="3">
                  <c:v>959</c:v>
                </c:pt>
                <c:pt idx="4">
                  <c:v>942</c:v>
                </c:pt>
                <c:pt idx="5">
                  <c:v>920</c:v>
                </c:pt>
                <c:pt idx="6">
                  <c:v>912</c:v>
                </c:pt>
                <c:pt idx="7">
                  <c:v>888</c:v>
                </c:pt>
                <c:pt idx="8">
                  <c:v>865</c:v>
                </c:pt>
                <c:pt idx="9">
                  <c:v>834</c:v>
                </c:pt>
                <c:pt idx="10">
                  <c:v>785</c:v>
                </c:pt>
                <c:pt idx="11">
                  <c:v>764</c:v>
                </c:pt>
                <c:pt idx="12">
                  <c:v>816</c:v>
                </c:pt>
                <c:pt idx="13">
                  <c:v>770</c:v>
                </c:pt>
                <c:pt idx="14">
                  <c:v>787</c:v>
                </c:pt>
                <c:pt idx="15">
                  <c:v>769</c:v>
                </c:pt>
                <c:pt idx="16">
                  <c:v>713</c:v>
                </c:pt>
                <c:pt idx="17">
                  <c:v>690</c:v>
                </c:pt>
                <c:pt idx="18">
                  <c:v>686</c:v>
                </c:pt>
                <c:pt idx="19">
                  <c:v>693</c:v>
                </c:pt>
                <c:pt idx="20">
                  <c:v>713</c:v>
                </c:pt>
                <c:pt idx="21">
                  <c:v>683</c:v>
                </c:pt>
                <c:pt idx="22">
                  <c:v>655</c:v>
                </c:pt>
                <c:pt idx="23">
                  <c:v>646</c:v>
                </c:pt>
                <c:pt idx="24">
                  <c:v>753</c:v>
                </c:pt>
                <c:pt idx="25">
                  <c:v>734</c:v>
                </c:pt>
                <c:pt idx="26">
                  <c:v>738</c:v>
                </c:pt>
                <c:pt idx="27">
                  <c:v>750</c:v>
                </c:pt>
              </c:numCache>
            </c:numRef>
          </c:val>
          <c:smooth val="0"/>
          <c:extLst>
            <c:ext xmlns:c16="http://schemas.microsoft.com/office/drawing/2014/chart" uri="{C3380CC4-5D6E-409C-BE32-E72D297353CC}">
              <c16:uniqueId val="{00000001-55C4-4146-8D31-914A6BF36645}"/>
            </c:ext>
          </c:extLst>
        </c:ser>
        <c:ser>
          <c:idx val="2"/>
          <c:order val="2"/>
          <c:tx>
            <c:strRef>
              <c:f>Visualization!$A$31</c:f>
              <c:strCache>
                <c:ptCount val="1"/>
                <c:pt idx="0">
                  <c:v>MME &gt; 150 per day</c:v>
                </c:pt>
              </c:strCache>
            </c:strRef>
          </c:tx>
          <c:spPr>
            <a:ln w="28575" cap="rnd">
              <a:solidFill>
                <a:schemeClr val="accent3"/>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Visualization!$B$31:$AC$31</c:f>
              <c:numCache>
                <c:formatCode>General</c:formatCode>
                <c:ptCount val="28"/>
                <c:pt idx="0">
                  <c:v>974</c:v>
                </c:pt>
                <c:pt idx="1">
                  <c:v>951</c:v>
                </c:pt>
                <c:pt idx="2">
                  <c:v>938</c:v>
                </c:pt>
                <c:pt idx="3">
                  <c:v>888</c:v>
                </c:pt>
                <c:pt idx="4">
                  <c:v>866</c:v>
                </c:pt>
                <c:pt idx="5">
                  <c:v>801</c:v>
                </c:pt>
                <c:pt idx="6">
                  <c:v>768</c:v>
                </c:pt>
                <c:pt idx="7">
                  <c:v>718</c:v>
                </c:pt>
                <c:pt idx="8">
                  <c:v>656</c:v>
                </c:pt>
                <c:pt idx="9">
                  <c:v>643</c:v>
                </c:pt>
                <c:pt idx="10">
                  <c:v>598</c:v>
                </c:pt>
                <c:pt idx="11">
                  <c:v>582</c:v>
                </c:pt>
                <c:pt idx="12">
                  <c:v>653</c:v>
                </c:pt>
                <c:pt idx="13">
                  <c:v>639</c:v>
                </c:pt>
                <c:pt idx="14">
                  <c:v>625</c:v>
                </c:pt>
                <c:pt idx="15">
                  <c:v>599</c:v>
                </c:pt>
                <c:pt idx="16">
                  <c:v>589</c:v>
                </c:pt>
                <c:pt idx="17">
                  <c:v>577</c:v>
                </c:pt>
                <c:pt idx="18">
                  <c:v>554</c:v>
                </c:pt>
                <c:pt idx="19">
                  <c:v>551</c:v>
                </c:pt>
                <c:pt idx="20">
                  <c:v>561</c:v>
                </c:pt>
                <c:pt idx="21">
                  <c:v>539</c:v>
                </c:pt>
                <c:pt idx="22">
                  <c:v>527</c:v>
                </c:pt>
                <c:pt idx="23">
                  <c:v>529</c:v>
                </c:pt>
                <c:pt idx="24">
                  <c:v>621</c:v>
                </c:pt>
                <c:pt idx="25">
                  <c:v>606</c:v>
                </c:pt>
                <c:pt idx="26">
                  <c:v>587</c:v>
                </c:pt>
                <c:pt idx="27">
                  <c:v>568</c:v>
                </c:pt>
              </c:numCache>
            </c:numRef>
          </c:val>
          <c:smooth val="0"/>
          <c:extLst>
            <c:ext xmlns:c16="http://schemas.microsoft.com/office/drawing/2014/chart" uri="{C3380CC4-5D6E-409C-BE32-E72D297353CC}">
              <c16:uniqueId val="{00000002-55C4-4146-8D31-914A6BF36645}"/>
            </c:ext>
          </c:extLst>
        </c:ser>
        <c:dLbls>
          <c:showLegendKey val="0"/>
          <c:showVal val="0"/>
          <c:showCatName val="0"/>
          <c:showSerName val="0"/>
          <c:showPercent val="0"/>
          <c:showBubbleSize val="0"/>
        </c:dLbls>
        <c:smooth val="0"/>
        <c:axId val="830681008"/>
        <c:axId val="830681664"/>
        <c:extLst>
          <c:ext xmlns:c15="http://schemas.microsoft.com/office/drawing/2012/chart" uri="{02D57815-91ED-43cb-92C2-25804820EDAC}">
            <c15:filteredLineSeries>
              <c15:ser>
                <c:idx val="3"/>
                <c:order val="3"/>
                <c:tx>
                  <c:strRef>
                    <c:extLst>
                      <c:ext uri="{02D57815-91ED-43cb-92C2-25804820EDAC}">
                        <c15:formulaRef>
                          <c15:sqref>Visualization!$A$32</c15:sqref>
                        </c15:formulaRef>
                      </c:ext>
                    </c:extLst>
                    <c:strCache>
                      <c:ptCount val="1"/>
                      <c:pt idx="0">
                        <c:v>Participants With Any Opioid</c:v>
                      </c:pt>
                    </c:strCache>
                  </c:strRef>
                </c:tx>
                <c:spPr>
                  <a:ln w="28575" cap="rnd">
                    <a:solidFill>
                      <a:schemeClr val="accent4"/>
                    </a:solidFill>
                    <a:round/>
                  </a:ln>
                  <a:effectLst/>
                </c:spPr>
                <c:marker>
                  <c:symbol val="none"/>
                </c:marker>
                <c:cat>
                  <c:numRef>
                    <c:extLst>
                      <c:ext uri="{02D57815-91ED-43cb-92C2-25804820EDAC}">
                        <c15:formulaRef>
                          <c15:sqref>Visualization!$B$28:$AC$28</c15:sqref>
                        </c15:formulaRef>
                      </c:ext>
                    </c:extLst>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extLst>
                      <c:ext uri="{02D57815-91ED-43cb-92C2-25804820EDAC}">
                        <c15:formulaRef>
                          <c15:sqref>Visualization!$B$32:$AC$32</c15:sqref>
                        </c15:formulaRef>
                      </c:ext>
                    </c:extLst>
                    <c:numCache>
                      <c:formatCode>General</c:formatCode>
                      <c:ptCount val="28"/>
                      <c:pt idx="0">
                        <c:v>33289</c:v>
                      </c:pt>
                      <c:pt idx="1">
                        <c:v>33181</c:v>
                      </c:pt>
                      <c:pt idx="2">
                        <c:v>33256</c:v>
                      </c:pt>
                      <c:pt idx="3">
                        <c:v>33167</c:v>
                      </c:pt>
                      <c:pt idx="4">
                        <c:v>33189</c:v>
                      </c:pt>
                      <c:pt idx="5">
                        <c:v>33256</c:v>
                      </c:pt>
                      <c:pt idx="6">
                        <c:v>33221</c:v>
                      </c:pt>
                      <c:pt idx="7">
                        <c:v>32481</c:v>
                      </c:pt>
                      <c:pt idx="8">
                        <c:v>31755</c:v>
                      </c:pt>
                      <c:pt idx="9">
                        <c:v>32054</c:v>
                      </c:pt>
                      <c:pt idx="10">
                        <c:v>30474</c:v>
                      </c:pt>
                      <c:pt idx="11">
                        <c:v>30836</c:v>
                      </c:pt>
                      <c:pt idx="12">
                        <c:v>31578</c:v>
                      </c:pt>
                      <c:pt idx="13">
                        <c:v>30321</c:v>
                      </c:pt>
                      <c:pt idx="14">
                        <c:v>32083</c:v>
                      </c:pt>
                      <c:pt idx="15">
                        <c:v>31876</c:v>
                      </c:pt>
                      <c:pt idx="16">
                        <c:v>30966</c:v>
                      </c:pt>
                      <c:pt idx="17">
                        <c:v>31285</c:v>
                      </c:pt>
                      <c:pt idx="18">
                        <c:v>31637</c:v>
                      </c:pt>
                      <c:pt idx="19">
                        <c:v>31688</c:v>
                      </c:pt>
                      <c:pt idx="20">
                        <c:v>32201</c:v>
                      </c:pt>
                      <c:pt idx="21">
                        <c:v>32487</c:v>
                      </c:pt>
                      <c:pt idx="22">
                        <c:v>32086</c:v>
                      </c:pt>
                      <c:pt idx="23">
                        <c:v>33193</c:v>
                      </c:pt>
                      <c:pt idx="24">
                        <c:v>35037</c:v>
                      </c:pt>
                      <c:pt idx="25">
                        <c:v>34368</c:v>
                      </c:pt>
                      <c:pt idx="26">
                        <c:v>35790</c:v>
                      </c:pt>
                      <c:pt idx="27">
                        <c:v>35429</c:v>
                      </c:pt>
                    </c:numCache>
                  </c:numRef>
                </c:val>
                <c:smooth val="0"/>
                <c:extLst>
                  <c:ext xmlns:c16="http://schemas.microsoft.com/office/drawing/2014/chart" uri="{C3380CC4-5D6E-409C-BE32-E72D297353CC}">
                    <c16:uniqueId val="{00000003-55C4-4146-8D31-914A6BF3664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Visualization!$A$33</c15:sqref>
                        </c15:formulaRef>
                      </c:ext>
                    </c:extLst>
                    <c:strCache>
                      <c:ptCount val="1"/>
                      <c:pt idx="0">
                        <c:v>MME &lt; 50 per day</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Visualization!$B$28:$AC$28</c15:sqref>
                        </c15:formulaRef>
                      </c:ext>
                    </c:extLst>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extLst xmlns:c15="http://schemas.microsoft.com/office/drawing/2012/chart">
                      <c:ext xmlns:c15="http://schemas.microsoft.com/office/drawing/2012/chart" uri="{02D57815-91ED-43cb-92C2-25804820EDAC}">
                        <c15:formulaRef>
                          <c15:sqref>Visualization!$B$33:$AC$33</c15:sqref>
                        </c15:formulaRef>
                      </c:ext>
                    </c:extLst>
                    <c:numCache>
                      <c:formatCode>General</c:formatCode>
                      <c:ptCount val="28"/>
                      <c:pt idx="0">
                        <c:v>26365</c:v>
                      </c:pt>
                      <c:pt idx="1">
                        <c:v>26461</c:v>
                      </c:pt>
                      <c:pt idx="2">
                        <c:v>26601</c:v>
                      </c:pt>
                      <c:pt idx="3">
                        <c:v>26772</c:v>
                      </c:pt>
                      <c:pt idx="4">
                        <c:v>26889</c:v>
                      </c:pt>
                      <c:pt idx="5">
                        <c:v>27146</c:v>
                      </c:pt>
                      <c:pt idx="6">
                        <c:v>27182</c:v>
                      </c:pt>
                      <c:pt idx="7">
                        <c:v>26674</c:v>
                      </c:pt>
                      <c:pt idx="8">
                        <c:v>26139</c:v>
                      </c:pt>
                      <c:pt idx="9">
                        <c:v>26461</c:v>
                      </c:pt>
                      <c:pt idx="10">
                        <c:v>24965</c:v>
                      </c:pt>
                      <c:pt idx="11">
                        <c:v>25398</c:v>
                      </c:pt>
                      <c:pt idx="12">
                        <c:v>25860</c:v>
                      </c:pt>
                      <c:pt idx="13">
                        <c:v>24856</c:v>
                      </c:pt>
                      <c:pt idx="14">
                        <c:v>26622</c:v>
                      </c:pt>
                      <c:pt idx="15">
                        <c:v>26685</c:v>
                      </c:pt>
                      <c:pt idx="16">
                        <c:v>25993</c:v>
                      </c:pt>
                      <c:pt idx="17">
                        <c:v>26329</c:v>
                      </c:pt>
                      <c:pt idx="18">
                        <c:v>26656</c:v>
                      </c:pt>
                      <c:pt idx="19">
                        <c:v>26712</c:v>
                      </c:pt>
                      <c:pt idx="20">
                        <c:v>27259</c:v>
                      </c:pt>
                      <c:pt idx="21">
                        <c:v>27599</c:v>
                      </c:pt>
                      <c:pt idx="22">
                        <c:v>27220</c:v>
                      </c:pt>
                      <c:pt idx="23">
                        <c:v>28251</c:v>
                      </c:pt>
                      <c:pt idx="24">
                        <c:v>29699</c:v>
                      </c:pt>
                      <c:pt idx="25">
                        <c:v>29155</c:v>
                      </c:pt>
                      <c:pt idx="26">
                        <c:v>30595</c:v>
                      </c:pt>
                      <c:pt idx="27">
                        <c:v>30257</c:v>
                      </c:pt>
                    </c:numCache>
                  </c:numRef>
                </c:val>
                <c:smooth val="0"/>
                <c:extLst xmlns:c15="http://schemas.microsoft.com/office/drawing/2012/chart">
                  <c:ext xmlns:c16="http://schemas.microsoft.com/office/drawing/2014/chart" uri="{C3380CC4-5D6E-409C-BE32-E72D297353CC}">
                    <c16:uniqueId val="{00000004-55C4-4146-8D31-914A6BF36645}"/>
                  </c:ext>
                </c:extLst>
              </c15:ser>
            </c15:filteredLineSeries>
          </c:ext>
        </c:extLst>
      </c:lineChart>
      <c:dateAx>
        <c:axId val="8306810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30681664"/>
        <c:crosses val="autoZero"/>
        <c:auto val="1"/>
        <c:lblOffset val="100"/>
        <c:baseTimeUnit val="months"/>
      </c:dateAx>
      <c:valAx>
        <c:axId val="83068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3068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7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7" cy="465137"/>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1" y="3"/>
            <a:ext cx="3038477" cy="465137"/>
          </a:xfrm>
          <a:prstGeom prst="rect">
            <a:avLst/>
          </a:prstGeom>
        </p:spPr>
        <p:txBody>
          <a:bodyPr vert="horz" lIns="91075" tIns="45537" rIns="91075" bIns="45537" rtlCol="0"/>
          <a:lstStyle>
            <a:lvl1pPr algn="r">
              <a:defRPr sz="1200"/>
            </a:lvl1pPr>
          </a:lstStyle>
          <a:p>
            <a:fld id="{0D144030-4CAA-4B43-A21F-96EBF1BA20C8}" type="datetimeFigureOut">
              <a:rPr lang="en-US" smtClean="0"/>
              <a:t>10/16/2023</a:t>
            </a:fld>
            <a:endParaRPr lang="en-US" dirty="0"/>
          </a:p>
        </p:txBody>
      </p:sp>
      <p:sp>
        <p:nvSpPr>
          <p:cNvPr id="4" name="Footer Placeholder 3"/>
          <p:cNvSpPr>
            <a:spLocks noGrp="1"/>
          </p:cNvSpPr>
          <p:nvPr>
            <p:ph type="ftr" sz="quarter" idx="2"/>
          </p:nvPr>
        </p:nvSpPr>
        <p:spPr>
          <a:xfrm>
            <a:off x="3" y="8829678"/>
            <a:ext cx="3038477" cy="465137"/>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8"/>
            <a:ext cx="3038477" cy="465137"/>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803" tIns="46403" rIns="92803" bIns="46403" rtlCol="0"/>
          <a:lstStyle>
            <a:lvl1pPr algn="r">
              <a:defRPr sz="1200"/>
            </a:lvl1pPr>
          </a:lstStyle>
          <a:p>
            <a:fld id="{97CF049E-D21B-4DB6-B4B8-7FA4F1288B91}" type="datetimeFigureOut">
              <a:rPr lang="en-US" smtClean="0"/>
              <a:pPr/>
              <a:t>10/16/2023</a:t>
            </a:fld>
            <a:endParaRPr lang="en-US" dirty="0"/>
          </a:p>
        </p:txBody>
      </p:sp>
      <p:sp>
        <p:nvSpPr>
          <p:cNvPr id="4" name="Slide Image Placeholder 3"/>
          <p:cNvSpPr>
            <a:spLocks noGrp="1" noRot="1" noChangeAspect="1"/>
          </p:cNvSpPr>
          <p:nvPr>
            <p:ph type="sldImg" idx="2"/>
          </p:nvPr>
        </p:nvSpPr>
        <p:spPr>
          <a:xfrm>
            <a:off x="1184275" y="698500"/>
            <a:ext cx="4641850" cy="3481388"/>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03" tIns="46403" rIns="92803" bIns="464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4297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15353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12</a:t>
            </a:fld>
            <a:endParaRPr lang="en-US" dirty="0"/>
          </a:p>
        </p:txBody>
      </p:sp>
    </p:spTree>
    <p:extLst>
      <p:ext uri="{BB962C8B-B14F-4D97-AF65-F5344CB8AC3E}">
        <p14:creationId xmlns:p14="http://schemas.microsoft.com/office/powerpoint/2010/main" val="107765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23</a:t>
            </a:fld>
            <a:endParaRPr lang="en-US" dirty="0"/>
          </a:p>
        </p:txBody>
      </p:sp>
    </p:spTree>
    <p:extLst>
      <p:ext uri="{BB962C8B-B14F-4D97-AF65-F5344CB8AC3E}">
        <p14:creationId xmlns:p14="http://schemas.microsoft.com/office/powerpoint/2010/main" val="313684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95855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26</a:t>
            </a:fld>
            <a:endParaRPr lang="en-US" dirty="0"/>
          </a:p>
        </p:txBody>
      </p:sp>
    </p:spTree>
    <p:extLst>
      <p:ext uri="{BB962C8B-B14F-4D97-AF65-F5344CB8AC3E}">
        <p14:creationId xmlns:p14="http://schemas.microsoft.com/office/powerpoint/2010/main" val="411269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28</a:t>
            </a:fld>
            <a:endParaRPr lang="en-US" dirty="0"/>
          </a:p>
        </p:txBody>
      </p:sp>
    </p:spTree>
    <p:extLst>
      <p:ext uri="{BB962C8B-B14F-4D97-AF65-F5344CB8AC3E}">
        <p14:creationId xmlns:p14="http://schemas.microsoft.com/office/powerpoint/2010/main" val="142178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29</a:t>
            </a:fld>
            <a:endParaRPr lang="en-US" dirty="0"/>
          </a:p>
        </p:txBody>
      </p:sp>
    </p:spTree>
    <p:extLst>
      <p:ext uri="{BB962C8B-B14F-4D97-AF65-F5344CB8AC3E}">
        <p14:creationId xmlns:p14="http://schemas.microsoft.com/office/powerpoint/2010/main" val="280119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30</a:t>
            </a:fld>
            <a:endParaRPr lang="en-US" dirty="0"/>
          </a:p>
        </p:txBody>
      </p:sp>
    </p:spTree>
    <p:extLst>
      <p:ext uri="{BB962C8B-B14F-4D97-AF65-F5344CB8AC3E}">
        <p14:creationId xmlns:p14="http://schemas.microsoft.com/office/powerpoint/2010/main" val="2575848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42616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54264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95000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57695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76291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1211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28426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127245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3450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46612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077021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89404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0282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476352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79403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44</a:t>
            </a:fld>
            <a:endParaRPr lang="en-US" dirty="0"/>
          </a:p>
        </p:txBody>
      </p:sp>
    </p:spTree>
    <p:extLst>
      <p:ext uri="{BB962C8B-B14F-4D97-AF65-F5344CB8AC3E}">
        <p14:creationId xmlns:p14="http://schemas.microsoft.com/office/powerpoint/2010/main" val="2450400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45</a:t>
            </a:fld>
            <a:endParaRPr lang="en-US" dirty="0"/>
          </a:p>
        </p:txBody>
      </p:sp>
    </p:spTree>
    <p:extLst>
      <p:ext uri="{BB962C8B-B14F-4D97-AF65-F5344CB8AC3E}">
        <p14:creationId xmlns:p14="http://schemas.microsoft.com/office/powerpoint/2010/main" val="25868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46</a:t>
            </a:fld>
            <a:endParaRPr lang="en-US" dirty="0"/>
          </a:p>
        </p:txBody>
      </p:sp>
    </p:spTree>
    <p:extLst>
      <p:ext uri="{BB962C8B-B14F-4D97-AF65-F5344CB8AC3E}">
        <p14:creationId xmlns:p14="http://schemas.microsoft.com/office/powerpoint/2010/main" val="256179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07700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31E158-40A7-4902-972C-5318C95E78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DEEF5302-48EF-4ACD-991B-1CA03D91BE3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83860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a:t>
            </a:fld>
            <a:endParaRPr lang="en-US" dirty="0"/>
          </a:p>
        </p:txBody>
      </p:sp>
    </p:spTree>
    <p:extLst>
      <p:ext uri="{BB962C8B-B14F-4D97-AF65-F5344CB8AC3E}">
        <p14:creationId xmlns:p14="http://schemas.microsoft.com/office/powerpoint/2010/main" val="218404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5349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41606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45789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userDrawn="1"/>
        </p:nvGrpSpPr>
        <p:grpSpPr>
          <a:xfrm>
            <a:off x="-76" y="6172200"/>
            <a:ext cx="9146459" cy="688181"/>
            <a:chOff x="-76" y="5293518"/>
            <a:chExt cx="9146459" cy="1566863"/>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BE56D12E-2748-4267-B446-3B251FB1D5B4}"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D8661-F6B5-4343-85BC-CB8A00C66112}"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409901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A2D2F-B061-4485-AAB2-DA3801E9F82A}" type="datetime1">
              <a:rPr lang="en-US" smtClean="0"/>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95944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992CB-E97D-4DCD-BF1D-2DC8BDF53B49}"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0886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66D58-9868-4BA3-A64C-A281BFBE2AE5}"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29770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6514-250C-47B7-9F9B-8990350624F5}"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424243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AD337-0970-449D-A814-74C0193215A8}"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73486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7724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0" y="6172200"/>
            <a:ext cx="9146381" cy="687838"/>
            <a:chOff x="0" y="5457825"/>
            <a:chExt cx="9146381" cy="1402214"/>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FB1E67D3-60E4-4D27-9E0B-6D034DBF6EC1}"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512DAB7-38E7-443B-8E03-D2CCAEFBE4DA}"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grpSp>
        <p:nvGrpSpPr>
          <p:cNvPr id="12" name="Group 11"/>
          <p:cNvGrpSpPr/>
          <p:nvPr userDrawn="1"/>
        </p:nvGrpSpPr>
        <p:grpSpPr>
          <a:xfrm>
            <a:off x="-76" y="6172200"/>
            <a:ext cx="9146459" cy="688181"/>
            <a:chOff x="-76" y="5293518"/>
            <a:chExt cx="9146459" cy="1566863"/>
          </a:xfrm>
        </p:grpSpPr>
        <p:sp>
          <p:nvSpPr>
            <p:cNvPr id="13" name="Freeform 12"/>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4" name="Freeform 13"/>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5" name="Freeform 14"/>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6" name="Freeform 15"/>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0" y="6169574"/>
            <a:ext cx="9146381" cy="690464"/>
            <a:chOff x="0" y="5457825"/>
            <a:chExt cx="9146381" cy="1402214"/>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p:cNvSpPr>
            <a:spLocks noGrp="1"/>
          </p:cNvSpPr>
          <p:nvPr>
            <p:ph type="dt" sz="half" idx="10"/>
          </p:nvPr>
        </p:nvSpPr>
        <p:spPr/>
        <p:txBody>
          <a:bodyPr/>
          <a:lstStyle/>
          <a:p>
            <a:fld id="{C0710BA7-D226-495B-A757-165737818656}"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977B3-A496-48C5-90EA-D2B773E5BCE2}"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36842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0DC44-A7C5-4024-96B9-BFCE4F9BCBA9}"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92469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533F5-156F-4097-AF26-62027132F166}"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83955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F5FED-1C11-4910-9778-9212D1BF06B6}"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12553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9E1E9-1003-4AC7-AD78-302766C89DF0}"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441514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10/16/2023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9" r:id="rId4"/>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2CEBB-5EF9-4B6E-A21B-96E2D86E10CA}" type="datetime1">
              <a:rPr lang="en-US" smtClean="0"/>
              <a:t>10/16/2023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46DB-B1C9-4BAB-9FA2-E8F62AA8F892}" type="slidenum">
              <a:rPr lang="en-US" smtClean="0"/>
              <a:t>‹#›</a:t>
            </a:fld>
            <a:endParaRPr lang="en-US" dirty="0"/>
          </a:p>
        </p:txBody>
      </p:sp>
    </p:spTree>
    <p:extLst>
      <p:ext uri="{BB962C8B-B14F-4D97-AF65-F5344CB8AC3E}">
        <p14:creationId xmlns:p14="http://schemas.microsoft.com/office/powerpoint/2010/main" val="14415905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ss.mo.gov/mis/clcounter/" TargetMode="External"/><Relationship Id="rId2" Type="http://schemas.openxmlformats.org/officeDocument/2006/relationships/hyperlink" Target="https://mydss.mo.gov/renew" TargetMode="Externa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3.png@01D8E399.8E2265B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cid:image003.png@01D8E399.8E2265B0"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cid:image003.png@01D8E399.8E2265B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3.png@01D8E399.8E2265B0"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cid:image003.png@01D8E399.8E2265B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mailto:MHD.PharmacyAdmin@dss.m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ss.mo.gov/mhd/cs/pharmacy/pdf/select-oral-benzodiazepines-clinical-edi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ss.mo.gov/mhd/cs/pharmacy/pdf/high-risk-therapies-clinical.pdf" TargetMode="External"/><Relationship Id="rId4" Type="http://schemas.openxmlformats.org/officeDocument/2006/relationships/hyperlink" Target="https://dss.mo.gov/mhd/cs/pharmacy/pdf/opioid-select-alcohol-dependence-agents.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229" y="1905000"/>
            <a:ext cx="8534400" cy="4267200"/>
          </a:xfrm>
        </p:spPr>
        <p:txBody>
          <a:bodyPr>
            <a:noAutofit/>
          </a:bodyPr>
          <a:lstStyle/>
          <a:p>
            <a:pPr algn="ctr"/>
            <a:r>
              <a:rPr lang="en-US" sz="4000" b="1" cap="none" dirty="0">
                <a:solidFill>
                  <a:srgbClr val="002060"/>
                </a:solidFill>
                <a:latin typeface="Century Gothic" panose="020B0502020202020204" pitchFamily="34" charset="0"/>
              </a:rPr>
              <a:t>MO HealthNet Oversight Committee </a:t>
            </a:r>
            <a:r>
              <a:rPr lang="en-US" sz="4000" b="1" cap="none" dirty="0" smtClean="0">
                <a:solidFill>
                  <a:srgbClr val="002060"/>
                </a:solidFill>
                <a:latin typeface="Century Gothic" panose="020B0502020202020204" pitchFamily="34" charset="0"/>
              </a:rPr>
              <a:t>Meeting</a:t>
            </a:r>
            <a:br>
              <a:rPr lang="en-US" sz="4000" b="1" cap="none" dirty="0" smtClean="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August 9, 2023</a:t>
            </a:r>
            <a:br>
              <a:rPr lang="en-US" sz="4000" b="1" cap="none" dirty="0">
                <a:solidFill>
                  <a:srgbClr val="002060"/>
                </a:solidFill>
                <a:latin typeface="Century Gothic" panose="020B0502020202020204" pitchFamily="34" charset="0"/>
              </a:rPr>
            </a:br>
            <a:r>
              <a:rPr lang="en-US" sz="4000" b="1" cap="none" dirty="0">
                <a:solidFill>
                  <a:srgbClr val="1B587C"/>
                </a:solidFill>
                <a:latin typeface="Century Gothic" panose="020B0502020202020204" pitchFamily="34" charset="0"/>
              </a:rPr>
              <a:t/>
            </a:r>
            <a:br>
              <a:rPr lang="en-US" sz="4000" b="1" cap="none" dirty="0">
                <a:solidFill>
                  <a:srgbClr val="1B587C"/>
                </a:solidFill>
                <a:latin typeface="Century Gothic" panose="020B0502020202020204" pitchFamily="34" charset="0"/>
              </a:rPr>
            </a:br>
            <a:r>
              <a:rPr lang="en-US" sz="4000" b="1" cap="none" dirty="0">
                <a:solidFill>
                  <a:srgbClr val="1B587C"/>
                </a:solidFill>
                <a:latin typeface="Century Gothic" panose="020B0502020202020204" pitchFamily="34" charset="0"/>
              </a:rPr>
              <a:t/>
            </a:r>
            <a:br>
              <a:rPr lang="en-US" sz="4000" b="1" cap="none" dirty="0">
                <a:solidFill>
                  <a:srgbClr val="1B587C"/>
                </a:solidFill>
                <a:latin typeface="Century Gothic" panose="020B0502020202020204" pitchFamily="34" charset="0"/>
              </a:rPr>
            </a:br>
            <a:endParaRPr lang="en-US" sz="4000" b="1" i="1" cap="small" dirty="0">
              <a:solidFill>
                <a:schemeClr val="accent3"/>
              </a:solidFill>
              <a:latin typeface="Century Gothic" panose="020B0502020202020204" pitchFamily="34" charset="0"/>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1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a:solidFill>
                  <a:srgbClr val="002060"/>
                </a:solidFill>
                <a:cs typeface="Calibri" panose="020F0502020204030204" pitchFamily="34" charset="0"/>
              </a:rPr>
              <a:t>Update: 12-month Post-Partum Coverage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MHD will submit to CMS by September 7:</a:t>
            </a:r>
          </a:p>
          <a:p>
            <a:pPr marL="457200" indent="-457200"/>
            <a:r>
              <a:rPr lang="en-US" sz="3200" dirty="0">
                <a:latin typeface="Calibri" panose="020F0502020204030204" pitchFamily="34" charset="0"/>
                <a:cs typeface="Calibri" panose="020F0502020204030204" pitchFamily="34" charset="0"/>
              </a:rPr>
              <a:t>Eligibility State Plan Amendment (SPA)</a:t>
            </a:r>
          </a:p>
          <a:p>
            <a:pPr marL="457200" indent="-457200"/>
            <a:r>
              <a:rPr lang="en-US" sz="3200" dirty="0">
                <a:latin typeface="Calibri" panose="020F0502020204030204" pitchFamily="34" charset="0"/>
                <a:cs typeface="Calibri" panose="020F0502020204030204" pitchFamily="34" charset="0"/>
              </a:rPr>
              <a:t>CHIP SPA</a:t>
            </a:r>
          </a:p>
          <a:p>
            <a:pPr marL="457200" indent="-457200"/>
            <a:r>
              <a:rPr lang="en-US" sz="3200" dirty="0">
                <a:latin typeface="Calibri" panose="020F0502020204030204" pitchFamily="34" charset="0"/>
                <a:cs typeface="Calibri" panose="020F0502020204030204" pitchFamily="34" charset="0"/>
              </a:rPr>
              <a:t>F-MAP SPA addendum</a:t>
            </a:r>
          </a:p>
        </p:txBody>
      </p:sp>
    </p:spTree>
    <p:extLst>
      <p:ext uri="{BB962C8B-B14F-4D97-AF65-F5344CB8AC3E}">
        <p14:creationId xmlns:p14="http://schemas.microsoft.com/office/powerpoint/2010/main" val="122439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a:solidFill>
                  <a:srgbClr val="002060"/>
                </a:solidFill>
                <a:cs typeface="Calibri" panose="020F0502020204030204" pitchFamily="34" charset="0"/>
              </a:rPr>
              <a:t>Update: Education and Training</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457200" indent="-457200"/>
            <a:r>
              <a:rPr lang="en-US" sz="3200" dirty="0">
                <a:latin typeface="Calibri" panose="020F0502020204030204" pitchFamily="34" charset="0"/>
                <a:cs typeface="Calibri" panose="020F0502020204030204" pitchFamily="34" charset="0"/>
              </a:rPr>
              <a:t>MO HealthNet provider manuals</a:t>
            </a:r>
          </a:p>
          <a:p>
            <a:pPr marL="457200" indent="-457200"/>
            <a:r>
              <a:rPr lang="en-US" sz="3200" dirty="0">
                <a:latin typeface="Calibri" panose="020F0502020204030204" pitchFamily="34" charset="0"/>
                <a:cs typeface="Calibri" panose="020F0502020204030204" pitchFamily="34" charset="0"/>
              </a:rPr>
              <a:t>Maternal Health efforts</a:t>
            </a:r>
          </a:p>
          <a:p>
            <a:pPr marL="457200" indent="-457200"/>
            <a:r>
              <a:rPr lang="en-US" sz="3200" dirty="0">
                <a:latin typeface="Calibri" panose="020F0502020204030204" pitchFamily="34" charset="0"/>
                <a:cs typeface="Calibri" panose="020F0502020204030204" pitchFamily="34" charset="0"/>
              </a:rPr>
              <a:t>Provider forms</a:t>
            </a:r>
          </a:p>
          <a:p>
            <a:pPr marL="457200" indent="-457200"/>
            <a:r>
              <a:rPr lang="en-US" sz="3200" dirty="0">
                <a:latin typeface="Calibri" panose="020F0502020204030204" pitchFamily="34" charset="0"/>
                <a:cs typeface="Calibri" panose="020F0502020204030204" pitchFamily="34" charset="0"/>
              </a:rPr>
              <a:t>All-inclusive Provider Enrollment Guide</a:t>
            </a:r>
          </a:p>
        </p:txBody>
      </p:sp>
    </p:spTree>
    <p:extLst>
      <p:ext uri="{BB962C8B-B14F-4D97-AF65-F5344CB8AC3E}">
        <p14:creationId xmlns:p14="http://schemas.microsoft.com/office/powerpoint/2010/main" val="231161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7269"/>
            <a:ext cx="8534400" cy="2895599"/>
          </a:xfrm>
        </p:spPr>
        <p:txBody>
          <a:bodyPr>
            <a:noAutofit/>
          </a:bodyPr>
          <a:lstStyle/>
          <a:p>
            <a:pPr lvl="0" algn="ctr">
              <a:spcBef>
                <a:spcPts val="0"/>
              </a:spcBef>
            </a:pPr>
            <a:r>
              <a:rPr lang="en-US" sz="4000" b="1" cap="small" dirty="0" smtClean="0">
                <a:solidFill>
                  <a:srgbClr val="002060"/>
                </a:solidFill>
                <a:latin typeface="Century Gothic" panose="020B0502020202020204" pitchFamily="34" charset="0"/>
                <a:ea typeface="+mn-ea"/>
                <a:cs typeface="+mn-cs"/>
              </a:rPr>
              <a:t>Family Support Division Update</a:t>
            </a: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4000" b="1" cap="small" dirty="0" smtClean="0">
                <a:solidFill>
                  <a:srgbClr val="002060"/>
                </a:solidFill>
                <a:latin typeface="Century Gothic" panose="020B0502020202020204" pitchFamily="34" charset="0"/>
                <a:ea typeface="+mn-ea"/>
                <a:cs typeface="+mn-cs"/>
              </a:rPr>
              <a:t>Kim Evans</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6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127" y="1981200"/>
            <a:ext cx="6816379" cy="1488004"/>
          </a:xfrm>
          <a:prstGeom prst="rect">
            <a:avLst/>
          </a:prstGeom>
        </p:spPr>
      </p:pic>
      <p:sp>
        <p:nvSpPr>
          <p:cNvPr id="5" name="Subtitle 2"/>
          <p:cNvSpPr>
            <a:spLocks noGrp="1"/>
          </p:cNvSpPr>
          <p:nvPr>
            <p:ph type="subTitle" idx="1"/>
          </p:nvPr>
        </p:nvSpPr>
        <p:spPr>
          <a:xfrm>
            <a:off x="0" y="3581400"/>
            <a:ext cx="9144000" cy="914400"/>
          </a:xfrm>
          <a:solidFill>
            <a:schemeClr val="tx2"/>
          </a:solidFill>
        </p:spPr>
        <p:txBody>
          <a:bodyPr anchor="ctr">
            <a:noAutofit/>
          </a:bodyPr>
          <a:lstStyle/>
          <a:p>
            <a:r>
              <a:rPr lang="en-US" sz="2400" dirty="0" smtClean="0">
                <a:solidFill>
                  <a:schemeClr val="bg1"/>
                </a:solidFill>
              </a:rPr>
              <a:t>Empower Missourians to live safe, healthy, and productive lives.</a:t>
            </a:r>
          </a:p>
          <a:p>
            <a:r>
              <a:rPr lang="en-US" sz="2400" dirty="0" smtClean="0">
                <a:solidFill>
                  <a:schemeClr val="bg1"/>
                </a:solidFill>
              </a:rPr>
              <a:t>August 9, 2023</a:t>
            </a:r>
            <a:endParaRPr lang="en-US" sz="24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76200"/>
            <a:ext cx="2819400" cy="187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6200"/>
            <a:ext cx="2780247" cy="1855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74584"/>
            <a:ext cx="2895600" cy="19066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793" y="4800600"/>
            <a:ext cx="2895601" cy="192969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0091" y="4833220"/>
            <a:ext cx="3050140" cy="185952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6690" y="4753441"/>
            <a:ext cx="2866678" cy="1939306"/>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82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spTree>
    <p:extLst>
      <p:ext uri="{BB962C8B-B14F-4D97-AF65-F5344CB8AC3E}">
        <p14:creationId xmlns:p14="http://schemas.microsoft.com/office/powerpoint/2010/main" val="34389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pic>
        <p:nvPicPr>
          <p:cNvPr id="12" name="Picture 11"/>
          <p:cNvPicPr>
            <a:picLocks noChangeAspect="1"/>
          </p:cNvPicPr>
          <p:nvPr/>
        </p:nvPicPr>
        <p:blipFill>
          <a:blip r:embed="rId7"/>
          <a:stretch>
            <a:fillRect/>
          </a:stretch>
        </p:blipFill>
        <p:spPr>
          <a:xfrm>
            <a:off x="-285750" y="-323850"/>
            <a:ext cx="9715500" cy="7505700"/>
          </a:xfrm>
          <a:prstGeom prst="rect">
            <a:avLst/>
          </a:prstGeom>
        </p:spPr>
      </p:pic>
    </p:spTree>
    <p:extLst>
      <p:ext uri="{BB962C8B-B14F-4D97-AF65-F5344CB8AC3E}">
        <p14:creationId xmlns:p14="http://schemas.microsoft.com/office/powerpoint/2010/main" val="417177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pic>
        <p:nvPicPr>
          <p:cNvPr id="12" name="Picture 11"/>
          <p:cNvPicPr>
            <a:picLocks noChangeAspect="1"/>
          </p:cNvPicPr>
          <p:nvPr/>
        </p:nvPicPr>
        <p:blipFill>
          <a:blip r:embed="rId7"/>
          <a:stretch>
            <a:fillRect/>
          </a:stretch>
        </p:blipFill>
        <p:spPr>
          <a:xfrm>
            <a:off x="-285750" y="-323850"/>
            <a:ext cx="9715500" cy="7505700"/>
          </a:xfrm>
          <a:prstGeom prst="rect">
            <a:avLst/>
          </a:prstGeom>
        </p:spPr>
      </p:pic>
      <p:pic>
        <p:nvPicPr>
          <p:cNvPr id="13" name="Picture 12"/>
          <p:cNvPicPr>
            <a:picLocks noChangeAspect="1"/>
          </p:cNvPicPr>
          <p:nvPr/>
        </p:nvPicPr>
        <p:blipFill>
          <a:blip r:embed="rId8"/>
          <a:stretch>
            <a:fillRect/>
          </a:stretch>
        </p:blipFill>
        <p:spPr>
          <a:xfrm>
            <a:off x="-762000" y="-657226"/>
            <a:ext cx="10668000" cy="8339137"/>
          </a:xfrm>
          <a:prstGeom prst="rect">
            <a:avLst/>
          </a:prstGeom>
        </p:spPr>
      </p:pic>
    </p:spTree>
    <p:extLst>
      <p:ext uri="{BB962C8B-B14F-4D97-AF65-F5344CB8AC3E}">
        <p14:creationId xmlns:p14="http://schemas.microsoft.com/office/powerpoint/2010/main" val="232495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Update on Technology Projects</a:t>
            </a:r>
            <a:endParaRPr lang="en-US" dirty="0">
              <a:solidFill>
                <a:schemeClr val="tx2"/>
              </a:solidFill>
            </a:endParaRPr>
          </a:p>
        </p:txBody>
      </p:sp>
      <p:sp>
        <p:nvSpPr>
          <p:cNvPr id="3" name="Content Placeholder 2"/>
          <p:cNvSpPr>
            <a:spLocks noGrp="1"/>
          </p:cNvSpPr>
          <p:nvPr>
            <p:ph idx="1"/>
          </p:nvPr>
        </p:nvSpPr>
        <p:spPr>
          <a:xfrm>
            <a:off x="838200" y="2393950"/>
            <a:ext cx="7010400" cy="3962400"/>
          </a:xfrm>
          <a:solidFill>
            <a:schemeClr val="accent5">
              <a:lumMod val="20000"/>
              <a:lumOff val="80000"/>
            </a:schemeClr>
          </a:solidFill>
        </p:spPr>
        <p:txBody>
          <a:bodyPr>
            <a:normAutofit/>
          </a:bodyPr>
          <a:lstStyle/>
          <a:p>
            <a:endParaRPr lang="en-US" sz="2400" dirty="0" smtClean="0"/>
          </a:p>
          <a:p>
            <a:r>
              <a:rPr lang="en-US" sz="2400" dirty="0" smtClean="0"/>
              <a:t>Centralized Mail – Implemented </a:t>
            </a:r>
          </a:p>
          <a:p>
            <a:r>
              <a:rPr lang="en-US" sz="2400" dirty="0" smtClean="0"/>
              <a:t>New Citizen Portal </a:t>
            </a:r>
            <a:endParaRPr lang="en-US" sz="2400" dirty="0"/>
          </a:p>
          <a:p>
            <a:r>
              <a:rPr lang="en-US" sz="2400" dirty="0" smtClean="0"/>
              <a:t>Appointment Scheduler </a:t>
            </a:r>
            <a:endParaRPr lang="en-US" sz="2400" dirty="0"/>
          </a:p>
          <a:p>
            <a:r>
              <a:rPr lang="en-US" sz="2400" dirty="0" smtClean="0"/>
              <a:t>Insights Engine (Electronic Data Services) </a:t>
            </a:r>
          </a:p>
          <a:p>
            <a:r>
              <a:rPr lang="en-US" sz="2400" dirty="0" smtClean="0"/>
              <a:t>Document Recognition</a:t>
            </a:r>
          </a:p>
          <a:p>
            <a:pPr marL="0" indent="0">
              <a:buNone/>
            </a:pPr>
            <a:endParaRPr lang="en-US" sz="2400" dirty="0" smtClean="0"/>
          </a:p>
          <a:p>
            <a:pPr marL="0" indent="0">
              <a:buNone/>
            </a:pPr>
            <a:endParaRPr lang="en-US" sz="2400" dirty="0" smtClean="0"/>
          </a:p>
          <a:p>
            <a:pPr marL="0" indent="0">
              <a:buNone/>
            </a:pPr>
            <a:endParaRPr lang="en-US" sz="2400" dirty="0" smtClean="0"/>
          </a:p>
          <a:p>
            <a:endParaRPr lang="en-US" sz="2400" dirty="0" smtClean="0"/>
          </a:p>
          <a:p>
            <a:pPr marL="0" indent="0">
              <a:buNone/>
            </a:pPr>
            <a:endParaRPr lang="en-US" sz="2400" dirty="0" smtClean="0"/>
          </a:p>
          <a:p>
            <a:endParaRPr lang="en-US" sz="2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0" y="1439805"/>
            <a:ext cx="9143999"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817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endParaRPr lang="en-US" sz="2400" dirty="0" smtClean="0"/>
          </a:p>
          <a:p>
            <a:r>
              <a:rPr lang="en-US" sz="2400" dirty="0" smtClean="0"/>
              <a:t>April 1, 2023, Missouri </a:t>
            </a:r>
            <a:r>
              <a:rPr lang="en-US" sz="2400" dirty="0"/>
              <a:t>started the </a:t>
            </a:r>
            <a:r>
              <a:rPr lang="en-US" sz="2400" dirty="0" smtClean="0"/>
              <a:t>unwind process</a:t>
            </a:r>
          </a:p>
          <a:p>
            <a:r>
              <a:rPr lang="en-US" sz="2400" dirty="0" smtClean="0"/>
              <a:t>Currently FSD is in the process of mailing annual renewals forms for reviews  due in September and processing annual renewals for August</a:t>
            </a:r>
          </a:p>
          <a:p>
            <a:r>
              <a:rPr lang="en-US" sz="2400" dirty="0" smtClean="0"/>
              <a:t>Information on the </a:t>
            </a:r>
            <a:r>
              <a:rPr lang="en-US" sz="2400" dirty="0"/>
              <a:t>unwind process </a:t>
            </a:r>
            <a:r>
              <a:rPr lang="en-US" sz="2400" dirty="0">
                <a:hlinkClick r:id="rId2"/>
              </a:rPr>
              <a:t>https://</a:t>
            </a:r>
            <a:r>
              <a:rPr lang="en-US" sz="2400" dirty="0" smtClean="0">
                <a:hlinkClick r:id="rId2"/>
              </a:rPr>
              <a:t>mydss.mo.gov/renew</a:t>
            </a:r>
            <a:endParaRPr lang="en-US" sz="2400" dirty="0" smtClean="0"/>
          </a:p>
          <a:p>
            <a:r>
              <a:rPr lang="en-US" sz="2400" dirty="0" smtClean="0"/>
              <a:t>New Annual Renewal Monthly Metrics published </a:t>
            </a:r>
            <a:r>
              <a:rPr lang="en-US" sz="2400" dirty="0"/>
              <a:t>at </a:t>
            </a:r>
            <a:r>
              <a:rPr lang="en-US" sz="2400" dirty="0">
                <a:hlinkClick r:id="rId3"/>
              </a:rPr>
              <a:t>https://dss.mo.gov/mis/clcounter</a:t>
            </a:r>
            <a:r>
              <a:rPr lang="en-US" sz="2400" dirty="0" smtClean="0">
                <a:hlinkClick r:id="rId3"/>
              </a:rPr>
              <a:t>/</a:t>
            </a:r>
            <a:endParaRPr lang="en-US" sz="2400" dirty="0" smtClean="0"/>
          </a:p>
          <a:p>
            <a:pPr marL="0" indent="0">
              <a:buNone/>
            </a:pPr>
            <a:endParaRPr lang="en-US" sz="2400" dirty="0" smtClean="0"/>
          </a:p>
          <a:p>
            <a:endParaRPr lang="en-US" sz="2400" dirty="0"/>
          </a:p>
          <a:p>
            <a:pPr marL="0" indent="0">
              <a:buNone/>
            </a:pPr>
            <a:endParaRPr lang="en-US" sz="2400" dirty="0" smtClean="0"/>
          </a:p>
          <a:p>
            <a:endParaRPr lang="en-US" sz="2400" dirty="0" smtClean="0"/>
          </a:p>
        </p:txBody>
      </p:sp>
      <p:pic>
        <p:nvPicPr>
          <p:cNvPr id="4" name="Picture 3" descr="Graphic1.emf"/>
          <p:cNvPicPr/>
          <p:nvPr/>
        </p:nvPicPr>
        <p:blipFill>
          <a:blip r:embed="rId4"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0" y="1439805"/>
            <a:ext cx="8943109"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69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Monthly Metrics">
            <a:extLst>
              <a:ext uri="{FF2B5EF4-FFF2-40B4-BE49-F238E27FC236}">
                <a16:creationId xmlns:a16="http://schemas.microsoft.com/office/drawing/2014/main" id="{E916A9FE-D1CF-4709-82D4-4DA378C99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2" y="-15088"/>
            <a:ext cx="9519512" cy="6873088"/>
          </a:xfrm>
          <a:prstGeom prst="rect">
            <a:avLst/>
          </a:prstGeom>
        </p:spPr>
      </p:pic>
    </p:spTree>
    <p:extLst>
      <p:ext uri="{BB962C8B-B14F-4D97-AF65-F5344CB8AC3E}">
        <p14:creationId xmlns:p14="http://schemas.microsoft.com/office/powerpoint/2010/main" val="4846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0"/>
            <a:ext cx="7886700" cy="685801"/>
          </a:xfrm>
        </p:spPr>
        <p:txBody>
          <a:bodyPr>
            <a:noAutofit/>
          </a:bodyPr>
          <a:lstStyle/>
          <a:p>
            <a:pPr algn="ctr"/>
            <a:r>
              <a:rPr lang="en-US" sz="2400" b="1" dirty="0" smtClean="0">
                <a:solidFill>
                  <a:srgbClr val="002060"/>
                </a:solidFill>
              </a:rPr>
              <a:t/>
            </a:r>
            <a:br>
              <a:rPr lang="en-US" sz="2400" b="1" dirty="0" smtClean="0">
                <a:solidFill>
                  <a:srgbClr val="002060"/>
                </a:solidFill>
              </a:rPr>
            </a:br>
            <a:r>
              <a:rPr lang="en-US" sz="2800" b="1" dirty="0" smtClean="0">
                <a:solidFill>
                  <a:srgbClr val="002060"/>
                </a:solidFill>
              </a:rPr>
              <a:t>Agenda</a:t>
            </a:r>
            <a:r>
              <a:rPr lang="en-US" sz="2800" b="1" dirty="0">
                <a:solidFill>
                  <a:srgbClr val="002060"/>
                </a:solidFill>
              </a:rPr>
              <a:t/>
            </a:r>
            <a:br>
              <a:rPr lang="en-US" sz="2800" b="1" dirty="0">
                <a:solidFill>
                  <a:srgbClr val="002060"/>
                </a:solidFill>
              </a:rPr>
            </a:br>
            <a:r>
              <a:rPr lang="en-US" sz="2800" b="1" dirty="0" smtClean="0">
                <a:solidFill>
                  <a:srgbClr val="002060"/>
                </a:solidFill>
              </a:rPr>
              <a:t>August 9, 2023</a:t>
            </a:r>
            <a:endParaRPr lang="en-US" sz="28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36431995"/>
              </p:ext>
            </p:extLst>
          </p:nvPr>
        </p:nvGraphicFramePr>
        <p:xfrm>
          <a:off x="457200" y="1219199"/>
          <a:ext cx="8229600" cy="4800604"/>
        </p:xfrm>
        <a:graphic>
          <a:graphicData uri="http://schemas.openxmlformats.org/drawingml/2006/table">
            <a:tbl>
              <a:tblPr firstRow="1" firstCol="1" lastRow="1" lastCol="1" bandRow="1" bandCol="1">
                <a:tableStyleId>{5C22544A-7EE6-4342-B048-85BDC9FD1C3A}</a:tableStyleId>
              </a:tblPr>
              <a:tblGrid>
                <a:gridCol w="1219200">
                  <a:extLst>
                    <a:ext uri="{9D8B030D-6E8A-4147-A177-3AD203B41FA5}">
                      <a16:colId xmlns:a16="http://schemas.microsoft.com/office/drawing/2014/main" val="3238867590"/>
                    </a:ext>
                  </a:extLst>
                </a:gridCol>
                <a:gridCol w="3728610">
                  <a:extLst>
                    <a:ext uri="{9D8B030D-6E8A-4147-A177-3AD203B41FA5}">
                      <a16:colId xmlns:a16="http://schemas.microsoft.com/office/drawing/2014/main" val="561549519"/>
                    </a:ext>
                  </a:extLst>
                </a:gridCol>
                <a:gridCol w="3281790">
                  <a:extLst>
                    <a:ext uri="{9D8B030D-6E8A-4147-A177-3AD203B41FA5}">
                      <a16:colId xmlns:a16="http://schemas.microsoft.com/office/drawing/2014/main" val="1332559441"/>
                    </a:ext>
                  </a:extLst>
                </a:gridCol>
              </a:tblGrid>
              <a:tr h="625836">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cs typeface="Calibri" panose="020F0502020204030204" pitchFamily="34" charset="0"/>
                        </a:rPr>
                        <a:t>1:00–</a:t>
                      </a:r>
                      <a:r>
                        <a:rPr lang="en-US" sz="1600" spc="-20" dirty="0">
                          <a:solidFill>
                            <a:schemeClr val="bg1"/>
                          </a:solidFill>
                          <a:effectLst/>
                          <a:latin typeface="Calibri" panose="020F0502020204030204" pitchFamily="34" charset="0"/>
                          <a:cs typeface="Calibri" panose="020F0502020204030204" pitchFamily="34" charset="0"/>
                        </a:rPr>
                        <a:t>1:15</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67310" marR="0" algn="l">
                        <a:lnSpc>
                          <a:spcPts val="1125"/>
                        </a:lnSpc>
                        <a:spcBef>
                          <a:spcPts val="0"/>
                        </a:spcBef>
                        <a:spcAft>
                          <a:spcPts val="0"/>
                        </a:spcAft>
                      </a:pPr>
                      <a:r>
                        <a:rPr lang="en-US" sz="1600" spc="-10" baseline="0" dirty="0">
                          <a:solidFill>
                            <a:schemeClr val="tx1"/>
                          </a:solidFill>
                          <a:effectLst/>
                          <a:latin typeface="Calibri" panose="020F0502020204030204" pitchFamily="34" charset="0"/>
                          <a:cs typeface="Calibri" panose="020F0502020204030204" pitchFamily="34" charset="0"/>
                        </a:rPr>
                        <a:t>Welcome/Introductions/Minutes</a:t>
                      </a:r>
                      <a:endParaRPr lang="en-US" sz="1600" baseline="0" dirty="0">
                        <a:solidFill>
                          <a:schemeClr val="tx1"/>
                        </a:solidFill>
                        <a:effectLst/>
                        <a:latin typeface="Calibri" panose="020F0502020204030204" pitchFamily="34" charset="0"/>
                        <a:cs typeface="Calibri" panose="020F0502020204030204" pitchFamily="34" charset="0"/>
                      </a:endParaRPr>
                    </a:p>
                    <a:p>
                      <a:pPr marL="0" marR="0" lvl="0" indent="0" algn="l">
                        <a:spcBef>
                          <a:spcPts val="0"/>
                        </a:spcBef>
                        <a:spcAft>
                          <a:spcPts val="0"/>
                        </a:spcAft>
                        <a:buSzPts val="1100"/>
                        <a:buFont typeface="Symbol" panose="05050102010706020507" pitchFamily="18" charset="2"/>
                        <a:buNone/>
                        <a:tabLst>
                          <a:tab pos="348615" algn="l"/>
                        </a:tabLst>
                      </a:pPr>
                      <a:r>
                        <a:rPr lang="en-US" sz="1600" baseline="0" dirty="0" smtClean="0">
                          <a:solidFill>
                            <a:schemeClr val="tx1"/>
                          </a:solidFill>
                          <a:effectLst/>
                          <a:latin typeface="Calibri" panose="020F0502020204030204" pitchFamily="34" charset="0"/>
                          <a:cs typeface="Calibri" panose="020F0502020204030204" pitchFamily="34" charset="0"/>
                        </a:rPr>
                        <a:t>  Approval</a:t>
                      </a:r>
                      <a:r>
                        <a:rPr lang="en-US" sz="1600" spc="-35" baseline="0" dirty="0" smtClean="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of</a:t>
                      </a:r>
                      <a:r>
                        <a:rPr lang="en-US" sz="1600" spc="-15" baseline="0" dirty="0">
                          <a:solidFill>
                            <a:schemeClr val="tx1"/>
                          </a:solidFill>
                          <a:effectLst/>
                          <a:latin typeface="Calibri" panose="020F0502020204030204" pitchFamily="34" charset="0"/>
                          <a:cs typeface="Calibri" panose="020F0502020204030204" pitchFamily="34" charset="0"/>
                        </a:rPr>
                        <a:t> </a:t>
                      </a:r>
                      <a:r>
                        <a:rPr lang="en-US" sz="1600" spc="-15" baseline="0" dirty="0" smtClean="0">
                          <a:solidFill>
                            <a:schemeClr val="tx1"/>
                          </a:solidFill>
                          <a:effectLst/>
                          <a:latin typeface="Calibri" panose="020F0502020204030204" pitchFamily="34" charset="0"/>
                          <a:cs typeface="Calibri" panose="020F0502020204030204" pitchFamily="34" charset="0"/>
                        </a:rPr>
                        <a:t>February </a:t>
                      </a:r>
                      <a:r>
                        <a:rPr lang="en-US" sz="1600" baseline="0" dirty="0" smtClean="0">
                          <a:solidFill>
                            <a:schemeClr val="tx1"/>
                          </a:solidFill>
                          <a:effectLst/>
                          <a:latin typeface="Calibri" panose="020F0502020204030204" pitchFamily="34" charset="0"/>
                          <a:cs typeface="Calibri" panose="020F0502020204030204" pitchFamily="34" charset="0"/>
                        </a:rPr>
                        <a:t>meeting</a:t>
                      </a:r>
                      <a:r>
                        <a:rPr lang="en-US" sz="1600" spc="-20" baseline="0" dirty="0" smtClean="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minutes</a:t>
                      </a:r>
                      <a:endParaRPr lang="en-US" sz="1600" baseline="0" dirty="0">
                        <a:solidFill>
                          <a:schemeClr val="tx1"/>
                        </a:solidFill>
                        <a:effectLst/>
                        <a:latin typeface="Calibri" panose="020F0502020204030204" pitchFamily="34" charset="0"/>
                        <a:ea typeface="Symbol" panose="05050102010706020507" pitchFamily="18" charset="2"/>
                        <a:cs typeface="Calibri" panose="020F0502020204030204" pitchFamily="34" charset="0"/>
                      </a:endParaRPr>
                    </a:p>
                  </a:txBody>
                  <a:tcPr marL="0" marR="0" marT="0" marB="0" anchor="ctr"/>
                </a:tc>
                <a:tc>
                  <a:txBody>
                    <a:bodyPr/>
                    <a:lstStyle/>
                    <a:p>
                      <a:pPr marL="0" marR="31115" algn="r">
                        <a:lnSpc>
                          <a:spcPts val="1125"/>
                        </a:lnSpc>
                        <a:spcBef>
                          <a:spcPts val="0"/>
                        </a:spcBef>
                        <a:spcAft>
                          <a:spcPts val="0"/>
                        </a:spcAft>
                      </a:pPr>
                      <a:r>
                        <a:rPr lang="en-US" sz="1600" baseline="0" dirty="0">
                          <a:solidFill>
                            <a:schemeClr val="tx1"/>
                          </a:solidFill>
                          <a:effectLst/>
                          <a:latin typeface="Calibri" panose="020F0502020204030204" pitchFamily="34" charset="0"/>
                          <a:cs typeface="Calibri" panose="020F0502020204030204" pitchFamily="34" charset="0"/>
                        </a:rPr>
                        <a:t>Dr.</a:t>
                      </a:r>
                      <a:r>
                        <a:rPr lang="en-US" sz="1600" spc="-30"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Nick</a:t>
                      </a:r>
                      <a:r>
                        <a:rPr lang="en-US" sz="1600" spc="-25"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Pfannenstiel,</a:t>
                      </a:r>
                      <a:r>
                        <a:rPr lang="en-US" sz="1600" spc="-15" baseline="0" dirty="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Chairman</a:t>
                      </a:r>
                      <a:endParaRPr lang="en-US" sz="16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76898543"/>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1:15–1:45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05"/>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Director’s</a:t>
                      </a:r>
                      <a:r>
                        <a:rPr lang="en-US" sz="1600" b="1"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10" dirty="0">
                          <a:effectLst/>
                          <a:latin typeface="Calibri" panose="020F0502020204030204" pitchFamily="34" charset="0"/>
                          <a:ea typeface="Calibri" panose="020F0502020204030204" pitchFamily="34" charset="0"/>
                          <a:cs typeface="Times New Roman" panose="02020603050405020304" pitchFamily="18" charset="0"/>
                        </a:rPr>
                        <a:t>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0480" algn="r">
                        <a:spcBef>
                          <a:spcPts val="50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Todd Richardson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345512498"/>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1:45–2:00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45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Chief Operations Officer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45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Jessie Dresner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39706383"/>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2:00–2:45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85"/>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Family Support Division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8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Kim Evans, FSD Director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472100535"/>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2:45–3:00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9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Chief</a:t>
                      </a:r>
                      <a:r>
                        <a:rPr lang="en-US" sz="1600" b="1"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0" dirty="0" smtClean="0">
                          <a:effectLst/>
                          <a:latin typeface="Calibri" panose="020F0502020204030204" pitchFamily="34" charset="0"/>
                          <a:ea typeface="Calibri" panose="020F0502020204030204" pitchFamily="34" charset="0"/>
                          <a:cs typeface="Times New Roman" panose="02020603050405020304" pitchFamily="18" charset="0"/>
                        </a:rPr>
                        <a:t>Transformation</a:t>
                      </a:r>
                      <a:r>
                        <a:rPr lang="en-US" sz="1600" b="1" spc="-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Officer</a:t>
                      </a:r>
                      <a:r>
                        <a:rPr lang="en-US" sz="1600" b="1"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10" dirty="0">
                          <a:effectLst/>
                          <a:latin typeface="Calibri" panose="020F0502020204030204" pitchFamily="34" charset="0"/>
                          <a:ea typeface="Calibri" panose="020F0502020204030204" pitchFamily="34" charset="0"/>
                          <a:cs typeface="Times New Roman" panose="02020603050405020304" pitchFamily="18" charset="0"/>
                        </a:rPr>
                        <a:t>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Kirk Mathews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293596897"/>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3:00–3:15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9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Managed Care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 Daskalakis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0998540"/>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3:15–3:30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445"/>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Pharmacy</a:t>
                      </a:r>
                      <a:r>
                        <a:rPr lang="en-US" sz="1600" b="1" baseline="0" dirty="0" smtClean="0">
                          <a:effectLst/>
                          <a:latin typeface="Calibri" panose="020F0502020204030204" pitchFamily="34" charset="0"/>
                          <a:ea typeface="Calibri" panose="020F0502020204030204" pitchFamily="34" charset="0"/>
                          <a:cs typeface="Times New Roman" panose="02020603050405020304" pitchFamily="18" charset="0"/>
                        </a:rPr>
                        <a:t> Clinical</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44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Josh Moore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53533419"/>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3:30–3:45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7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Legislative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57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Ryan Conway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2368002092"/>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3:45–4:00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7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Public</a:t>
                      </a:r>
                      <a:r>
                        <a:rPr lang="en-US" sz="1600" b="1" baseline="0" dirty="0" smtClean="0">
                          <a:effectLst/>
                          <a:latin typeface="Calibri" panose="020F0502020204030204" pitchFamily="34" charset="0"/>
                          <a:ea typeface="Calibri" panose="020F0502020204030204" pitchFamily="34" charset="0"/>
                          <a:cs typeface="Times New Roman" panose="02020603050405020304" pitchFamily="18" charset="0"/>
                        </a:rPr>
                        <a:t> Comment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3020" algn="r">
                        <a:spcBef>
                          <a:spcPts val="57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559387199"/>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08611165"/>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99049794"/>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407370214"/>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4287444670"/>
                  </a:ext>
                </a:extLst>
              </a:tr>
            </a:tbl>
          </a:graphicData>
        </a:graphic>
      </p:graphicFrame>
      <p:sp>
        <p:nvSpPr>
          <p:cNvPr id="16" name="Rectangle 15"/>
          <p:cNvSpPr/>
          <p:nvPr/>
        </p:nvSpPr>
        <p:spPr>
          <a:xfrm>
            <a:off x="3601830" y="5257800"/>
            <a:ext cx="1940339" cy="646331"/>
          </a:xfrm>
          <a:prstGeom prst="rect">
            <a:avLst/>
          </a:prstGeom>
        </p:spPr>
        <p:txBody>
          <a:bodyPr wrap="none">
            <a:spAutoFit/>
          </a:bodyPr>
          <a:lstStyle/>
          <a:p>
            <a:pPr algn="ctr"/>
            <a:r>
              <a:rPr lang="en-US" b="1" u="sng" dirty="0">
                <a:solidFill>
                  <a:srgbClr val="002060"/>
                </a:solidFill>
                <a:latin typeface="Calibri" panose="020F0502020204030204" pitchFamily="34" charset="0"/>
                <a:cs typeface="Calibri" panose="020F0502020204030204" pitchFamily="34" charset="0"/>
              </a:rPr>
              <a:t>Next </a:t>
            </a:r>
            <a:r>
              <a:rPr lang="en-US" b="1" u="sng" dirty="0" smtClean="0">
                <a:solidFill>
                  <a:srgbClr val="002060"/>
                </a:solidFill>
                <a:latin typeface="Calibri" panose="020F0502020204030204" pitchFamily="34" charset="0"/>
                <a:cs typeface="Calibri" panose="020F0502020204030204" pitchFamily="34" charset="0"/>
              </a:rPr>
              <a:t>Meeting</a:t>
            </a:r>
          </a:p>
          <a:p>
            <a:pPr algn="ctr"/>
            <a:r>
              <a:rPr lang="en-US" b="1" dirty="0" smtClean="0">
                <a:solidFill>
                  <a:srgbClr val="002060"/>
                </a:solidFill>
                <a:latin typeface="Calibri" panose="020F0502020204030204" pitchFamily="34" charset="0"/>
                <a:cs typeface="Calibri" panose="020F0502020204030204" pitchFamily="34" charset="0"/>
              </a:rPr>
              <a:t>November 7, 2023</a:t>
            </a:r>
            <a:endParaRPr lang="en-US"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485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Outcome Details">
            <a:extLst>
              <a:ext uri="{FF2B5EF4-FFF2-40B4-BE49-F238E27FC236}">
                <a16:creationId xmlns:a16="http://schemas.microsoft.com/office/drawing/2014/main" id="{4728E970-D9D5-45DE-81D8-A246C0D74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spTree>
    <p:extLst>
      <p:ext uri="{BB962C8B-B14F-4D97-AF65-F5344CB8AC3E}">
        <p14:creationId xmlns:p14="http://schemas.microsoft.com/office/powerpoint/2010/main" val="307749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Outcome Details">
            <a:extLst>
              <a:ext uri="{FF2B5EF4-FFF2-40B4-BE49-F238E27FC236}">
                <a16:creationId xmlns:a16="http://schemas.microsoft.com/office/drawing/2014/main" id="{4728E970-D9D5-45DE-81D8-A246C0D74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pic>
        <p:nvPicPr>
          <p:cNvPr id="9" name="slide2" descr="Timeline">
            <a:extLst>
              <a:ext uri="{FF2B5EF4-FFF2-40B4-BE49-F238E27FC236}">
                <a16:creationId xmlns:a16="http://schemas.microsoft.com/office/drawing/2014/main" id="{1CBE3162-982A-4E7E-89EB-C6AD9E081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08" y="0"/>
            <a:ext cx="9498615" cy="6858000"/>
          </a:xfrm>
          <a:prstGeom prst="rect">
            <a:avLst/>
          </a:prstGeom>
        </p:spPr>
      </p:pic>
    </p:spTree>
    <p:extLst>
      <p:ext uri="{BB962C8B-B14F-4D97-AF65-F5344CB8AC3E}">
        <p14:creationId xmlns:p14="http://schemas.microsoft.com/office/powerpoint/2010/main" val="274788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1700" dirty="0" smtClean="0"/>
          </a:p>
          <a:p>
            <a:pPr marL="0" indent="0">
              <a:buNone/>
            </a:pPr>
            <a:endParaRPr lang="en-US" sz="1700" dirty="0"/>
          </a:p>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Template">
            <a:extLst>
              <a:ext uri="{FF2B5EF4-FFF2-40B4-BE49-F238E27FC236}">
                <a16:creationId xmlns:a16="http://schemas.microsoft.com/office/drawing/2014/main" id="{71FCD7AE-F4B8-4A37-A6EB-240E23526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spTree>
    <p:extLst>
      <p:ext uri="{BB962C8B-B14F-4D97-AF65-F5344CB8AC3E}">
        <p14:creationId xmlns:p14="http://schemas.microsoft.com/office/powerpoint/2010/main" val="173549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39063"/>
            <a:ext cx="8534400" cy="1524000"/>
          </a:xfrm>
        </p:spPr>
        <p:txBody>
          <a:bodyPr>
            <a:noAutofit/>
          </a:bodyPr>
          <a:lstStyle/>
          <a:p>
            <a:pPr algn="ctr"/>
            <a:r>
              <a:rPr lang="en-US" sz="4000" b="1" cap="none" dirty="0" smtClean="0">
                <a:solidFill>
                  <a:srgbClr val="002060"/>
                </a:solidFill>
                <a:latin typeface="Century Gothic" panose="020B0502020202020204" pitchFamily="34" charset="0"/>
              </a:rPr>
              <a:t>										</a:t>
            </a: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r>
              <a:rPr lang="en-US" b="1" cap="none" dirty="0">
                <a:solidFill>
                  <a:srgbClr val="002060"/>
                </a:solidFill>
                <a:latin typeface="Century Gothic" panose="020B0502020202020204" pitchFamily="34" charset="0"/>
              </a:rPr>
              <a:t>Transformation </a:t>
            </a:r>
            <a:r>
              <a:rPr lang="en-US" b="1" cap="none" dirty="0" smtClean="0">
                <a:solidFill>
                  <a:srgbClr val="002060"/>
                </a:solidFill>
                <a:latin typeface="Century Gothic" panose="020B0502020202020204" pitchFamily="34" charset="0"/>
              </a:rPr>
              <a:t>Office 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b="1" cap="none" dirty="0" smtClean="0">
                <a:solidFill>
                  <a:srgbClr val="002060"/>
                </a:solidFill>
                <a:latin typeface="Century Gothic" panose="020B0502020202020204" pitchFamily="34" charset="0"/>
              </a:rPr>
              <a:t>Kirk Mathews</a:t>
            </a: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endParaRPr lang="en-US" sz="4000" b="1" i="1" cap="small" dirty="0">
              <a:solidFill>
                <a:srgbClr val="002060"/>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3585411"/>
            <a:ext cx="7086600" cy="523220"/>
          </a:xfrm>
          <a:prstGeom prst="rect">
            <a:avLst/>
          </a:prstGeom>
        </p:spPr>
        <p:txBody>
          <a:bodyPr wrap="square">
            <a:spAutoFit/>
          </a:bodyPr>
          <a:lstStyle/>
          <a:p>
            <a:pPr marL="342900" indent="-342900">
              <a:buFont typeface="+mj-lt"/>
              <a:buAutoNum type="arabicPeriod"/>
              <a:tabLst>
                <a:tab pos="914400" algn="l"/>
              </a:tabLst>
            </a:pPr>
            <a:r>
              <a:rPr lang="en-US" sz="2800" b="1" dirty="0" smtClean="0">
                <a:latin typeface="Calibri" panose="020F0502020204030204" pitchFamily="34" charset="0"/>
                <a:cs typeface="Calibri" panose="020F0502020204030204" pitchFamily="34" charset="0"/>
              </a:rPr>
              <a:t> Overview of ToRCH Pilot Program</a:t>
            </a:r>
            <a:endParaRPr lang="en-US" sz="2800" b="1" dirty="0">
              <a:latin typeface="Calibri" panose="020F0502020204030204" pitchFamily="34" charset="0"/>
              <a:cs typeface="Calibri" panose="020F0502020204030204" pitchFamily="34" charset="0"/>
            </a:endParaRPr>
          </a:p>
        </p:txBody>
      </p:sp>
      <p:sp>
        <p:nvSpPr>
          <p:cNvPr id="5" name="Rectangle 4"/>
          <p:cNvSpPr/>
          <p:nvPr/>
        </p:nvSpPr>
        <p:spPr>
          <a:xfrm>
            <a:off x="-304800" y="4191000"/>
            <a:ext cx="8915400" cy="954107"/>
          </a:xfrm>
          <a:prstGeom prst="rect">
            <a:avLst/>
          </a:prstGeom>
        </p:spPr>
        <p:txBody>
          <a:bodyPr wrap="square">
            <a:spAutoFit/>
          </a:bodyPr>
          <a:lstStyle/>
          <a:p>
            <a:pPr algn="ctr"/>
            <a:r>
              <a:rPr lang="en-US" sz="2800" b="1" dirty="0" smtClean="0">
                <a:latin typeface="Calibri" panose="020F0502020204030204" pitchFamily="34" charset="0"/>
                <a:cs typeface="Calibri" panose="020F0502020204030204" pitchFamily="34" charset="0"/>
              </a:rPr>
              <a:t>2.  Brief </a:t>
            </a:r>
            <a:r>
              <a:rPr lang="en-US" sz="2800" b="1" dirty="0">
                <a:latin typeface="Calibri" panose="020F0502020204030204" pitchFamily="34" charset="0"/>
                <a:cs typeface="Calibri" panose="020F0502020204030204" pitchFamily="34" charset="0"/>
              </a:rPr>
              <a:t>update on Hospital </a:t>
            </a:r>
            <a:r>
              <a:rPr lang="en-US" sz="2800" b="1" dirty="0" smtClean="0">
                <a:latin typeface="Calibri" panose="020F0502020204030204" pitchFamily="34" charset="0"/>
                <a:cs typeface="Calibri" panose="020F0502020204030204" pitchFamily="34" charset="0"/>
              </a:rPr>
              <a:t>Reimbursement Transformation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7002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C1C072-7C50-0901-90BC-637ED24E765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65435" y="304800"/>
            <a:ext cx="5813130" cy="1639976"/>
          </a:xfrm>
          <a:prstGeom prst="rect">
            <a:avLst/>
          </a:prstGeom>
          <a:noFill/>
          <a:ln>
            <a:noFill/>
          </a:ln>
        </p:spPr>
      </p:pic>
      <p:sp>
        <p:nvSpPr>
          <p:cNvPr id="8" name="Content Placeholder 7">
            <a:extLst>
              <a:ext uri="{FF2B5EF4-FFF2-40B4-BE49-F238E27FC236}">
                <a16:creationId xmlns:a16="http://schemas.microsoft.com/office/drawing/2014/main" id="{0B09787B-90C2-D722-101F-CA23B7578DA1}"/>
              </a:ext>
            </a:extLst>
          </p:cNvPr>
          <p:cNvSpPr txBox="1">
            <a:spLocks noGrp="1"/>
          </p:cNvSpPr>
          <p:nvPr>
            <p:ph idx="1"/>
          </p:nvPr>
        </p:nvSpPr>
        <p:spPr>
          <a:xfrm>
            <a:off x="685800" y="2133600"/>
            <a:ext cx="7772400" cy="4272965"/>
          </a:xfrm>
          <a:prstGeom prst="rect">
            <a:avLst/>
          </a:prstGeom>
          <a:noFill/>
        </p:spPr>
        <p:txBody>
          <a:bodyPr wrap="square" rtlCol="0">
            <a:spAutoFit/>
          </a:bodyPr>
          <a:lstStyle/>
          <a:p>
            <a:pPr marL="68580" indent="0" algn="ctr">
              <a:spcBef>
                <a:spcPts val="0"/>
              </a:spcBef>
              <a:buNone/>
            </a:pPr>
            <a:r>
              <a:rPr lang="en-US" sz="2000" b="1" u="sng" dirty="0">
                <a:solidFill>
                  <a:srgbClr val="212121"/>
                </a:solidFill>
                <a:latin typeface="Calibri" panose="020F0502020204030204" pitchFamily="34" charset="0"/>
              </a:rPr>
              <a:t>Three Primary </a:t>
            </a:r>
            <a:r>
              <a:rPr lang="en-US" sz="2000" b="1" u="sng" dirty="0" smtClean="0">
                <a:solidFill>
                  <a:srgbClr val="212121"/>
                </a:solidFill>
                <a:latin typeface="Calibri" panose="020F0502020204030204" pitchFamily="34" charset="0"/>
              </a:rPr>
              <a:t>Goals</a:t>
            </a:r>
          </a:p>
          <a:p>
            <a:pPr algn="ctr">
              <a:spcBef>
                <a:spcPts val="0"/>
              </a:spcBef>
            </a:pPr>
            <a:endParaRPr lang="en-US" sz="2000" b="1" u="sng" dirty="0" smtClean="0">
              <a:solidFill>
                <a:srgbClr val="212121"/>
              </a:solidFill>
              <a:latin typeface="Calibri" panose="020F0502020204030204" pitchFamily="34" charset="0"/>
            </a:endParaRPr>
          </a:p>
          <a:p>
            <a:pPr marL="685800" indent="-457200" algn="l">
              <a:spcBef>
                <a:spcPts val="0"/>
              </a:spcBef>
              <a:buAutoNum type="arabicPeriod"/>
            </a:pPr>
            <a:r>
              <a:rPr lang="en-US" sz="2000" b="0" i="0" dirty="0">
                <a:solidFill>
                  <a:srgbClr val="212121"/>
                </a:solidFill>
                <a:effectLst/>
                <a:latin typeface="Calibri" panose="020F0502020204030204" pitchFamily="34" charset="0"/>
              </a:rPr>
              <a:t> </a:t>
            </a:r>
            <a:r>
              <a:rPr lang="en-US" sz="2000" b="1" i="0" u="sng" dirty="0">
                <a:solidFill>
                  <a:srgbClr val="212121"/>
                </a:solidFill>
                <a:effectLst/>
                <a:latin typeface="Calibri" panose="020F0502020204030204" pitchFamily="34" charset="0"/>
              </a:rPr>
              <a:t>Improve Population Health in Rural counties by</a:t>
            </a:r>
            <a:r>
              <a:rPr lang="en-US" sz="2000" b="0" i="0" dirty="0">
                <a:solidFill>
                  <a:srgbClr val="212121"/>
                </a:solidFill>
                <a:effectLst/>
                <a:latin typeface="Calibri" panose="020F0502020204030204" pitchFamily="34" charset="0"/>
              </a:rPr>
              <a:t> addressing “upstream” causes of poor health related to social factors (such as no transportation, poor nutrition, etc.) These improvements will, over time</a:t>
            </a:r>
            <a:r>
              <a:rPr lang="en-US" sz="2000" b="0" i="0" dirty="0" smtClean="0">
                <a:solidFill>
                  <a:srgbClr val="212121"/>
                </a:solidFill>
                <a:effectLst/>
                <a:latin typeface="Calibri" panose="020F0502020204030204" pitchFamily="34" charset="0"/>
              </a:rPr>
              <a:t>…</a:t>
            </a:r>
          </a:p>
          <a:p>
            <a:pPr marL="228600" indent="0" algn="l">
              <a:spcBef>
                <a:spcPts val="0"/>
              </a:spcBef>
              <a:buNone/>
            </a:pPr>
            <a:endParaRPr lang="en-US" sz="2000" b="1" i="0" dirty="0" smtClean="0">
              <a:effectLst/>
              <a:latin typeface="Calibri" panose="020F0502020204030204" pitchFamily="34" charset="0"/>
            </a:endParaRPr>
          </a:p>
          <a:p>
            <a:pPr marL="685800" indent="-457200" algn="l">
              <a:spcBef>
                <a:spcPts val="0"/>
              </a:spcBef>
              <a:buAutoNum type="arabicPeriod" startAt="2"/>
            </a:pPr>
            <a:r>
              <a:rPr lang="en-US" sz="2000" b="1" i="0" u="sng" dirty="0" smtClean="0">
                <a:solidFill>
                  <a:srgbClr val="212121"/>
                </a:solidFill>
                <a:effectLst/>
                <a:latin typeface="Calibri" panose="020F0502020204030204" pitchFamily="34" charset="0"/>
              </a:rPr>
              <a:t>Reduce </a:t>
            </a:r>
            <a:r>
              <a:rPr lang="en-US" sz="2000" b="1" i="0" u="sng" dirty="0">
                <a:solidFill>
                  <a:srgbClr val="212121"/>
                </a:solidFill>
                <a:effectLst/>
                <a:latin typeface="Calibri" panose="020F0502020204030204" pitchFamily="34" charset="0"/>
              </a:rPr>
              <a:t>the cost of care</a:t>
            </a:r>
            <a:r>
              <a:rPr lang="en-US" sz="2000" b="0" i="0" dirty="0">
                <a:solidFill>
                  <a:srgbClr val="212121"/>
                </a:solidFill>
                <a:effectLst/>
                <a:latin typeface="Calibri" panose="020F0502020204030204" pitchFamily="34" charset="0"/>
              </a:rPr>
              <a:t> when better population health results in fewer hospital admissions and avoidable ER visits. The resulting savings will then be shared with the hospital in order to</a:t>
            </a:r>
            <a:r>
              <a:rPr lang="en-US" sz="2000" b="0" i="0" dirty="0" smtClean="0">
                <a:solidFill>
                  <a:srgbClr val="212121"/>
                </a:solidFill>
                <a:effectLst/>
                <a:latin typeface="Calibri" panose="020F0502020204030204" pitchFamily="34" charset="0"/>
              </a:rPr>
              <a:t>…</a:t>
            </a:r>
          </a:p>
          <a:p>
            <a:pPr marL="228600" indent="0" algn="l">
              <a:spcBef>
                <a:spcPts val="0"/>
              </a:spcBef>
              <a:buNone/>
            </a:pPr>
            <a:endParaRPr lang="en-US" sz="2000" b="0" i="0" dirty="0">
              <a:solidFill>
                <a:srgbClr val="212121"/>
              </a:solidFill>
              <a:effectLst/>
              <a:latin typeface="wf_segoe-ui_normal"/>
            </a:endParaRPr>
          </a:p>
          <a:p>
            <a:pPr marL="685800" indent="-457200" algn="l">
              <a:buAutoNum type="arabicPeriod" startAt="3"/>
            </a:pPr>
            <a:r>
              <a:rPr lang="en-US" sz="2000" b="1" i="0" dirty="0">
                <a:solidFill>
                  <a:srgbClr val="212121"/>
                </a:solidFill>
                <a:effectLst/>
                <a:latin typeface="Calibri" panose="020F0502020204030204" pitchFamily="34" charset="0"/>
              </a:rPr>
              <a:t> </a:t>
            </a:r>
            <a:r>
              <a:rPr lang="en-US" sz="2000" b="1" i="0" u="sng" dirty="0">
                <a:solidFill>
                  <a:srgbClr val="212121"/>
                </a:solidFill>
                <a:effectLst/>
                <a:latin typeface="Calibri" panose="020F0502020204030204" pitchFamily="34" charset="0"/>
              </a:rPr>
              <a:t>Help make rural hospitals more viable and </a:t>
            </a:r>
            <a:r>
              <a:rPr lang="en-US" sz="2000" b="1" i="0" u="sng" dirty="0" smtClean="0">
                <a:solidFill>
                  <a:srgbClr val="212121"/>
                </a:solidFill>
                <a:effectLst/>
                <a:latin typeface="Calibri" panose="020F0502020204030204" pitchFamily="34" charset="0"/>
              </a:rPr>
              <a:t>sustainable</a:t>
            </a:r>
          </a:p>
          <a:p>
            <a:pPr marL="228600" indent="0" algn="l">
              <a:buNone/>
            </a:pPr>
            <a:endParaRPr lang="en-US" sz="2000" b="0" i="0" dirty="0">
              <a:solidFill>
                <a:srgbClr val="212121"/>
              </a:solidFill>
              <a:effectLst/>
              <a:latin typeface="wf_segoe-ui_normal"/>
            </a:endParaRPr>
          </a:p>
        </p:txBody>
      </p:sp>
    </p:spTree>
    <p:extLst>
      <p:ext uri="{BB962C8B-B14F-4D97-AF65-F5344CB8AC3E}">
        <p14:creationId xmlns:p14="http://schemas.microsoft.com/office/powerpoint/2010/main" val="346699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25</a:t>
            </a:fld>
            <a:endParaRPr lang="en-US" dirty="0"/>
          </a:p>
        </p:txBody>
      </p:sp>
      <p:pic>
        <p:nvPicPr>
          <p:cNvPr id="5" name="Picture 4">
            <a:extLst>
              <a:ext uri="{FF2B5EF4-FFF2-40B4-BE49-F238E27FC236}">
                <a16:creationId xmlns:a16="http://schemas.microsoft.com/office/drawing/2014/main" id="{21C1C072-7C50-0901-90BC-637ED24E765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192877"/>
            <a:ext cx="5813130" cy="1639976"/>
          </a:xfrm>
          <a:prstGeom prst="rect">
            <a:avLst/>
          </a:prstGeom>
          <a:noFill/>
          <a:ln>
            <a:noFill/>
          </a:ln>
        </p:spPr>
      </p:pic>
      <p:sp>
        <p:nvSpPr>
          <p:cNvPr id="6" name="TextBox 5">
            <a:extLst>
              <a:ext uri="{FF2B5EF4-FFF2-40B4-BE49-F238E27FC236}">
                <a16:creationId xmlns:a16="http://schemas.microsoft.com/office/drawing/2014/main" id="{0B09787B-90C2-D722-101F-CA23B7578DA1}"/>
              </a:ext>
            </a:extLst>
          </p:cNvPr>
          <p:cNvSpPr txBox="1"/>
          <p:nvPr/>
        </p:nvSpPr>
        <p:spPr>
          <a:xfrm>
            <a:off x="838200" y="1948240"/>
            <a:ext cx="7848600" cy="433965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Basic Construct of the Program</a:t>
            </a: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To qualify, hospital must be sole hospital provider in its home county</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Selected hospitals will serve as a health hub, establish a leadership board and develop a Community Care Management program that coordinates social care for Medicaid participants in their county in conjunction with community based partners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The leadership board will identify its top Population Health priorities along with the Community Based Organizations best suited to assist in improving Population Health outcomes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MHD will “baseline” Medicaid spending in each selected county (regardless of WHERE those services are delivered), provide funds to each hub with which the leadership board can make investments in CBO’s, pay for SDOH screenings and pay for selected SDOH services delivered to MHD participants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Model is dependent on engaging a closed-loop referral platform to make SDOH referrals, track outcomes, authorize billing, etc.</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Ongoing Medicaid spending will be monitored and savings shared back to the hub hospital</a:t>
            </a:r>
          </a:p>
        </p:txBody>
      </p:sp>
    </p:spTree>
    <p:extLst>
      <p:ext uri="{BB962C8B-B14F-4D97-AF65-F5344CB8AC3E}">
        <p14:creationId xmlns:p14="http://schemas.microsoft.com/office/powerpoint/2010/main" val="196377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09800" y="381000"/>
            <a:ext cx="4359848" cy="1229982"/>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674974" y="2209800"/>
            <a:ext cx="7429500" cy="4401205"/>
          </a:xfrm>
          <a:prstGeom prst="rect">
            <a:avLst/>
          </a:prstGeom>
          <a:noFill/>
        </p:spPr>
        <p:txBody>
          <a:bodyPr wrap="square" rtlCol="0">
            <a:spAutoFit/>
          </a:bodyPr>
          <a:lstStyle/>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$15 Million NDI recommended by Governor Parson and approved by the legislature</a:t>
            </a:r>
          </a:p>
          <a:p>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First “Cohort” target is six rural hospitals with plans to add future cohorts of six more hospitals every two years. </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CMS regulatory path is “underway”</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Closed-loop SDOH referral platform vendor has been engaged</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Initial Cohort sites have been selected</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000" dirty="0"/>
          </a:p>
        </p:txBody>
      </p:sp>
    </p:spTree>
    <p:extLst>
      <p:ext uri="{BB962C8B-B14F-4D97-AF65-F5344CB8AC3E}">
        <p14:creationId xmlns:p14="http://schemas.microsoft.com/office/powerpoint/2010/main" val="79059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00200" y="381000"/>
            <a:ext cx="6019800" cy="1524000"/>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1600200" y="2667000"/>
            <a:ext cx="5987143" cy="3139321"/>
          </a:xfrm>
          <a:prstGeom prst="rect">
            <a:avLst/>
          </a:prstGeom>
          <a:noFill/>
        </p:spPr>
        <p:txBody>
          <a:bodyPr wrap="square" rtlCol="0">
            <a:spAutoFit/>
          </a:bodyPr>
          <a:lstStyle/>
          <a:p>
            <a:pPr marL="342900" indent="-171450" algn="ctr"/>
            <a:r>
              <a:rPr lang="en-US" sz="2200" b="1" dirty="0">
                <a:solidFill>
                  <a:srgbClr val="212121"/>
                </a:solidFill>
                <a:latin typeface="Calibri" panose="020F0502020204030204" pitchFamily="34" charset="0"/>
                <a:cs typeface="Calibri" panose="020F0502020204030204" pitchFamily="34" charset="0"/>
              </a:rPr>
              <a:t>Initial Cohort Sites</a:t>
            </a:r>
          </a:p>
          <a:p>
            <a:pPr marL="342900" indent="-171450" algn="ctr"/>
            <a:endParaRPr lang="en-US" sz="2200" dirty="0">
              <a:solidFill>
                <a:srgbClr val="212121"/>
              </a:solidFill>
              <a:latin typeface="Symbol" panose="05050102010706020507" pitchFamily="18" charset="2"/>
            </a:endParaRPr>
          </a:p>
          <a:p>
            <a:pPr marL="342900" indent="-171450" algn="ctr"/>
            <a:r>
              <a:rPr lang="en-US" sz="2200" b="1" dirty="0">
                <a:solidFill>
                  <a:srgbClr val="212121"/>
                </a:solidFill>
                <a:latin typeface="Calibri" panose="020F0502020204030204" pitchFamily="34" charset="0"/>
              </a:rPr>
              <a:t>Citizens Memorial Hospital, Bolivar,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Bothwell Regional Health Center, Sedalia,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Golden Valley Memorial Healthcare, Clinton,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Phelps Health, Rolla,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Salem Memorial District Hospital, Salem,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Ray County Memorial Hospital, Richmond, MO</a:t>
            </a:r>
            <a:endParaRPr lang="en-US" sz="2200" b="1" dirty="0"/>
          </a:p>
        </p:txBody>
      </p:sp>
    </p:spTree>
    <p:extLst>
      <p:ext uri="{BB962C8B-B14F-4D97-AF65-F5344CB8AC3E}">
        <p14:creationId xmlns:p14="http://schemas.microsoft.com/office/powerpoint/2010/main" val="11184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49226" y="533400"/>
            <a:ext cx="4359848" cy="1229982"/>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914400" y="2133600"/>
            <a:ext cx="7429500" cy="5170646"/>
          </a:xfrm>
          <a:prstGeom prst="rect">
            <a:avLst/>
          </a:prstGeom>
          <a:noFill/>
        </p:spPr>
        <p:txBody>
          <a:bodyPr wrap="square" rtlCol="0">
            <a:spAutoFit/>
          </a:bodyPr>
          <a:lstStyle/>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$15 Million NDI recommended by Governor Parson and approved by the legislature</a:t>
            </a:r>
          </a:p>
          <a:p>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First “Cohort” target is six rural hospitals with plans to add future cohorts of six more hospitals every two years. </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CMS regulatory path is “underway”</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Closed-loop SDOH referral platform vendor has been engaged</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Initial Cohort sites have been selected</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200" dirty="0"/>
          </a:p>
        </p:txBody>
      </p:sp>
    </p:spTree>
    <p:extLst>
      <p:ext uri="{BB962C8B-B14F-4D97-AF65-F5344CB8AC3E}">
        <p14:creationId xmlns:p14="http://schemas.microsoft.com/office/powerpoint/2010/main" val="2196440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371600" y="2514600"/>
            <a:ext cx="6477000" cy="1524000"/>
          </a:xfrm>
        </p:spPr>
        <p:txBody>
          <a:bodyPr>
            <a:noAutofit/>
          </a:bodyPr>
          <a:lstStyle/>
          <a:p>
            <a:pPr algn="ctr"/>
            <a:r>
              <a:rPr lang="en-US" sz="4000" b="1" dirty="0">
                <a:solidFill>
                  <a:srgbClr val="002060"/>
                </a:solidFill>
                <a:cs typeface="Calibri" panose="020F0502020204030204" pitchFamily="34" charset="0"/>
              </a:rPr>
              <a:t>Managed care </a:t>
            </a:r>
            <a:r>
              <a:rPr lang="en-US" sz="4000" b="1" dirty="0" smtClean="0">
                <a:solidFill>
                  <a:srgbClr val="002060"/>
                </a:solidFill>
                <a:cs typeface="Calibri" panose="020F0502020204030204" pitchFamily="34" charset="0"/>
              </a:rPr>
              <a:t>update</a:t>
            </a:r>
            <a:br>
              <a:rPr lang="en-US" sz="4000" b="1" dirty="0" smtClean="0">
                <a:solidFill>
                  <a:srgbClr val="002060"/>
                </a:solidFill>
                <a:cs typeface="Calibri" panose="020F0502020204030204" pitchFamily="34" charset="0"/>
              </a:rPr>
            </a:br>
            <a:r>
              <a:rPr lang="en-US" sz="4000" b="1" dirty="0">
                <a:solidFill>
                  <a:srgbClr val="002060"/>
                </a:solidFill>
                <a:cs typeface="Calibri" panose="020F0502020204030204" pitchFamily="34" charset="0"/>
              </a:rPr>
              <a:t/>
            </a:r>
            <a:br>
              <a:rPr lang="en-US" sz="4000" b="1" dirty="0">
                <a:solidFill>
                  <a:srgbClr val="002060"/>
                </a:solidFill>
                <a:cs typeface="Calibri" panose="020F0502020204030204" pitchFamily="34" charset="0"/>
              </a:rPr>
            </a:br>
            <a:r>
              <a:rPr lang="en-US" sz="4000" b="1" dirty="0" smtClean="0">
                <a:solidFill>
                  <a:srgbClr val="002060"/>
                </a:solidFill>
                <a:cs typeface="Calibri" panose="020F0502020204030204" pitchFamily="34" charset="0"/>
              </a:rPr>
              <a:t>Alex Daskalakis</a:t>
            </a:r>
            <a:endParaRPr lang="en-US" sz="4000" dirty="0">
              <a:solidFill>
                <a:srgbClr val="002060"/>
              </a:solidFill>
            </a:endParaRPr>
          </a:p>
        </p:txBody>
      </p:sp>
    </p:spTree>
    <p:extLst>
      <p:ext uri="{BB962C8B-B14F-4D97-AF65-F5344CB8AC3E}">
        <p14:creationId xmlns:p14="http://schemas.microsoft.com/office/powerpoint/2010/main" val="204486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38158"/>
            <a:ext cx="8534400" cy="2895599"/>
          </a:xfrm>
        </p:spPr>
        <p:txBody>
          <a:bodyPr>
            <a:noAutofit/>
          </a:bodyPr>
          <a:lstStyle/>
          <a:p>
            <a:pPr lvl="0" algn="ctr">
              <a:spcBef>
                <a:spcPts val="0"/>
              </a:spcBef>
            </a:pPr>
            <a:r>
              <a:rPr lang="en-US" sz="4000" b="1" cap="small" dirty="0">
                <a:solidFill>
                  <a:srgbClr val="002060"/>
                </a:solidFill>
                <a:latin typeface="Century Gothic" panose="020B0502020202020204" pitchFamily="34" charset="0"/>
                <a:ea typeface="+mn-ea"/>
                <a:cs typeface="+mn-cs"/>
              </a:rPr>
              <a:t>Director’s Update</a:t>
            </a: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4000" b="1" cap="small" dirty="0">
                <a:solidFill>
                  <a:srgbClr val="002060"/>
                </a:solidFill>
                <a:latin typeface="Century Gothic" panose="020B0502020202020204" pitchFamily="34" charset="0"/>
                <a:ea typeface="+mn-ea"/>
                <a:cs typeface="+mn-cs"/>
              </a:rPr>
              <a:t>Todd Richardson</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4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5876014" y="457200"/>
            <a:ext cx="2971800" cy="135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380999"/>
            <a:ext cx="1926099" cy="1506637"/>
          </a:xfrm>
          <a:prstGeom prst="rect">
            <a:avLst/>
          </a:prstGeom>
        </p:spPr>
      </p:pic>
      <p:sp>
        <p:nvSpPr>
          <p:cNvPr id="8" name="Title 1"/>
          <p:cNvSpPr>
            <a:spLocks noGrp="1"/>
          </p:cNvSpPr>
          <p:nvPr>
            <p:ph type="ctrTitle"/>
          </p:nvPr>
        </p:nvSpPr>
        <p:spPr>
          <a:xfrm>
            <a:off x="320040" y="3581400"/>
            <a:ext cx="8534400" cy="762000"/>
          </a:xfrm>
        </p:spPr>
        <p:txBody>
          <a:bodyPr>
            <a:noAutofit/>
          </a:bodyPr>
          <a:lstStyle/>
          <a:p>
            <a:pPr algn="ctr"/>
            <a:r>
              <a:rPr lang="en-US" sz="4000" b="1" cap="none" dirty="0" smtClean="0">
                <a:solidFill>
                  <a:srgbClr val="002060"/>
                </a:solidFill>
                <a:latin typeface="Century Gothic" panose="020B0502020202020204" pitchFamily="34" charset="0"/>
              </a:rPr>
              <a:t>Pharmacy Clinical 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a:solidFill>
                  <a:srgbClr val="002060"/>
                </a:solidFill>
                <a:latin typeface="Century Gothic" panose="020B0502020202020204" pitchFamily="34" charset="0"/>
              </a:rPr>
              <a:t/>
            </a:r>
            <a:br>
              <a:rPr lang="en-US" sz="1400" b="1" cap="none" dirty="0">
                <a:solidFill>
                  <a:srgbClr val="002060"/>
                </a:solidFill>
                <a:latin typeface="Century Gothic" panose="020B0502020202020204" pitchFamily="34" charset="0"/>
              </a:rPr>
            </a:br>
            <a:r>
              <a:rPr lang="en-US" sz="4000" b="1" cap="none" dirty="0" smtClean="0">
                <a:solidFill>
                  <a:srgbClr val="002060"/>
                </a:solidFill>
                <a:latin typeface="Century Gothic" panose="020B0502020202020204" pitchFamily="34" charset="0"/>
              </a:rPr>
              <a:t>Josh Moore</a:t>
            </a:r>
            <a:endParaRPr lang="en-US" sz="2800" b="1" i="1" cap="small" dirty="0">
              <a:solidFill>
                <a:srgbClr val="002060"/>
              </a:solidFill>
            </a:endParaRPr>
          </a:p>
        </p:txBody>
      </p:sp>
    </p:spTree>
    <p:extLst>
      <p:ext uri="{BB962C8B-B14F-4D97-AF65-F5344CB8AC3E}">
        <p14:creationId xmlns:p14="http://schemas.microsoft.com/office/powerpoint/2010/main" val="1966225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General Update</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1900" b="1" dirty="0" smtClean="0">
                <a:latin typeface="Calibri" panose="020F0502020204030204" pitchFamily="34" charset="0"/>
                <a:cs typeface="Calibri" panose="020F0502020204030204" pitchFamily="34" charset="0"/>
              </a:rPr>
              <a:t>MHD continues to respond to drug shortages.</a:t>
            </a:r>
            <a:endParaRPr lang="en-US" sz="1800" dirty="0" smtClean="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Flexibilities include changes to preferred drug lists, removing certain quantity limits, and paying for the brand name as needed</a:t>
            </a:r>
          </a:p>
          <a:p>
            <a:pPr indent="-342900"/>
            <a:r>
              <a:rPr lang="en-US" sz="1800" dirty="0" smtClean="0">
                <a:latin typeface="Calibri" panose="020F0502020204030204" pitchFamily="34" charset="0"/>
                <a:cs typeface="Calibri" panose="020F0502020204030204" pitchFamily="34" charset="0"/>
              </a:rPr>
              <a:t>Some of the shortages are due to increased demand, decreased supply, and manufacturing issues</a:t>
            </a:r>
          </a:p>
          <a:p>
            <a:pPr indent="-342900">
              <a:spcBef>
                <a:spcPts val="0"/>
              </a:spcBef>
            </a:pPr>
            <a:r>
              <a:rPr lang="en-US" sz="1800" dirty="0" smtClean="0">
                <a:latin typeface="Calibri" panose="020F0502020204030204" pitchFamily="34" charset="0"/>
                <a:cs typeface="Calibri" panose="020F0502020204030204" pitchFamily="34" charset="0"/>
              </a:rPr>
              <a:t>Providers should reach out to </a:t>
            </a:r>
            <a:r>
              <a:rPr lang="en-US" sz="1800" dirty="0" smtClean="0">
                <a:latin typeface="Calibri" panose="020F0502020204030204" pitchFamily="34" charset="0"/>
                <a:cs typeface="Calibri" panose="020F0502020204030204" pitchFamily="34" charset="0"/>
                <a:hlinkClick r:id="rId3"/>
              </a:rPr>
              <a:t>MHD.PharmacyAdmin@dss.mo.gov</a:t>
            </a:r>
            <a:r>
              <a:rPr lang="en-US" sz="1800" dirty="0" smtClean="0">
                <a:latin typeface="Calibri" panose="020F0502020204030204" pitchFamily="34" charset="0"/>
                <a:cs typeface="Calibri" panose="020F0502020204030204" pitchFamily="34" charset="0"/>
              </a:rPr>
              <a:t> if there is a shortage on an outpatient drug. MHD will review the information and may make changes as needed.</a:t>
            </a:r>
          </a:p>
          <a:p>
            <a:pPr marL="0" indent="0">
              <a:spcBef>
                <a:spcPts val="0"/>
              </a:spcBef>
              <a:buNone/>
            </a:pPr>
            <a:endParaRPr lang="en-US" sz="1800" b="1" dirty="0" smtClean="0">
              <a:latin typeface="Calibri" panose="020F0502020204030204" pitchFamily="34" charset="0"/>
              <a:cs typeface="Calibri" panose="020F0502020204030204" pitchFamily="34" charset="0"/>
            </a:endParaRPr>
          </a:p>
          <a:p>
            <a:pPr marL="0" indent="0">
              <a:buNone/>
            </a:pPr>
            <a:r>
              <a:rPr lang="en-US" sz="1800" b="1" dirty="0" smtClean="0">
                <a:latin typeface="Calibri" panose="020F0502020204030204" pitchFamily="34" charset="0"/>
                <a:cs typeface="Calibri" panose="020F0502020204030204" pitchFamily="34" charset="0"/>
              </a:rPr>
              <a:t>High investment cell and gene therapy approvals are accelerating</a:t>
            </a:r>
            <a:endParaRPr lang="en-US" sz="16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The FDA approved 9 cell and gene therapies in the last 12 months</a:t>
            </a:r>
            <a:endParaRPr lang="en-US" sz="18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List prices: $2 to $4 million range per participant for one time treatments</a:t>
            </a:r>
          </a:p>
          <a:p>
            <a:pPr indent="-342900"/>
            <a:r>
              <a:rPr lang="en-US" sz="1800" dirty="0" smtClean="0">
                <a:latin typeface="Calibri" panose="020F0502020204030204" pitchFamily="34" charset="0"/>
                <a:cs typeface="Calibri" panose="020F0502020204030204" pitchFamily="34" charset="0"/>
              </a:rPr>
              <a:t>Requests are currently low but starting to increase</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9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Substance Use Disorder Treatments</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1"/>
            <a:ext cx="7886700" cy="2895600"/>
          </a:xfrm>
        </p:spPr>
        <p:txBody>
          <a:bodyPr>
            <a:normAutofit/>
          </a:bodyPr>
          <a:lstStyle/>
          <a:p>
            <a:pPr marL="0" indent="0">
              <a:spcBef>
                <a:spcPts val="0"/>
              </a:spcBef>
              <a:buNone/>
            </a:pPr>
            <a:r>
              <a:rPr lang="en-US" sz="1900" b="1" dirty="0" smtClean="0">
                <a:latin typeface="Calibri" panose="020F0502020204030204" pitchFamily="34" charset="0"/>
                <a:cs typeface="Calibri" panose="020F0502020204030204" pitchFamily="34" charset="0"/>
              </a:rPr>
              <a:t>MHD has open access for Medication-Assisted Therapy (MAT)</a:t>
            </a:r>
            <a:endParaRPr lang="en-US" sz="1900" b="1" dirty="0">
              <a:latin typeface="Calibri" panose="020F0502020204030204" pitchFamily="34" charset="0"/>
              <a:cs typeface="Calibri" panose="020F0502020204030204" pitchFamily="34" charset="0"/>
            </a:endParaRPr>
          </a:p>
          <a:p>
            <a:pPr marL="0" indent="0">
              <a:spcBef>
                <a:spcPts val="0"/>
              </a:spcBef>
              <a:buNone/>
            </a:pPr>
            <a:endParaRPr lang="en-US" sz="1800" dirty="0" smtClean="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MO </a:t>
            </a:r>
            <a:r>
              <a:rPr lang="en-US" sz="1800" dirty="0">
                <a:latin typeface="Calibri" panose="020F0502020204030204" pitchFamily="34" charset="0"/>
                <a:cs typeface="Calibri" panose="020F0502020204030204" pitchFamily="34" charset="0"/>
              </a:rPr>
              <a:t>HealthNet continues to encourage the use of </a:t>
            </a:r>
            <a:r>
              <a:rPr lang="en-US" sz="1800" dirty="0" smtClean="0">
                <a:latin typeface="Calibri" panose="020F0502020204030204" pitchFamily="34" charset="0"/>
                <a:cs typeface="Calibri" panose="020F0502020204030204" pitchFamily="34" charset="0"/>
              </a:rPr>
              <a:t>MAT with </a:t>
            </a:r>
            <a:r>
              <a:rPr lang="en-US" sz="1800" dirty="0">
                <a:latin typeface="Calibri" panose="020F0502020204030204" pitchFamily="34" charset="0"/>
                <a:cs typeface="Calibri" panose="020F0502020204030204" pitchFamily="34" charset="0"/>
              </a:rPr>
              <a:t>no </a:t>
            </a:r>
            <a:r>
              <a:rPr lang="en-US" sz="1800" dirty="0" smtClean="0">
                <a:latin typeface="Calibri" panose="020F0502020204030204" pitchFamily="34" charset="0"/>
                <a:cs typeface="Calibri" panose="020F0502020204030204" pitchFamily="34" charset="0"/>
              </a:rPr>
              <a:t>prior authorization </a:t>
            </a:r>
            <a:r>
              <a:rPr lang="en-US" sz="1800" dirty="0">
                <a:latin typeface="Calibri" panose="020F0502020204030204" pitchFamily="34" charset="0"/>
                <a:cs typeface="Calibri" panose="020F0502020204030204" pitchFamily="34" charset="0"/>
              </a:rPr>
              <a:t>required for preferred opioid use disorder medications</a:t>
            </a:r>
            <a:r>
              <a:rPr lang="en-US" sz="1800" dirty="0" smtClean="0">
                <a:latin typeface="Calibri" panose="020F0502020204030204" pitchFamily="34" charset="0"/>
                <a:cs typeface="Calibri" panose="020F0502020204030204" pitchFamily="34" charset="0"/>
              </a:rPr>
              <a:t>.</a:t>
            </a:r>
          </a:p>
          <a:p>
            <a:pPr indent="-342900"/>
            <a:r>
              <a:rPr lang="en-US" sz="1800" dirty="0" smtClean="0">
                <a:latin typeface="Calibri" panose="020F0502020204030204" pitchFamily="34" charset="0"/>
                <a:cs typeface="Calibri" panose="020F0502020204030204" pitchFamily="34" charset="0"/>
              </a:rPr>
              <a:t>MO HealthNet does not require ongoing counseling to receive MAT for opioid use disorder </a:t>
            </a:r>
          </a:p>
          <a:p>
            <a:pPr indent="-342900"/>
            <a:r>
              <a:rPr lang="en-US" sz="1800" dirty="0" smtClean="0">
                <a:latin typeface="Calibri" panose="020F0502020204030204" pitchFamily="34" charset="0"/>
                <a:cs typeface="Calibri" panose="020F0502020204030204" pitchFamily="34" charset="0"/>
              </a:rPr>
              <a:t>MO HealthNet does not have a limit to the duration of MAT or number of attempts</a:t>
            </a:r>
          </a:p>
          <a:p>
            <a:pPr indent="-342900"/>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
        <p:nvSpPr>
          <p:cNvPr id="2" name="Rectangle 1"/>
          <p:cNvSpPr/>
          <p:nvPr/>
        </p:nvSpPr>
        <p:spPr>
          <a:xfrm>
            <a:off x="497205" y="5181600"/>
            <a:ext cx="8119110" cy="1077218"/>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The data contained within is for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participants only, it does not include commercially insured prescriptions (unless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is secondary) or self-pay prescriptions</a:t>
            </a:r>
          </a:p>
          <a:p>
            <a:r>
              <a:rPr lang="en-US" sz="1600" dirty="0">
                <a:latin typeface="Calibri" panose="020F0502020204030204" pitchFamily="34" charset="0"/>
                <a:cs typeface="Calibri" panose="020F0502020204030204" pitchFamily="34" charset="0"/>
              </a:rPr>
              <a:t>The paid amount included within is the amount paid to the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provider and does not include any rebates from pharmaceutical manufacturers.</a:t>
            </a:r>
          </a:p>
        </p:txBody>
      </p:sp>
    </p:spTree>
    <p:extLst>
      <p:ext uri="{BB962C8B-B14F-4D97-AF65-F5344CB8AC3E}">
        <p14:creationId xmlns:p14="http://schemas.microsoft.com/office/powerpoint/2010/main" val="416791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13410" y="304800"/>
            <a:ext cx="7886700" cy="880301"/>
          </a:xfrm>
        </p:spPr>
        <p:txBody>
          <a:bodyPr>
            <a:noAutofit/>
          </a:bodyPr>
          <a:lstStyle/>
          <a:p>
            <a:pPr algn="ctr"/>
            <a:r>
              <a:rPr lang="en-US" b="1" dirty="0" smtClean="0">
                <a:solidFill>
                  <a:srgbClr val="002060"/>
                </a:solidFill>
                <a:cs typeface="Calibri" panose="020F0502020204030204" pitchFamily="34" charset="0"/>
              </a:rPr>
              <a:t>Reimbursed Amount for Select Substance Use Disorder Treatments</a:t>
            </a:r>
            <a:endParaRPr lang="en-US" b="1" dirty="0">
              <a:solidFill>
                <a:srgbClr val="002060"/>
              </a:solidFill>
              <a:cs typeface="Calibri" panose="020F0502020204030204" pitchFamily="34" charset="0"/>
            </a:endParaRPr>
          </a:p>
        </p:txBody>
      </p:sp>
      <p:sp>
        <p:nvSpPr>
          <p:cNvPr id="8" name="Content Placeholder 6">
            <a:extLst>
              <a:ext uri="{FF2B5EF4-FFF2-40B4-BE49-F238E27FC236}">
                <a16:creationId xmlns:a16="http://schemas.microsoft.com/office/drawing/2014/main" id="{1A932F41-498A-488E-A561-B91542A83BC5}"/>
              </a:ext>
            </a:extLst>
          </p:cNvPr>
          <p:cNvSpPr>
            <a:spLocks noGrp="1"/>
          </p:cNvSpPr>
          <p:nvPr>
            <p:ph idx="1"/>
          </p:nvPr>
        </p:nvSpPr>
        <p:spPr>
          <a:xfrm>
            <a:off x="761999" y="3723860"/>
            <a:ext cx="7620001" cy="1913971"/>
          </a:xfrm>
        </p:spPr>
        <p:txBody>
          <a:bodyPr>
            <a:noAutofit/>
          </a:bodyPr>
          <a:lstStyle/>
          <a:p>
            <a:pPr indent="-342900"/>
            <a:r>
              <a:rPr lang="en-US" sz="1600" dirty="0" smtClean="0">
                <a:latin typeface="Calibri" panose="020F0502020204030204" pitchFamily="34" charset="0"/>
                <a:cs typeface="Calibri" panose="020F0502020204030204" pitchFamily="34" charset="0"/>
              </a:rPr>
              <a:t>Chart includes unique participants who received at least one claim for one of the following products (or generic) during the state fiscal year (SFY):</a:t>
            </a:r>
          </a:p>
          <a:p>
            <a:pPr lvl="1" indent="-342900"/>
            <a:r>
              <a:rPr lang="en-US" sz="1600" dirty="0" err="1" smtClean="0">
                <a:latin typeface="Calibri" panose="020F0502020204030204" pitchFamily="34" charset="0"/>
                <a:cs typeface="Calibri" panose="020F0502020204030204" pitchFamily="34" charset="0"/>
              </a:rPr>
              <a:t>Suboxone</a:t>
            </a:r>
            <a:r>
              <a:rPr lang="en-US" sz="1600" dirty="0" smtClean="0">
                <a:latin typeface="Calibri" panose="020F0502020204030204" pitchFamily="34" charset="0"/>
                <a:cs typeface="Calibri" panose="020F0502020204030204" pitchFamily="34" charset="0"/>
              </a:rPr>
              <a:t> (buprenorphine/naloxone sublingual tablets and films)</a:t>
            </a:r>
          </a:p>
          <a:p>
            <a:pPr lvl="1" indent="-342900"/>
            <a:r>
              <a:rPr lang="en-US" sz="1600" dirty="0" err="1" smtClean="0">
                <a:latin typeface="Calibri" panose="020F0502020204030204" pitchFamily="34" charset="0"/>
                <a:cs typeface="Calibri" panose="020F0502020204030204" pitchFamily="34" charset="0"/>
              </a:rPr>
              <a:t>Subutex</a:t>
            </a:r>
            <a:r>
              <a:rPr lang="en-US" sz="1600" dirty="0" smtClean="0">
                <a:latin typeface="Calibri" panose="020F0502020204030204" pitchFamily="34" charset="0"/>
                <a:cs typeface="Calibri" panose="020F0502020204030204" pitchFamily="34" charset="0"/>
              </a:rPr>
              <a:t> (buprenorphine sublingual tablets)</a:t>
            </a:r>
          </a:p>
          <a:p>
            <a:pPr lvl="1" indent="-342900"/>
            <a:r>
              <a:rPr lang="en-US" sz="1600" dirty="0" err="1" smtClean="0">
                <a:latin typeface="Calibri" panose="020F0502020204030204" pitchFamily="34" charset="0"/>
                <a:cs typeface="Calibri" panose="020F0502020204030204" pitchFamily="34" charset="0"/>
              </a:rPr>
              <a:t>Sublocade</a:t>
            </a:r>
            <a:r>
              <a:rPr lang="en-US" sz="1600" dirty="0" smtClean="0">
                <a:latin typeface="Calibri" panose="020F0502020204030204" pitchFamily="34" charset="0"/>
                <a:cs typeface="Calibri" panose="020F0502020204030204" pitchFamily="34" charset="0"/>
              </a:rPr>
              <a:t> (buprenorphine long acting injectable)</a:t>
            </a:r>
          </a:p>
          <a:p>
            <a:pPr lvl="1" indent="-342900"/>
            <a:r>
              <a:rPr lang="en-US" sz="1600" dirty="0" err="1" smtClean="0">
                <a:latin typeface="Calibri" panose="020F0502020204030204" pitchFamily="34" charset="0"/>
                <a:cs typeface="Calibri" panose="020F0502020204030204" pitchFamily="34" charset="0"/>
              </a:rPr>
              <a:t>Vivitrol</a:t>
            </a:r>
            <a:r>
              <a:rPr lang="en-US" sz="1600" dirty="0" smtClean="0">
                <a:latin typeface="Calibri" panose="020F0502020204030204" pitchFamily="34" charset="0"/>
                <a:cs typeface="Calibri" panose="020F0502020204030204" pitchFamily="34" charset="0"/>
              </a:rPr>
              <a:t> (naltrexone long acting injectable)</a:t>
            </a:r>
          </a:p>
        </p:txBody>
      </p:sp>
      <p:sp>
        <p:nvSpPr>
          <p:cNvPr id="10" name="TextBox 9"/>
          <p:cNvSpPr txBox="1"/>
          <p:nvPr/>
        </p:nvSpPr>
        <p:spPr>
          <a:xfrm>
            <a:off x="381000" y="5723971"/>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graphicFrame>
        <p:nvGraphicFramePr>
          <p:cNvPr id="11" name="Table 10"/>
          <p:cNvGraphicFramePr>
            <a:graphicFrameLocks noGrp="1"/>
          </p:cNvGraphicFramePr>
          <p:nvPr>
            <p:extLst/>
          </p:nvPr>
        </p:nvGraphicFramePr>
        <p:xfrm>
          <a:off x="762000" y="1371599"/>
          <a:ext cx="7620001" cy="2219738"/>
        </p:xfrm>
        <a:graphic>
          <a:graphicData uri="http://schemas.openxmlformats.org/drawingml/2006/table">
            <a:tbl>
              <a:tblPr firstRow="1" firstCol="1" bandRow="1">
                <a:tableStyleId>{5C22544A-7EE6-4342-B048-85BDC9FD1C3A}</a:tableStyleId>
              </a:tblPr>
              <a:tblGrid>
                <a:gridCol w="1310969">
                  <a:extLst>
                    <a:ext uri="{9D8B030D-6E8A-4147-A177-3AD203B41FA5}">
                      <a16:colId xmlns:a16="http://schemas.microsoft.com/office/drawing/2014/main" val="1554940838"/>
                    </a:ext>
                  </a:extLst>
                </a:gridCol>
                <a:gridCol w="3166565">
                  <a:extLst>
                    <a:ext uri="{9D8B030D-6E8A-4147-A177-3AD203B41FA5}">
                      <a16:colId xmlns:a16="http://schemas.microsoft.com/office/drawing/2014/main" val="2859156778"/>
                    </a:ext>
                  </a:extLst>
                </a:gridCol>
                <a:gridCol w="3142467">
                  <a:extLst>
                    <a:ext uri="{9D8B030D-6E8A-4147-A177-3AD203B41FA5}">
                      <a16:colId xmlns:a16="http://schemas.microsoft.com/office/drawing/2014/main" val="4020249823"/>
                    </a:ext>
                  </a:extLst>
                </a:gridCol>
              </a:tblGrid>
              <a:tr h="634213">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SFY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Participant Count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Total Paid Amount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2019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6,724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$16,782,692.42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7,006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$18,546,196.75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8,025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$21,294,980.94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5065151"/>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10,757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$24,082,333.40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04051341"/>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17,227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$37,766,698.30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84708652"/>
                  </a:ext>
                </a:extLst>
              </a:tr>
            </a:tbl>
          </a:graphicData>
        </a:graphic>
      </p:graphicFrame>
    </p:spTree>
    <p:extLst>
      <p:ext uri="{BB962C8B-B14F-4D97-AF65-F5344CB8AC3E}">
        <p14:creationId xmlns:p14="http://schemas.microsoft.com/office/powerpoint/2010/main" val="211906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Substance Use Disorder Treatments</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3124200"/>
            <a:ext cx="7886700" cy="2971800"/>
          </a:xfrm>
        </p:spPr>
        <p:txBody>
          <a:bodyPr>
            <a:normAutofit/>
          </a:bodyPr>
          <a:lstStyle/>
          <a:p>
            <a:pPr indent="-342900"/>
            <a:r>
              <a:rPr lang="en-US" sz="1600" dirty="0" smtClean="0"/>
              <a:t>Detoxification </a:t>
            </a:r>
            <a:r>
              <a:rPr lang="en-US" sz="1600" dirty="0"/>
              <a:t>services provided in hospitals</a:t>
            </a:r>
          </a:p>
          <a:p>
            <a:pPr indent="-342900"/>
            <a:r>
              <a:rPr lang="en-US" sz="1600" dirty="0"/>
              <a:t>Screening, brief intervention, and referral to treatment provided by primary care </a:t>
            </a:r>
            <a:r>
              <a:rPr lang="en-US" sz="1600" dirty="0" smtClean="0"/>
              <a:t>health </a:t>
            </a:r>
            <a:r>
              <a:rPr lang="en-US" sz="1600" dirty="0"/>
              <a:t>homes</a:t>
            </a:r>
          </a:p>
          <a:p>
            <a:pPr indent="-342900"/>
            <a:r>
              <a:rPr lang="en-US" sz="1600" dirty="0"/>
              <a:t>Diagnostic assessment and individual, family, or group counseling/psychotherapy   provided by licensed behavioral health professionals (i.e., psychologists, social workers, professional counselors, marital &amp; family therapists</a:t>
            </a:r>
            <a:r>
              <a:rPr lang="en-US" sz="1600" dirty="0" smtClean="0"/>
              <a:t>)</a:t>
            </a:r>
          </a:p>
          <a:p>
            <a:pPr indent="-342900"/>
            <a:r>
              <a:rPr lang="en-US" sz="1600" dirty="0"/>
              <a:t>Physician/psychiatrist and advanced practice nurse services to assess/diagnose SUD and prescribe and manage medications – office based </a:t>
            </a:r>
            <a:r>
              <a:rPr lang="en-US" sz="1600" dirty="0" smtClean="0"/>
              <a:t>MAT</a:t>
            </a:r>
          </a:p>
          <a:p>
            <a:pPr indent="-342900"/>
            <a:r>
              <a:rPr lang="en-US" sz="1600" dirty="0"/>
              <a:t>Managed care members also receive care coordination and care management services for SUD</a:t>
            </a:r>
          </a:p>
          <a:p>
            <a:pPr indent="-342900"/>
            <a:endParaRPr lang="en-US" sz="1600" dirty="0" smtClean="0"/>
          </a:p>
          <a:p>
            <a:pPr indent="-342900"/>
            <a:endParaRPr lang="en-US" sz="1600" dirty="0"/>
          </a:p>
          <a:p>
            <a:pPr indent="-342900"/>
            <a:endParaRPr lang="en-US" sz="1600" dirty="0" smtClean="0"/>
          </a:p>
          <a:p>
            <a:pPr indent="-342900"/>
            <a:endParaRPr lang="en-US" sz="1600" dirty="0"/>
          </a:p>
          <a:p>
            <a:pPr indent="-342900"/>
            <a:endParaRPr lang="en-US" sz="1600" dirty="0"/>
          </a:p>
          <a:p>
            <a:pPr marL="0" indent="0">
              <a:buNone/>
            </a:pPr>
            <a:endParaRPr lang="en-US" sz="1600" dirty="0"/>
          </a:p>
        </p:txBody>
      </p:sp>
      <p:sp>
        <p:nvSpPr>
          <p:cNvPr id="2" name="Rectangle 1"/>
          <p:cNvSpPr/>
          <p:nvPr/>
        </p:nvSpPr>
        <p:spPr>
          <a:xfrm>
            <a:off x="613410" y="1052582"/>
            <a:ext cx="7886700" cy="1872307"/>
          </a:xfrm>
          <a:prstGeom prst="rect">
            <a:avLst/>
          </a:prstGeom>
        </p:spPr>
        <p:txBody>
          <a:bodyPr wrap="square">
            <a:spAutoFit/>
          </a:bodyPr>
          <a:lstStyle/>
          <a:p>
            <a:pPr lvl="0">
              <a:spcBef>
                <a:spcPts val="700"/>
              </a:spcBef>
              <a:buClr>
                <a:srgbClr val="F07F09"/>
              </a:buClr>
              <a:buSzPct val="85000"/>
            </a:pPr>
            <a:r>
              <a:rPr lang="en-US" sz="1600" dirty="0">
                <a:solidFill>
                  <a:prstClr val="black"/>
                </a:solidFill>
                <a:latin typeface="Arial" panose="020B0604020202020204" pitchFamily="34" charset="0"/>
              </a:rPr>
              <a:t>Specialized treatment and rehabilitation services for substance use disorders (SUD) are provided through Comprehensive Substance Treatment and Rehabilitation (CSTAR) programs. The state match for these services is in the Department of Mental Health budget.</a:t>
            </a:r>
          </a:p>
          <a:p>
            <a:pPr lvl="0">
              <a:spcBef>
                <a:spcPts val="700"/>
              </a:spcBef>
              <a:buClr>
                <a:srgbClr val="F07F09"/>
              </a:buClr>
              <a:buSzPct val="85000"/>
            </a:pPr>
            <a:endParaRPr lang="en-US" sz="800" dirty="0">
              <a:solidFill>
                <a:prstClr val="black"/>
              </a:solidFill>
              <a:latin typeface="Arial" panose="020B0604020202020204" pitchFamily="34" charset="0"/>
            </a:endParaRPr>
          </a:p>
          <a:p>
            <a:pPr lvl="0">
              <a:spcBef>
                <a:spcPts val="700"/>
              </a:spcBef>
              <a:buClr>
                <a:srgbClr val="F07F09"/>
              </a:buClr>
              <a:buSzPct val="85000"/>
            </a:pPr>
            <a:r>
              <a:rPr lang="en-US" sz="1600" dirty="0">
                <a:solidFill>
                  <a:prstClr val="black"/>
                </a:solidFill>
                <a:latin typeface="Arial" panose="020B0604020202020204" pitchFamily="34" charset="0"/>
              </a:rPr>
              <a:t>MO HealthNet covered services for SUD in addition to those provided through CSTAR programs include all of the following:</a:t>
            </a:r>
          </a:p>
        </p:txBody>
      </p:sp>
    </p:spTree>
    <p:extLst>
      <p:ext uri="{BB962C8B-B14F-4D97-AF65-F5344CB8AC3E}">
        <p14:creationId xmlns:p14="http://schemas.microsoft.com/office/powerpoint/2010/main" val="180180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613410" y="304800"/>
            <a:ext cx="7886700" cy="609601"/>
          </a:xfrm>
        </p:spPr>
        <p:txBody>
          <a:bodyPr>
            <a:noAutofit/>
          </a:bodyPr>
          <a:lstStyle/>
          <a:p>
            <a:pPr algn="ctr"/>
            <a:r>
              <a:rPr lang="en-US" b="1" dirty="0" smtClean="0">
                <a:solidFill>
                  <a:srgbClr val="002060"/>
                </a:solidFill>
                <a:cs typeface="Calibri" panose="020F0502020204030204" pitchFamily="34" charset="0"/>
              </a:rPr>
              <a:t>Reimbursed Amount for Opioid Rescue Agents</a:t>
            </a:r>
            <a:endParaRPr lang="en-US" b="1" dirty="0">
              <a:solidFill>
                <a:srgbClr val="002060"/>
              </a:solidFill>
              <a:cs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7767683"/>
              </p:ext>
            </p:extLst>
          </p:nvPr>
        </p:nvGraphicFramePr>
        <p:xfrm>
          <a:off x="685800" y="1198351"/>
          <a:ext cx="7814309" cy="2438401"/>
        </p:xfrm>
        <a:graphic>
          <a:graphicData uri="http://schemas.openxmlformats.org/drawingml/2006/table">
            <a:tbl>
              <a:tblPr firstRow="1" firstCol="1" bandRow="1">
                <a:tableStyleId>{5C22544A-7EE6-4342-B048-85BDC9FD1C3A}</a:tableStyleId>
              </a:tblPr>
              <a:tblGrid>
                <a:gridCol w="1344398">
                  <a:extLst>
                    <a:ext uri="{9D8B030D-6E8A-4147-A177-3AD203B41FA5}">
                      <a16:colId xmlns:a16="http://schemas.microsoft.com/office/drawing/2014/main" val="1554940838"/>
                    </a:ext>
                  </a:extLst>
                </a:gridCol>
                <a:gridCol w="3247312">
                  <a:extLst>
                    <a:ext uri="{9D8B030D-6E8A-4147-A177-3AD203B41FA5}">
                      <a16:colId xmlns:a16="http://schemas.microsoft.com/office/drawing/2014/main" val="2859156778"/>
                    </a:ext>
                  </a:extLst>
                </a:gridCol>
                <a:gridCol w="3222599">
                  <a:extLst>
                    <a:ext uri="{9D8B030D-6E8A-4147-A177-3AD203B41FA5}">
                      <a16:colId xmlns:a16="http://schemas.microsoft.com/office/drawing/2014/main" val="4020249823"/>
                    </a:ext>
                  </a:extLst>
                </a:gridCol>
              </a:tblGrid>
              <a:tr h="696686">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SFY</a:t>
                      </a:r>
                    </a:p>
                  </a:txBody>
                  <a:tcPr marL="68580" marR="68580" marT="0" marB="0" anchor="ctr"/>
                </a:tc>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Count</a:t>
                      </a:r>
                    </a:p>
                  </a:txBody>
                  <a:tcPr marL="68580" marR="68580" marT="0" marB="0" anchor="ctr"/>
                </a:tc>
                <a:tc>
                  <a:txBody>
                    <a:bodyPr/>
                    <a:lstStyle/>
                    <a:p>
                      <a:pPr marL="0" marR="0" algn="ctr">
                        <a:lnSpc>
                          <a:spcPct val="107000"/>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Total Paid Amount</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2019</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4,385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$554,465.00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2020</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4,105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$542,561.80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2021</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9,049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$1,471,902.51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5065151"/>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2022</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15,328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$2,198,417.28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04051341"/>
                  </a:ext>
                </a:extLst>
              </a:tr>
              <a:tr h="348343">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23,436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343334"/>
                          </a:solidFill>
                          <a:effectLst/>
                          <a:latin typeface="Calibri" panose="020F0502020204030204" pitchFamily="34" charset="0"/>
                          <a:ea typeface="Calibri" panose="020F0502020204030204" pitchFamily="34" charset="0"/>
                          <a:cs typeface="Calibri" panose="020F0502020204030204" pitchFamily="34" charset="0"/>
                        </a:rPr>
                        <a:t>$3,384,061.66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84708652"/>
                  </a:ext>
                </a:extLst>
              </a:tr>
            </a:tbl>
          </a:graphicData>
        </a:graphic>
      </p:graphicFrame>
      <p:sp>
        <p:nvSpPr>
          <p:cNvPr id="14" name="TextBox 13"/>
          <p:cNvSpPr txBox="1"/>
          <p:nvPr/>
        </p:nvSpPr>
        <p:spPr>
          <a:xfrm>
            <a:off x="381000" y="5617548"/>
            <a:ext cx="6251776"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85800" y="3657600"/>
            <a:ext cx="7814309" cy="1939100"/>
          </a:xfrm>
        </p:spPr>
        <p:txBody>
          <a:bodyPr>
            <a:normAutofit fontScale="92500"/>
          </a:bodyPr>
          <a:lstStyle/>
          <a:p>
            <a:pPr indent="-342900"/>
            <a:r>
              <a:rPr lang="en-US" sz="2000" dirty="0" smtClean="0">
                <a:latin typeface="Calibri" panose="020F0502020204030204" pitchFamily="34" charset="0"/>
                <a:cs typeface="Calibri" panose="020F0502020204030204" pitchFamily="34" charset="0"/>
              </a:rPr>
              <a:t>In April 2021 MO HealthNet implemented a policy to require participants on an opioid and another agent that places the participant at higher risk of overdose to receive a naloxone rescue agent in the past 2 years to be able to continue to receive the opioid and/or the other high risk agent</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one opioid rescue agent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8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7407" y="5596700"/>
            <a:ext cx="6251776"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8" name="Title 2"/>
          <p:cNvSpPr>
            <a:spLocks noGrp="1"/>
          </p:cNvSpPr>
          <p:nvPr>
            <p:ph type="title"/>
          </p:nvPr>
        </p:nvSpPr>
        <p:spPr>
          <a:xfrm>
            <a:off x="628649" y="161268"/>
            <a:ext cx="7886700" cy="880301"/>
          </a:xfrm>
        </p:spPr>
        <p:txBody>
          <a:bodyPr>
            <a:noAutofit/>
          </a:bodyPr>
          <a:lstStyle/>
          <a:p>
            <a:pPr algn="ctr"/>
            <a:r>
              <a:rPr lang="en-US" b="1" dirty="0" smtClean="0">
                <a:solidFill>
                  <a:srgbClr val="002060"/>
                </a:solidFill>
                <a:cs typeface="Calibri" panose="020F0502020204030204" pitchFamily="34" charset="0"/>
              </a:rPr>
              <a:t>Reimbursed Amount for Dispose Rx Packets</a:t>
            </a:r>
            <a:endParaRPr lang="en-US" b="1" dirty="0">
              <a:solidFill>
                <a:srgbClr val="002060"/>
              </a:solidFill>
              <a:cs typeface="Calibri" panose="020F0502020204030204" pitchFamily="34" charset="0"/>
            </a:endParaRPr>
          </a:p>
        </p:txBody>
      </p:sp>
      <p:graphicFrame>
        <p:nvGraphicFramePr>
          <p:cNvPr id="10" name="Table 9"/>
          <p:cNvGraphicFramePr>
            <a:graphicFrameLocks noGrp="1"/>
          </p:cNvGraphicFramePr>
          <p:nvPr>
            <p:extLst/>
          </p:nvPr>
        </p:nvGraphicFramePr>
        <p:xfrm>
          <a:off x="914399" y="1185101"/>
          <a:ext cx="7315200" cy="1939099"/>
        </p:xfrm>
        <a:graphic>
          <a:graphicData uri="http://schemas.openxmlformats.org/drawingml/2006/table">
            <a:tbl>
              <a:tblPr firstRow="1" firstCol="1" bandRow="1">
                <a:tableStyleId>{5C22544A-7EE6-4342-B048-85BDC9FD1C3A}</a:tableStyleId>
              </a:tblPr>
              <a:tblGrid>
                <a:gridCol w="1258529">
                  <a:extLst>
                    <a:ext uri="{9D8B030D-6E8A-4147-A177-3AD203B41FA5}">
                      <a16:colId xmlns:a16="http://schemas.microsoft.com/office/drawing/2014/main" val="1554940838"/>
                    </a:ext>
                  </a:extLst>
                </a:gridCol>
                <a:gridCol w="3039902">
                  <a:extLst>
                    <a:ext uri="{9D8B030D-6E8A-4147-A177-3AD203B41FA5}">
                      <a16:colId xmlns:a16="http://schemas.microsoft.com/office/drawing/2014/main" val="2859156778"/>
                    </a:ext>
                  </a:extLst>
                </a:gridCol>
                <a:gridCol w="3016769">
                  <a:extLst>
                    <a:ext uri="{9D8B030D-6E8A-4147-A177-3AD203B41FA5}">
                      <a16:colId xmlns:a16="http://schemas.microsoft.com/office/drawing/2014/main" val="4020249823"/>
                    </a:ext>
                  </a:extLst>
                </a:gridCol>
              </a:tblGrid>
              <a:tr h="1048161">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SFY</a:t>
                      </a:r>
                    </a:p>
                  </a:txBody>
                  <a:tcPr marL="68580" marR="68580" marT="0" marB="0" anchor="ctr"/>
                </a:tc>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Count</a:t>
                      </a:r>
                    </a:p>
                  </a:txBody>
                  <a:tcPr marL="68580" marR="68580" marT="0" marB="0" anchor="ctr"/>
                </a:tc>
                <a:tc>
                  <a:txBody>
                    <a:bodyPr/>
                    <a:lstStyle/>
                    <a:p>
                      <a:pPr marL="0" marR="0" algn="ctr">
                        <a:lnSpc>
                          <a:spcPct val="107000"/>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Total Paid Amount</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445469">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2022</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1,944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$48,162.18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445469">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5,558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343334"/>
                          </a:solidFill>
                          <a:effectLst/>
                          <a:latin typeface="Calibri" panose="020F0502020204030204" pitchFamily="34" charset="0"/>
                          <a:ea typeface="Calibri" panose="020F0502020204030204" pitchFamily="34" charset="0"/>
                          <a:cs typeface="Calibri" panose="020F0502020204030204" pitchFamily="34" charset="0"/>
                        </a:rPr>
                        <a:t>$165,935.13</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bl>
          </a:graphicData>
        </a:graphic>
      </p:graphicFrame>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914400" y="3404637"/>
            <a:ext cx="7315200" cy="1904999"/>
          </a:xfrm>
        </p:spPr>
        <p:txBody>
          <a:bodyPr>
            <a:normAutofit lnSpcReduction="10000"/>
          </a:bodyPr>
          <a:lstStyle/>
          <a:p>
            <a:pPr indent="-342900"/>
            <a:r>
              <a:rPr lang="en-US" sz="2000" dirty="0" smtClean="0">
                <a:latin typeface="Calibri" panose="020F0502020204030204" pitchFamily="34" charset="0"/>
                <a:cs typeface="Calibri" panose="020F0502020204030204" pitchFamily="34" charset="0"/>
              </a:rPr>
              <a:t>In January 2022 MO HealthNet, Department of Health &amp; Senior Services, and the MO Board of Pharmacy partnered to give access to Dispose Rx packets so that participants could safely dispose of medication at home</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one Dispose Rx packet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330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Alternatives to Opioids</a:t>
            </a:r>
            <a:endParaRPr lang="en-US" b="1" dirty="0">
              <a:solidFill>
                <a:srgbClr val="002060"/>
              </a:solidFill>
              <a:cs typeface="Calibri" panose="020F0502020204030204" pitchFamily="34" charset="0"/>
            </a:endParaRPr>
          </a:p>
        </p:txBody>
      </p:sp>
      <p:sp>
        <p:nvSpPr>
          <p:cNvPr id="12"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447800"/>
            <a:ext cx="8405593" cy="4114799"/>
          </a:xfrm>
        </p:spPr>
        <p:txBody>
          <a:bodyPr>
            <a:normAutofit/>
          </a:bodyPr>
          <a:lstStyle/>
          <a:p>
            <a:pPr indent="-342900"/>
            <a:r>
              <a:rPr lang="en-US" sz="1800" dirty="0" smtClean="0">
                <a:latin typeface="Calibri" panose="020F0502020204030204" pitchFamily="34" charset="0"/>
                <a:cs typeface="Calibri" panose="020F0502020204030204" pitchFamily="34" charset="0"/>
              </a:rPr>
              <a:t>MO HealthNet increased coverage </a:t>
            </a:r>
            <a:r>
              <a:rPr lang="en-US" sz="1800" dirty="0">
                <a:latin typeface="Calibri" panose="020F0502020204030204" pitchFamily="34" charset="0"/>
                <a:cs typeface="Calibri" panose="020F0502020204030204" pitchFamily="34" charset="0"/>
              </a:rPr>
              <a:t>of </a:t>
            </a:r>
            <a:r>
              <a:rPr lang="en-US" sz="1800" dirty="0" smtClean="0">
                <a:latin typeface="Calibri" panose="020F0502020204030204" pitchFamily="34" charset="0"/>
                <a:cs typeface="Calibri" panose="020F0502020204030204" pitchFamily="34" charset="0"/>
              </a:rPr>
              <a:t>non-opioid </a:t>
            </a:r>
            <a:r>
              <a:rPr lang="en-US" sz="1800" dirty="0">
                <a:latin typeface="Calibri" panose="020F0502020204030204" pitchFamily="34" charset="0"/>
                <a:cs typeface="Calibri" panose="020F0502020204030204" pitchFamily="34" charset="0"/>
              </a:rPr>
              <a:t>m</a:t>
            </a:r>
            <a:r>
              <a:rPr lang="en-US" sz="1800" dirty="0" smtClean="0">
                <a:latin typeface="Calibri" panose="020F0502020204030204" pitchFamily="34" charset="0"/>
                <a:cs typeface="Calibri" panose="020F0502020204030204" pitchFamily="34" charset="0"/>
              </a:rPr>
              <a:t>edications by removing prior authorization requirements from several medications including:</a:t>
            </a:r>
          </a:p>
          <a:p>
            <a:pPr lvl="1" indent="-342900"/>
            <a:r>
              <a:rPr lang="en-US" sz="1800" dirty="0" smtClean="0">
                <a:latin typeface="Calibri" panose="020F0502020204030204" pitchFamily="34" charset="0"/>
                <a:cs typeface="Calibri" panose="020F0502020204030204" pitchFamily="34" charset="0"/>
              </a:rPr>
              <a:t>Lidocaine patches (generic Lidoderm®)</a:t>
            </a:r>
          </a:p>
          <a:p>
            <a:pPr lvl="1" indent="-342900"/>
            <a:r>
              <a:rPr lang="en-US" sz="1800" dirty="0" smtClean="0">
                <a:latin typeface="Calibri" panose="020F0502020204030204" pitchFamily="34" charset="0"/>
                <a:cs typeface="Calibri" panose="020F0502020204030204" pitchFamily="34" charset="0"/>
              </a:rPr>
              <a:t>Diclofenac gel (generic </a:t>
            </a:r>
            <a:r>
              <a:rPr lang="en-US" sz="1800" dirty="0" err="1" smtClean="0">
                <a:latin typeface="Calibri" panose="020F0502020204030204" pitchFamily="34" charset="0"/>
                <a:cs typeface="Calibri" panose="020F0502020204030204" pitchFamily="34" charset="0"/>
              </a:rPr>
              <a:t>Voltaren</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Gel®)</a:t>
            </a:r>
          </a:p>
          <a:p>
            <a:pPr lvl="1" indent="-342900"/>
            <a:r>
              <a:rPr lang="en-US" sz="1800" dirty="0" smtClean="0">
                <a:latin typeface="Calibri" panose="020F0502020204030204" pitchFamily="34" charset="0"/>
                <a:cs typeface="Calibri" panose="020F0502020204030204" pitchFamily="34" charset="0"/>
              </a:rPr>
              <a:t>Celecoxib (generic Celebrex®)</a:t>
            </a:r>
          </a:p>
          <a:p>
            <a:pPr marL="400050" lvl="1" indent="0">
              <a:buNone/>
            </a:pPr>
            <a:endParaRPr lang="en-US" sz="1800" dirty="0" smtClean="0">
              <a:latin typeface="Calibri" panose="020F0502020204030204" pitchFamily="34" charset="0"/>
              <a:cs typeface="Calibri" panose="020F0502020204030204" pitchFamily="34" charset="0"/>
            </a:endParaRPr>
          </a:p>
          <a:p>
            <a:pPr indent="-342900">
              <a:spcBef>
                <a:spcPts val="0"/>
              </a:spcBef>
            </a:pPr>
            <a:r>
              <a:rPr lang="en-US" sz="1800" dirty="0" smtClean="0">
                <a:latin typeface="Calibri" panose="020F0502020204030204" pitchFamily="34" charset="0"/>
                <a:cs typeface="Calibri" panose="020F0502020204030204" pitchFamily="34" charset="0"/>
              </a:rPr>
              <a:t>The following slides depict the increase in utilization of non-opioid medications after prior authorization requirements were removed</a:t>
            </a:r>
          </a:p>
          <a:p>
            <a:pPr indent="-342900">
              <a:spcBef>
                <a:spcPts val="0"/>
              </a:spcBef>
            </a:pPr>
            <a:endParaRPr lang="en-US" sz="18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MO </a:t>
            </a:r>
            <a:r>
              <a:rPr lang="en-US" sz="1800" dirty="0">
                <a:latin typeface="Calibri" panose="020F0502020204030204" pitchFamily="34" charset="0"/>
                <a:cs typeface="Calibri" panose="020F0502020204030204" pitchFamily="34" charset="0"/>
              </a:rPr>
              <a:t>HealthNet offers coverage of chiropractic therapy, acupuncture, physical therapy, and cognitive-behavioral therapy for chronic </a:t>
            </a:r>
            <a:r>
              <a:rPr lang="en-US" sz="1800" dirty="0" smtClean="0">
                <a:latin typeface="Calibri" panose="020F0502020204030204" pitchFamily="34" charset="0"/>
                <a:cs typeface="Calibri" panose="020F0502020204030204" pitchFamily="34" charset="0"/>
              </a:rPr>
              <a:t>pain.</a:t>
            </a:r>
          </a:p>
          <a:p>
            <a:pPr lvl="1" indent="-342900"/>
            <a:r>
              <a:rPr lang="en-US" sz="1800" dirty="0" smtClean="0">
                <a:latin typeface="Calibri" panose="020F0502020204030204" pitchFamily="34" charset="0"/>
                <a:cs typeface="Calibri" panose="020F0502020204030204" pitchFamily="34" charset="0"/>
              </a:rPr>
              <a:t>https</a:t>
            </a:r>
            <a:r>
              <a:rPr lang="en-US" sz="1800" dirty="0">
                <a:latin typeface="Calibri" panose="020F0502020204030204" pitchFamily="34" charset="0"/>
                <a:cs typeface="Calibri" panose="020F0502020204030204" pitchFamily="34" charset="0"/>
              </a:rPr>
              <a:t>://dss.mo.gov/mhd/providers/pdf/bulletin41-55.pdf </a:t>
            </a:r>
            <a:endParaRPr lang="en-US"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989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81022" y="186499"/>
            <a:ext cx="7981952" cy="880301"/>
          </a:xfrm>
        </p:spPr>
        <p:txBody>
          <a:bodyPr>
            <a:noAutofit/>
          </a:bodyPr>
          <a:lstStyle/>
          <a:p>
            <a:pPr algn="ctr"/>
            <a:r>
              <a:rPr lang="en-US" b="1" dirty="0" smtClean="0">
                <a:solidFill>
                  <a:srgbClr val="002060"/>
                </a:solidFill>
                <a:cs typeface="Calibri" panose="020F0502020204030204" pitchFamily="34" charset="0"/>
              </a:rPr>
              <a:t>Reimbursed Amount for </a:t>
            </a:r>
            <a:r>
              <a:rPr lang="en-US" b="1" dirty="0">
                <a:solidFill>
                  <a:srgbClr val="002060"/>
                </a:solidFill>
                <a:cs typeface="Calibri" panose="020F0502020204030204" pitchFamily="34" charset="0"/>
              </a:rPr>
              <a:t>l</a:t>
            </a:r>
            <a:r>
              <a:rPr lang="en-US" b="1" dirty="0" smtClean="0">
                <a:solidFill>
                  <a:srgbClr val="002060"/>
                </a:solidFill>
                <a:cs typeface="Calibri" panose="020F0502020204030204" pitchFamily="34" charset="0"/>
              </a:rPr>
              <a:t>idocaine </a:t>
            </a:r>
            <a:r>
              <a:rPr lang="en-US" b="1" dirty="0">
                <a:solidFill>
                  <a:srgbClr val="002060"/>
                </a:solidFill>
                <a:cs typeface="Calibri" panose="020F0502020204030204" pitchFamily="34" charset="0"/>
              </a:rPr>
              <a:t>p</a:t>
            </a:r>
            <a:r>
              <a:rPr lang="en-US" b="1" dirty="0" smtClean="0">
                <a:solidFill>
                  <a:srgbClr val="002060"/>
                </a:solidFill>
                <a:cs typeface="Calibri" panose="020F0502020204030204" pitchFamily="34" charset="0"/>
              </a:rPr>
              <a:t>atches</a:t>
            </a:r>
            <a:endParaRPr lang="en-US" b="1" dirty="0">
              <a:solidFill>
                <a:srgbClr val="002060"/>
              </a:solidFill>
              <a:cs typeface="Calibri" panose="020F0502020204030204" pitchFamily="34" charset="0"/>
            </a:endParaRPr>
          </a:p>
        </p:txBody>
      </p:sp>
      <p:graphicFrame>
        <p:nvGraphicFramePr>
          <p:cNvPr id="8" name="Table 7"/>
          <p:cNvGraphicFramePr>
            <a:graphicFrameLocks noGrp="1"/>
          </p:cNvGraphicFramePr>
          <p:nvPr>
            <p:extLst/>
          </p:nvPr>
        </p:nvGraphicFramePr>
        <p:xfrm>
          <a:off x="1066800" y="1066800"/>
          <a:ext cx="7010399" cy="2209801"/>
        </p:xfrm>
        <a:graphic>
          <a:graphicData uri="http://schemas.openxmlformats.org/drawingml/2006/table">
            <a:tbl>
              <a:tblPr firstRow="1" firstCol="1" bandRow="1">
                <a:tableStyleId>{5C22544A-7EE6-4342-B048-85BDC9FD1C3A}</a:tableStyleId>
              </a:tblPr>
              <a:tblGrid>
                <a:gridCol w="1206091">
                  <a:extLst>
                    <a:ext uri="{9D8B030D-6E8A-4147-A177-3AD203B41FA5}">
                      <a16:colId xmlns:a16="http://schemas.microsoft.com/office/drawing/2014/main" val="1554940838"/>
                    </a:ext>
                  </a:extLst>
                </a:gridCol>
                <a:gridCol w="2913240">
                  <a:extLst>
                    <a:ext uri="{9D8B030D-6E8A-4147-A177-3AD203B41FA5}">
                      <a16:colId xmlns:a16="http://schemas.microsoft.com/office/drawing/2014/main" val="2859156778"/>
                    </a:ext>
                  </a:extLst>
                </a:gridCol>
                <a:gridCol w="2891068">
                  <a:extLst>
                    <a:ext uri="{9D8B030D-6E8A-4147-A177-3AD203B41FA5}">
                      <a16:colId xmlns:a16="http://schemas.microsoft.com/office/drawing/2014/main" val="4020249823"/>
                    </a:ext>
                  </a:extLst>
                </a:gridCol>
              </a:tblGrid>
              <a:tr h="631371">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SFY</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Participant Count</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Total Paid Amount</a:t>
                      </a: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2019</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1,138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$805,738.99</a:t>
                      </a: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2020</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940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$419,778.09</a:t>
                      </a: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2021</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1,241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$233,525.65</a:t>
                      </a: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2022</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6,614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$579,646.18</a:t>
                      </a: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2023</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13,725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dirty="0">
                          <a:solidFill>
                            <a:srgbClr val="343334"/>
                          </a:solidFill>
                          <a:effectLst/>
                          <a:latin typeface="Calibri" panose="020F0502020204030204" pitchFamily="34" charset="0"/>
                          <a:cs typeface="Calibri" panose="020F0502020204030204" pitchFamily="34" charset="0"/>
                        </a:rPr>
                        <a:t>$1,349,832.23</a:t>
                      </a:r>
                    </a:p>
                  </a:txBody>
                  <a:tcPr marL="9525" marR="9525" marT="9525" marB="0" anchor="ctr"/>
                </a:tc>
                <a:extLst>
                  <a:ext uri="{0D108BD9-81ED-4DB2-BD59-A6C34878D82A}">
                    <a16:rowId xmlns:a16="http://schemas.microsoft.com/office/drawing/2014/main" val="1584708652"/>
                  </a:ext>
                </a:extLst>
              </a:tr>
            </a:tbl>
          </a:graphicData>
        </a:graphic>
      </p:graphicFrame>
      <p:sp>
        <p:nvSpPr>
          <p:cNvPr id="9" name="TextBox 8"/>
          <p:cNvSpPr txBox="1"/>
          <p:nvPr/>
        </p:nvSpPr>
        <p:spPr>
          <a:xfrm>
            <a:off x="380937" y="5596700"/>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3"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066799" y="3522250"/>
            <a:ext cx="7010399" cy="1828801"/>
          </a:xfrm>
        </p:spPr>
        <p:txBody>
          <a:bodyPr>
            <a:noAutofit/>
          </a:bodyPr>
          <a:lstStyle/>
          <a:p>
            <a:pPr indent="-342900"/>
            <a:r>
              <a:rPr lang="en-US" sz="2000" dirty="0" smtClean="0">
                <a:latin typeface="Calibri" panose="020F0502020204030204" pitchFamily="34" charset="0"/>
                <a:cs typeface="Calibri" panose="020F0502020204030204" pitchFamily="34" charset="0"/>
              </a:rPr>
              <a:t>MO HealthNet previously required a specific prior authorization for lidocaine patches.</a:t>
            </a:r>
          </a:p>
          <a:p>
            <a:pPr indent="-342900"/>
            <a:r>
              <a:rPr lang="en-US" sz="2000" dirty="0" smtClean="0">
                <a:latin typeface="Calibri" panose="020F0502020204030204" pitchFamily="34" charset="0"/>
                <a:cs typeface="Calibri" panose="020F0502020204030204" pitchFamily="34" charset="0"/>
              </a:rPr>
              <a:t>Lidocaine is a non-opioid local anesthetic used to relieve pain.</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lidocaine patches  during the state fiscal year (SFY)</a:t>
            </a:r>
          </a:p>
        </p:txBody>
      </p:sp>
    </p:spTree>
    <p:extLst>
      <p:ext uri="{BB962C8B-B14F-4D97-AF65-F5344CB8AC3E}">
        <p14:creationId xmlns:p14="http://schemas.microsoft.com/office/powerpoint/2010/main" val="164454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0937" y="5596700"/>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0"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Reimbursed Amount for </a:t>
            </a:r>
            <a:r>
              <a:rPr lang="en-US" b="1" dirty="0">
                <a:solidFill>
                  <a:srgbClr val="002060"/>
                </a:solidFill>
                <a:cs typeface="Calibri" panose="020F0502020204030204" pitchFamily="34" charset="0"/>
              </a:rPr>
              <a:t>c</a:t>
            </a:r>
            <a:r>
              <a:rPr lang="en-US" b="1" dirty="0" smtClean="0">
                <a:solidFill>
                  <a:srgbClr val="002060"/>
                </a:solidFill>
                <a:cs typeface="Calibri" panose="020F0502020204030204" pitchFamily="34" charset="0"/>
              </a:rPr>
              <a:t>elecoxib</a:t>
            </a:r>
            <a:endParaRPr lang="en-US" b="1" dirty="0">
              <a:solidFill>
                <a:srgbClr val="002060"/>
              </a:solidFill>
              <a:cs typeface="Calibri" panose="020F0502020204030204" pitchFamily="34" charset="0"/>
            </a:endParaRPr>
          </a:p>
        </p:txBody>
      </p:sp>
      <p:graphicFrame>
        <p:nvGraphicFramePr>
          <p:cNvPr id="12" name="Table 11"/>
          <p:cNvGraphicFramePr>
            <a:graphicFrameLocks noGrp="1"/>
          </p:cNvGraphicFramePr>
          <p:nvPr>
            <p:extLst/>
          </p:nvPr>
        </p:nvGraphicFramePr>
        <p:xfrm>
          <a:off x="1371600" y="1181099"/>
          <a:ext cx="6400800" cy="2209801"/>
        </p:xfrm>
        <a:graphic>
          <a:graphicData uri="http://schemas.openxmlformats.org/drawingml/2006/table">
            <a:tbl>
              <a:tblPr firstRow="1" firstCol="1" bandRow="1">
                <a:tableStyleId>{5C22544A-7EE6-4342-B048-85BDC9FD1C3A}</a:tableStyleId>
              </a:tblPr>
              <a:tblGrid>
                <a:gridCol w="1101214">
                  <a:extLst>
                    <a:ext uri="{9D8B030D-6E8A-4147-A177-3AD203B41FA5}">
                      <a16:colId xmlns:a16="http://schemas.microsoft.com/office/drawing/2014/main" val="1554940838"/>
                    </a:ext>
                  </a:extLst>
                </a:gridCol>
                <a:gridCol w="2659914">
                  <a:extLst>
                    <a:ext uri="{9D8B030D-6E8A-4147-A177-3AD203B41FA5}">
                      <a16:colId xmlns:a16="http://schemas.microsoft.com/office/drawing/2014/main" val="2859156778"/>
                    </a:ext>
                  </a:extLst>
                </a:gridCol>
                <a:gridCol w="2639672">
                  <a:extLst>
                    <a:ext uri="{9D8B030D-6E8A-4147-A177-3AD203B41FA5}">
                      <a16:colId xmlns:a16="http://schemas.microsoft.com/office/drawing/2014/main" val="4020249823"/>
                    </a:ext>
                  </a:extLst>
                </a:gridCol>
              </a:tblGrid>
              <a:tr h="631371">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SFY</a:t>
                      </a:r>
                    </a:p>
                  </a:txBody>
                  <a:tcPr marL="9525" marR="9525" marT="9525" marB="0" anchor="ctr"/>
                </a:tc>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Participant Count</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Total Paid Amount</a:t>
                      </a: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2019</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3,711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$698,855.12</a:t>
                      </a: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2020</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4,081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$559,288.25</a:t>
                      </a: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2021</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5,416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$600,094.59</a:t>
                      </a: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2022</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7,093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$518,775.77</a:t>
                      </a: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2023</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10,630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dirty="0">
                          <a:solidFill>
                            <a:srgbClr val="343334"/>
                          </a:solidFill>
                          <a:effectLst/>
                          <a:latin typeface="Calibri" panose="020F0502020204030204" pitchFamily="34" charset="0"/>
                          <a:cs typeface="Calibri" panose="020F0502020204030204" pitchFamily="34" charset="0"/>
                        </a:rPr>
                        <a:t>$670,048.71</a:t>
                      </a:r>
                    </a:p>
                  </a:txBody>
                  <a:tcPr marL="9525" marR="9525" marT="9525" marB="0" anchor="ctr"/>
                </a:tc>
                <a:extLst>
                  <a:ext uri="{0D108BD9-81ED-4DB2-BD59-A6C34878D82A}">
                    <a16:rowId xmlns:a16="http://schemas.microsoft.com/office/drawing/2014/main" val="1584708652"/>
                  </a:ext>
                </a:extLst>
              </a:tr>
            </a:tbl>
          </a:graphicData>
        </a:graphic>
      </p:graphicFrame>
      <p:sp>
        <p:nvSpPr>
          <p:cNvPr id="13"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371600" y="3581401"/>
            <a:ext cx="6400800" cy="2015300"/>
          </a:xfrm>
        </p:spPr>
        <p:txBody>
          <a:bodyPr>
            <a:normAutofit lnSpcReduction="10000"/>
          </a:bodyPr>
          <a:lstStyle/>
          <a:p>
            <a:pPr indent="-342900"/>
            <a:r>
              <a:rPr lang="en-US" sz="2000" dirty="0">
                <a:latin typeface="Calibri" panose="020F0502020204030204" pitchFamily="34" charset="0"/>
                <a:cs typeface="Calibri" panose="020F0502020204030204" pitchFamily="34" charset="0"/>
              </a:rPr>
              <a:t>MO HealthNet previously required a specific prior authorization for </a:t>
            </a:r>
            <a:r>
              <a:rPr lang="en-US" sz="2000" dirty="0" smtClean="0">
                <a:latin typeface="Calibri" panose="020F0502020204030204" pitchFamily="34" charset="0"/>
                <a:cs typeface="Calibri" panose="020F0502020204030204" pitchFamily="34" charset="0"/>
              </a:rPr>
              <a:t>celecoxib capsules (Celebrex).</a:t>
            </a:r>
            <a:endParaRPr lang="en-US" sz="2000" dirty="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Celecoxib </a:t>
            </a:r>
            <a:r>
              <a:rPr lang="en-US" sz="2000" dirty="0">
                <a:latin typeface="Calibri" panose="020F0502020204030204" pitchFamily="34" charset="0"/>
                <a:cs typeface="Calibri" panose="020F0502020204030204" pitchFamily="34" charset="0"/>
              </a:rPr>
              <a:t>is a non-opioid </a:t>
            </a:r>
            <a:r>
              <a:rPr lang="en-US" sz="2000" dirty="0" smtClean="0">
                <a:latin typeface="Calibri" panose="020F0502020204030204" pitchFamily="34" charset="0"/>
                <a:cs typeface="Calibri" panose="020F0502020204030204" pitchFamily="34" charset="0"/>
              </a:rPr>
              <a:t>non-steroidal anti-inflammatory oral medication used to reduce pain and inflammation.</a:t>
            </a:r>
            <a:endParaRPr lang="en-US" sz="2000" dirty="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celecoxib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99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0"/>
            <a:ext cx="7886700" cy="880301"/>
          </a:xfrm>
        </p:spPr>
        <p:txBody>
          <a:bodyPr>
            <a:normAutofit fontScale="90000"/>
          </a:bodyPr>
          <a:lstStyle/>
          <a:p>
            <a:pPr algn="ctr"/>
            <a:r>
              <a:rPr lang="en-US" b="1" dirty="0" smtClean="0">
                <a:solidFill>
                  <a:srgbClr val="002060"/>
                </a:solidFill>
              </a:rPr>
              <a:t>Overview of Program of All-Inclusive Care (PACE) Rate Development</a:t>
            </a:r>
            <a:endParaRPr lang="en-US" b="1" dirty="0">
              <a:solidFill>
                <a:srgbClr val="002060"/>
              </a:solidFill>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201666"/>
            <a:ext cx="8398705" cy="5105400"/>
          </a:xfrm>
        </p:spPr>
        <p:txBody>
          <a:bodyPr>
            <a:normAutofit/>
          </a:bodyPr>
          <a:lstStyle/>
          <a:p>
            <a:pPr indent="-342900"/>
            <a:endParaRPr lang="en-US" sz="2000" dirty="0" smtClean="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AWOP -Defined as the amount that would otherwise have been paid (AWOP) under the State plan if participants had not been enrolled in the PACE program (42 CFR 2460.182)</a:t>
            </a:r>
          </a:p>
          <a:p>
            <a:pPr indent="-342900"/>
            <a:r>
              <a:rPr lang="en-US" sz="2000" dirty="0" smtClean="0">
                <a:latin typeface="Calibri" panose="020F0502020204030204" pitchFamily="34" charset="0"/>
                <a:cs typeface="Calibri" panose="020F0502020204030204" pitchFamily="34" charset="0"/>
              </a:rPr>
              <a:t>The State and its Actuary utilize Medicaid experience within the PACE defined regions to develop the amount of the AWOP</a:t>
            </a:r>
          </a:p>
          <a:p>
            <a:pPr indent="-342900"/>
            <a:r>
              <a:rPr lang="en-US" sz="2000" dirty="0" smtClean="0">
                <a:latin typeface="Calibri" panose="020F0502020204030204" pitchFamily="34" charset="0"/>
                <a:cs typeface="Calibri" panose="020F0502020204030204" pitchFamily="34" charset="0"/>
              </a:rPr>
              <a:t>The AWOP is developed as a monthly capitated per member per month payment.  </a:t>
            </a:r>
          </a:p>
          <a:p>
            <a:pPr indent="-342900"/>
            <a:r>
              <a:rPr lang="en-US" sz="2000" dirty="0" smtClean="0">
                <a:latin typeface="Calibri" panose="020F0502020204030204" pitchFamily="34" charset="0"/>
                <a:cs typeface="Calibri" panose="020F0502020204030204" pitchFamily="34" charset="0"/>
              </a:rPr>
              <a:t>Two AWOPs for each of the three anticipated PACE regions, one for Dual members and one for Non-Dual members</a:t>
            </a:r>
          </a:p>
          <a:p>
            <a:pPr indent="-342900"/>
            <a:r>
              <a:rPr lang="en-US" sz="2000" dirty="0" smtClean="0">
                <a:latin typeface="Calibri" panose="020F0502020204030204" pitchFamily="34" charset="0"/>
                <a:cs typeface="Calibri" panose="020F0502020204030204" pitchFamily="34" charset="0"/>
              </a:rPr>
              <a:t>Final rates are based on a discount off the AWOP rate, currently the discount is 5%.  </a:t>
            </a:r>
          </a:p>
          <a:p>
            <a:pPr indent="-342900"/>
            <a:r>
              <a:rPr lang="en-US" sz="2000" dirty="0" smtClean="0">
                <a:latin typeface="Calibri" panose="020F0502020204030204" pitchFamily="34" charset="0"/>
                <a:cs typeface="Calibri" panose="020F0502020204030204" pitchFamily="34" charset="0"/>
              </a:rPr>
              <a:t>The AWOP is updated annually and approved by CMS on a calendar year.</a:t>
            </a:r>
          </a:p>
        </p:txBody>
      </p:sp>
    </p:spTree>
    <p:extLst>
      <p:ext uri="{BB962C8B-B14F-4D97-AF65-F5344CB8AC3E}">
        <p14:creationId xmlns:p14="http://schemas.microsoft.com/office/powerpoint/2010/main" val="275460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5697403"/>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Reimbursed Amount for diclofenac gel</a:t>
            </a:r>
            <a:endParaRPr lang="en-US" b="1" dirty="0">
              <a:solidFill>
                <a:srgbClr val="002060"/>
              </a:solidFill>
              <a:cs typeface="Calibri" panose="020F0502020204030204" pitchFamily="34" charset="0"/>
            </a:endParaRPr>
          </a:p>
        </p:txBody>
      </p:sp>
      <p:graphicFrame>
        <p:nvGraphicFramePr>
          <p:cNvPr id="14" name="Table 13"/>
          <p:cNvGraphicFramePr>
            <a:graphicFrameLocks noGrp="1"/>
          </p:cNvGraphicFramePr>
          <p:nvPr>
            <p:extLst/>
          </p:nvPr>
        </p:nvGraphicFramePr>
        <p:xfrm>
          <a:off x="990600" y="1181099"/>
          <a:ext cx="7162800" cy="2209801"/>
        </p:xfrm>
        <a:graphic>
          <a:graphicData uri="http://schemas.openxmlformats.org/drawingml/2006/table">
            <a:tbl>
              <a:tblPr firstRow="1" firstCol="1" bandRow="1">
                <a:tableStyleId>{5C22544A-7EE6-4342-B048-85BDC9FD1C3A}</a:tableStyleId>
              </a:tblPr>
              <a:tblGrid>
                <a:gridCol w="1232310">
                  <a:extLst>
                    <a:ext uri="{9D8B030D-6E8A-4147-A177-3AD203B41FA5}">
                      <a16:colId xmlns:a16="http://schemas.microsoft.com/office/drawing/2014/main" val="1554940838"/>
                    </a:ext>
                  </a:extLst>
                </a:gridCol>
                <a:gridCol w="2976571">
                  <a:extLst>
                    <a:ext uri="{9D8B030D-6E8A-4147-A177-3AD203B41FA5}">
                      <a16:colId xmlns:a16="http://schemas.microsoft.com/office/drawing/2014/main" val="2859156778"/>
                    </a:ext>
                  </a:extLst>
                </a:gridCol>
                <a:gridCol w="2953919">
                  <a:extLst>
                    <a:ext uri="{9D8B030D-6E8A-4147-A177-3AD203B41FA5}">
                      <a16:colId xmlns:a16="http://schemas.microsoft.com/office/drawing/2014/main" val="4020249823"/>
                    </a:ext>
                  </a:extLst>
                </a:gridCol>
              </a:tblGrid>
              <a:tr h="631371">
                <a:tc>
                  <a:txBody>
                    <a:bodyPr/>
                    <a:lstStyle/>
                    <a:p>
                      <a:pPr algn="ctr" fontAlgn="t"/>
                      <a:r>
                        <a:rPr lang="en-US" sz="1600" u="none" strike="noStrike">
                          <a:effectLst/>
                          <a:latin typeface="Calibri" panose="020F0502020204030204" pitchFamily="34" charset="0"/>
                          <a:cs typeface="Calibri" panose="020F0502020204030204" pitchFamily="34" charset="0"/>
                        </a:rPr>
                        <a:t>SFY</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Participant Count</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Total Paid Amount</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2019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1,467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$267,699.89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2020</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3,128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$411,924.63</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2021</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6,097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$626,670.00</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2022</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6,642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$502,343.19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2023</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11,451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$760,615.22</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584708652"/>
                  </a:ext>
                </a:extLst>
              </a:tr>
            </a:tbl>
          </a:graphicData>
        </a:graphic>
      </p:graphicFrame>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974035" y="3491604"/>
            <a:ext cx="7162800" cy="2015300"/>
          </a:xfrm>
        </p:spPr>
        <p:txBody>
          <a:bodyPr>
            <a:noAutofit/>
          </a:bodyPr>
          <a:lstStyle/>
          <a:p>
            <a:pPr indent="-342900"/>
            <a:r>
              <a:rPr lang="en-US" sz="1900" dirty="0">
                <a:latin typeface="Calibri" panose="020F0502020204030204" pitchFamily="34" charset="0"/>
                <a:cs typeface="Calibri" panose="020F0502020204030204" pitchFamily="34" charset="0"/>
              </a:rPr>
              <a:t>MO HealthNet previously required a specific prior authorization for lidocaine patches.</a:t>
            </a:r>
          </a:p>
          <a:p>
            <a:pPr indent="-342900"/>
            <a:r>
              <a:rPr lang="en-US" sz="1900" dirty="0" smtClean="0">
                <a:latin typeface="Calibri" panose="020F0502020204030204" pitchFamily="34" charset="0"/>
                <a:cs typeface="Calibri" panose="020F0502020204030204" pitchFamily="34" charset="0"/>
              </a:rPr>
              <a:t>Diclofenac gel </a:t>
            </a:r>
            <a:r>
              <a:rPr lang="en-US" sz="1900" dirty="0">
                <a:latin typeface="Calibri" panose="020F0502020204030204" pitchFamily="34" charset="0"/>
                <a:cs typeface="Calibri" panose="020F0502020204030204" pitchFamily="34" charset="0"/>
              </a:rPr>
              <a:t>is a non-opioid local </a:t>
            </a:r>
            <a:r>
              <a:rPr lang="en-US" sz="1900" dirty="0" smtClean="0">
                <a:latin typeface="Calibri" panose="020F0502020204030204" pitchFamily="34" charset="0"/>
                <a:cs typeface="Calibri" panose="020F0502020204030204" pitchFamily="34" charset="0"/>
              </a:rPr>
              <a:t>non-steroidal anti-inflammatory drug (NSAID) used </a:t>
            </a:r>
            <a:r>
              <a:rPr lang="en-US" sz="1900" dirty="0">
                <a:latin typeface="Calibri" panose="020F0502020204030204" pitchFamily="34" charset="0"/>
                <a:cs typeface="Calibri" panose="020F0502020204030204" pitchFamily="34" charset="0"/>
              </a:rPr>
              <a:t>to relieve </a:t>
            </a:r>
            <a:r>
              <a:rPr lang="en-US" sz="1900" dirty="0" smtClean="0">
                <a:latin typeface="Calibri" panose="020F0502020204030204" pitchFamily="34" charset="0"/>
                <a:cs typeface="Calibri" panose="020F0502020204030204" pitchFamily="34" charset="0"/>
              </a:rPr>
              <a:t>pain and reduce local inflammation.</a:t>
            </a:r>
            <a:endParaRPr lang="en-US" sz="1900" dirty="0">
              <a:latin typeface="Calibri" panose="020F0502020204030204" pitchFamily="34" charset="0"/>
              <a:cs typeface="Calibri" panose="020F0502020204030204" pitchFamily="34" charset="0"/>
            </a:endParaRPr>
          </a:p>
          <a:p>
            <a:pPr indent="-342900"/>
            <a:r>
              <a:rPr lang="en-US" sz="1900" dirty="0" smtClean="0">
                <a:latin typeface="Calibri" panose="020F0502020204030204" pitchFamily="34" charset="0"/>
                <a:cs typeface="Calibri" panose="020F0502020204030204" pitchFamily="34" charset="0"/>
              </a:rPr>
              <a:t>Chart includes unique participants who received at least one claim for diclofenac gel during the state fiscal year (SFY)</a:t>
            </a:r>
          </a:p>
        </p:txBody>
      </p:sp>
    </p:spTree>
    <p:extLst>
      <p:ext uri="{BB962C8B-B14F-4D97-AF65-F5344CB8AC3E}">
        <p14:creationId xmlns:p14="http://schemas.microsoft.com/office/powerpoint/2010/main" val="306355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Current Opioid Policies</a:t>
            </a:r>
            <a:endParaRPr lang="en-US" b="1" dirty="0">
              <a:solidFill>
                <a:srgbClr val="002060"/>
              </a:solidFill>
              <a:cs typeface="Calibri" panose="020F0502020204030204" pitchFamily="34" charset="0"/>
            </a:endParaRPr>
          </a:p>
        </p:txBody>
      </p:sp>
      <p:sp>
        <p:nvSpPr>
          <p:cNvPr id="11"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143000"/>
            <a:ext cx="8405593" cy="4114799"/>
          </a:xfrm>
        </p:spPr>
        <p:txBody>
          <a:bodyPr>
            <a:noAutofit/>
          </a:bodyPr>
          <a:lstStyle/>
          <a:p>
            <a:pPr indent="-342900"/>
            <a:r>
              <a:rPr lang="en-US" sz="1700" dirty="0">
                <a:latin typeface="Calibri" panose="020F0502020204030204" pitchFamily="34" charset="0"/>
                <a:cs typeface="Calibri" panose="020F0502020204030204" pitchFamily="34" charset="0"/>
              </a:rPr>
              <a:t>MO HealthNet established the daily </a:t>
            </a:r>
            <a:r>
              <a:rPr lang="en-US" sz="1700" dirty="0" smtClean="0">
                <a:latin typeface="Calibri" panose="020F0502020204030204" pitchFamily="34" charset="0"/>
                <a:cs typeface="Calibri" panose="020F0502020204030204" pitchFamily="34" charset="0"/>
              </a:rPr>
              <a:t>morphine milligram equivalent (MME) limits </a:t>
            </a:r>
            <a:r>
              <a:rPr lang="en-US" sz="1700" dirty="0">
                <a:latin typeface="Calibri" panose="020F0502020204030204" pitchFamily="34" charset="0"/>
                <a:cs typeface="Calibri" panose="020F0502020204030204" pitchFamily="34" charset="0"/>
              </a:rPr>
              <a:t>based on the </a:t>
            </a:r>
            <a:r>
              <a:rPr lang="en-US" sz="1700" dirty="0" smtClean="0">
                <a:latin typeface="Calibri" panose="020F0502020204030204" pitchFamily="34" charset="0"/>
                <a:cs typeface="Calibri" panose="020F0502020204030204" pitchFamily="34" charset="0"/>
              </a:rPr>
              <a:t>elevated risk </a:t>
            </a:r>
            <a:r>
              <a:rPr lang="en-US" sz="1700" dirty="0">
                <a:latin typeface="Calibri" panose="020F0502020204030204" pitchFamily="34" charset="0"/>
                <a:cs typeface="Calibri" panose="020F0502020204030204" pitchFamily="34" charset="0"/>
              </a:rPr>
              <a:t>of overdose at certain </a:t>
            </a:r>
            <a:r>
              <a:rPr lang="en-US" sz="1700" dirty="0" smtClean="0">
                <a:latin typeface="Calibri" panose="020F0502020204030204" pitchFamily="34" charset="0"/>
                <a:cs typeface="Calibri" panose="020F0502020204030204" pitchFamily="34" charset="0"/>
              </a:rPr>
              <a:t>doses:</a:t>
            </a:r>
          </a:p>
          <a:p>
            <a:pPr lvl="1" indent="-342900"/>
            <a:r>
              <a:rPr lang="en-US" sz="1700" dirty="0" smtClean="0">
                <a:latin typeface="Calibri" panose="020F0502020204030204" pitchFamily="34" charset="0"/>
                <a:cs typeface="Calibri" panose="020F0502020204030204" pitchFamily="34" charset="0"/>
              </a:rPr>
              <a:t>50</a:t>
            </a:r>
            <a:r>
              <a:rPr lang="en-US" sz="1700" dirty="0">
                <a:latin typeface="Calibri" panose="020F0502020204030204" pitchFamily="34" charset="0"/>
                <a:cs typeface="Calibri" panose="020F0502020204030204" pitchFamily="34" charset="0"/>
              </a:rPr>
              <a:t>+ MME per day: risk of overdose is 2 to 5 times the risk at 0 – 19 MME per </a:t>
            </a:r>
            <a:r>
              <a:rPr lang="en-US" sz="1700" dirty="0" smtClean="0">
                <a:latin typeface="Calibri" panose="020F0502020204030204" pitchFamily="34" charset="0"/>
                <a:cs typeface="Calibri" panose="020F0502020204030204" pitchFamily="34" charset="0"/>
              </a:rPr>
              <a:t>day</a:t>
            </a:r>
          </a:p>
          <a:p>
            <a:pPr lvl="1" indent="-342900"/>
            <a:r>
              <a:rPr lang="en-US" sz="1700" dirty="0" smtClean="0">
                <a:latin typeface="Calibri" panose="020F0502020204030204" pitchFamily="34" charset="0"/>
                <a:cs typeface="Calibri" panose="020F0502020204030204" pitchFamily="34" charset="0"/>
              </a:rPr>
              <a:t>100</a:t>
            </a:r>
            <a:r>
              <a:rPr lang="en-US" sz="1700" dirty="0">
                <a:latin typeface="Calibri" panose="020F0502020204030204" pitchFamily="34" charset="0"/>
                <a:cs typeface="Calibri" panose="020F0502020204030204" pitchFamily="34" charset="0"/>
              </a:rPr>
              <a:t>+ MME per day: risk of overdose is up to 9 times the risk at 0 – 19 MME per </a:t>
            </a:r>
            <a:r>
              <a:rPr lang="en-US" sz="1700" dirty="0" smtClean="0">
                <a:latin typeface="Calibri" panose="020F0502020204030204" pitchFamily="34" charset="0"/>
                <a:cs typeface="Calibri" panose="020F0502020204030204" pitchFamily="34" charset="0"/>
              </a:rPr>
              <a:t>day</a:t>
            </a:r>
          </a:p>
          <a:p>
            <a:pPr indent="-342900"/>
            <a:r>
              <a:rPr lang="en-US" sz="1700" dirty="0" smtClean="0">
                <a:latin typeface="Calibri" panose="020F0502020204030204" pitchFamily="34" charset="0"/>
                <a:cs typeface="Calibri" panose="020F0502020204030204" pitchFamily="34" charset="0"/>
              </a:rPr>
              <a:t>Limit </a:t>
            </a:r>
            <a:r>
              <a:rPr lang="en-US" sz="1700" dirty="0">
                <a:latin typeface="Calibri" panose="020F0502020204030204" pitchFamily="34" charset="0"/>
                <a:cs typeface="Calibri" panose="020F0502020204030204" pitchFamily="34" charset="0"/>
              </a:rPr>
              <a:t>of no more than 7 days on initial prescriptions for opioids</a:t>
            </a:r>
          </a:p>
          <a:p>
            <a:pPr indent="-342900"/>
            <a:r>
              <a:rPr lang="en-US" sz="1700" dirty="0" smtClean="0">
                <a:latin typeface="Calibri" panose="020F0502020204030204" pitchFamily="34" charset="0"/>
                <a:cs typeface="Calibri" panose="020F0502020204030204" pitchFamily="34" charset="0"/>
              </a:rPr>
              <a:t>Prior </a:t>
            </a:r>
            <a:r>
              <a:rPr lang="en-US" sz="1700" dirty="0">
                <a:latin typeface="Calibri" panose="020F0502020204030204" pitchFamily="34" charset="0"/>
                <a:cs typeface="Calibri" panose="020F0502020204030204" pitchFamily="34" charset="0"/>
              </a:rPr>
              <a:t>a</a:t>
            </a:r>
            <a:r>
              <a:rPr lang="en-US" sz="1700" dirty="0" smtClean="0">
                <a:latin typeface="Calibri" panose="020F0502020204030204" pitchFamily="34" charset="0"/>
                <a:cs typeface="Calibri" panose="020F0502020204030204" pitchFamily="34" charset="0"/>
              </a:rPr>
              <a:t>uthorization </a:t>
            </a:r>
            <a:r>
              <a:rPr lang="en-US" sz="1700" dirty="0">
                <a:latin typeface="Calibri" panose="020F0502020204030204" pitchFamily="34" charset="0"/>
                <a:cs typeface="Calibri" panose="020F0502020204030204" pitchFamily="34" charset="0"/>
              </a:rPr>
              <a:t>requirement for opioid regimens over 50 morphine milligram </a:t>
            </a:r>
            <a:r>
              <a:rPr lang="en-US" sz="1700" dirty="0" smtClean="0">
                <a:latin typeface="Calibri" panose="020F0502020204030204" pitchFamily="34" charset="0"/>
                <a:cs typeface="Calibri" panose="020F0502020204030204" pitchFamily="34" charset="0"/>
              </a:rPr>
              <a:t>equivalents per </a:t>
            </a:r>
            <a:r>
              <a:rPr lang="en-US" sz="1700" dirty="0">
                <a:latin typeface="Calibri" panose="020F0502020204030204" pitchFamily="34" charset="0"/>
                <a:cs typeface="Calibri" panose="020F0502020204030204" pitchFamily="34" charset="0"/>
              </a:rPr>
              <a:t>day</a:t>
            </a:r>
          </a:p>
          <a:p>
            <a:pPr indent="-342900"/>
            <a:r>
              <a:rPr lang="en-US" sz="1700" dirty="0" smtClean="0">
                <a:latin typeface="Calibri" panose="020F0502020204030204" pitchFamily="34" charset="0"/>
                <a:cs typeface="Calibri" panose="020F0502020204030204" pitchFamily="34" charset="0"/>
              </a:rPr>
              <a:t>Prior </a:t>
            </a:r>
            <a:r>
              <a:rPr lang="en-US" sz="1700" dirty="0">
                <a:latin typeface="Calibri" panose="020F0502020204030204" pitchFamily="34" charset="0"/>
                <a:cs typeface="Calibri" panose="020F0502020204030204" pitchFamily="34" charset="0"/>
              </a:rPr>
              <a:t>a</a:t>
            </a:r>
            <a:r>
              <a:rPr lang="en-US" sz="1700" dirty="0" smtClean="0">
                <a:latin typeface="Calibri" panose="020F0502020204030204" pitchFamily="34" charset="0"/>
                <a:cs typeface="Calibri" panose="020F0502020204030204" pitchFamily="34" charset="0"/>
              </a:rPr>
              <a:t>uthorization </a:t>
            </a:r>
            <a:r>
              <a:rPr lang="en-US" sz="1700" dirty="0">
                <a:latin typeface="Calibri" panose="020F0502020204030204" pitchFamily="34" charset="0"/>
                <a:cs typeface="Calibri" panose="020F0502020204030204" pitchFamily="34" charset="0"/>
              </a:rPr>
              <a:t>requirement and in-depth clinical review of opioid regimens over 90 </a:t>
            </a:r>
            <a:r>
              <a:rPr lang="en-US" sz="1700" dirty="0" smtClean="0">
                <a:latin typeface="Calibri" panose="020F0502020204030204" pitchFamily="34" charset="0"/>
                <a:cs typeface="Calibri" panose="020F0502020204030204" pitchFamily="34" charset="0"/>
              </a:rPr>
              <a:t>MME per day</a:t>
            </a:r>
          </a:p>
          <a:p>
            <a:pPr lvl="1" indent="-342900"/>
            <a:r>
              <a:rPr lang="en-US" sz="1700" dirty="0" smtClean="0">
                <a:latin typeface="Calibri" panose="020F0502020204030204" pitchFamily="34" charset="0"/>
                <a:cs typeface="Calibri" panose="020F0502020204030204" pitchFamily="34" charset="0"/>
              </a:rPr>
              <a:t>Subsequent prior authorization requirements for any additional increases over 90 MME per day (i.e. an increase from 95 to 130 MME per day requires prior authorization.)</a:t>
            </a:r>
          </a:p>
          <a:p>
            <a:pPr lvl="1" indent="-342900"/>
            <a:r>
              <a:rPr lang="en-US" sz="1700" dirty="0" smtClean="0">
                <a:latin typeface="Calibri" panose="020F0502020204030204" pitchFamily="34" charset="0"/>
                <a:cs typeface="Calibri" panose="020F0502020204030204" pitchFamily="34" charset="0"/>
              </a:rPr>
              <a:t>No review is required when opioid regimens decrease daily MME (i.e. a decrease from 130 MME to 95 MME per day) </a:t>
            </a:r>
          </a:p>
          <a:p>
            <a:pPr indent="-342900"/>
            <a:r>
              <a:rPr lang="en-US" sz="1700" dirty="0" smtClean="0">
                <a:latin typeface="Calibri" panose="020F0502020204030204" pitchFamily="34" charset="0"/>
                <a:cs typeface="Calibri" panose="020F0502020204030204" pitchFamily="34" charset="0"/>
              </a:rPr>
              <a:t>In-depth </a:t>
            </a:r>
            <a:r>
              <a:rPr lang="en-US" sz="1700" dirty="0">
                <a:latin typeface="Calibri" panose="020F0502020204030204" pitchFamily="34" charset="0"/>
                <a:cs typeface="Calibri" panose="020F0502020204030204" pitchFamily="34" charset="0"/>
              </a:rPr>
              <a:t>clinical review prior to approval of any participants newly starting </a:t>
            </a:r>
            <a:r>
              <a:rPr lang="en-US" sz="1700" dirty="0" smtClean="0">
                <a:latin typeface="Calibri" panose="020F0502020204030204" pitchFamily="34" charset="0"/>
                <a:cs typeface="Calibri" panose="020F0502020204030204" pitchFamily="34" charset="0"/>
              </a:rPr>
              <a:t>methadone</a:t>
            </a:r>
          </a:p>
        </p:txBody>
      </p:sp>
      <p:sp>
        <p:nvSpPr>
          <p:cNvPr id="12" name="TextBox 11"/>
          <p:cNvSpPr txBox="1"/>
          <p:nvPr/>
        </p:nvSpPr>
        <p:spPr>
          <a:xfrm>
            <a:off x="228600" y="5867400"/>
            <a:ext cx="594359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 https://www.cdc.gov/opioids/providers/prescribing/faq.html </a:t>
            </a:r>
          </a:p>
          <a:p>
            <a:endParaRPr lang="en-US" sz="1600" dirty="0"/>
          </a:p>
        </p:txBody>
      </p:sp>
    </p:spTree>
    <p:extLst>
      <p:ext uri="{BB962C8B-B14F-4D97-AF65-F5344CB8AC3E}">
        <p14:creationId xmlns:p14="http://schemas.microsoft.com/office/powerpoint/2010/main" val="384134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304800"/>
            <a:ext cx="9144000" cy="880301"/>
          </a:xfrm>
        </p:spPr>
        <p:txBody>
          <a:bodyPr>
            <a:noAutofit/>
          </a:bodyPr>
          <a:lstStyle/>
          <a:p>
            <a:pPr algn="ctr"/>
            <a:r>
              <a:rPr lang="en-US" sz="2800" b="1" dirty="0">
                <a:solidFill>
                  <a:srgbClr val="1B587C"/>
                </a:solidFill>
                <a:cs typeface="Calibri" panose="020F0502020204030204" pitchFamily="34" charset="0"/>
              </a:rPr>
              <a:t>Number of Participants by Daily MME Level per Month </a:t>
            </a:r>
            <a:r>
              <a:rPr lang="en-US" sz="2800" b="1" dirty="0" smtClean="0">
                <a:solidFill>
                  <a:srgbClr val="1B587C"/>
                </a:solidFill>
                <a:cs typeface="Calibri" panose="020F0502020204030204" pitchFamily="34" charset="0"/>
              </a:rPr>
              <a:t/>
            </a:r>
            <a:br>
              <a:rPr lang="en-US" sz="2800" b="1" dirty="0" smtClean="0">
                <a:solidFill>
                  <a:srgbClr val="1B587C"/>
                </a:solidFill>
                <a:cs typeface="Calibri" panose="020F0502020204030204" pitchFamily="34" charset="0"/>
              </a:rPr>
            </a:br>
            <a:r>
              <a:rPr lang="en-US" sz="2800" b="1" dirty="0" smtClean="0">
                <a:solidFill>
                  <a:srgbClr val="1B587C"/>
                </a:solidFill>
                <a:cs typeface="Calibri" panose="020F0502020204030204" pitchFamily="34" charset="0"/>
              </a:rPr>
              <a:t>(</a:t>
            </a:r>
            <a:r>
              <a:rPr lang="en-US" sz="2800" b="1" dirty="0">
                <a:solidFill>
                  <a:srgbClr val="1B587C"/>
                </a:solidFill>
                <a:cs typeface="Calibri" panose="020F0502020204030204" pitchFamily="34" charset="0"/>
              </a:rPr>
              <a:t>Participants over 50 MME per </a:t>
            </a:r>
            <a:r>
              <a:rPr lang="en-US" sz="2800" b="1" dirty="0" smtClean="0">
                <a:solidFill>
                  <a:srgbClr val="1B587C"/>
                </a:solidFill>
                <a:cs typeface="Calibri" panose="020F0502020204030204" pitchFamily="34" charset="0"/>
              </a:rPr>
              <a:t>day </a:t>
            </a:r>
            <a:r>
              <a:rPr lang="en-US" sz="2800" b="1" dirty="0">
                <a:solidFill>
                  <a:srgbClr val="1B587C"/>
                </a:solidFill>
                <a:cs typeface="Calibri" panose="020F0502020204030204" pitchFamily="34" charset="0"/>
              </a:rPr>
              <a:t>only)</a:t>
            </a:r>
          </a:p>
        </p:txBody>
      </p:sp>
      <p:graphicFrame>
        <p:nvGraphicFramePr>
          <p:cNvPr id="8" name="Chart 7"/>
          <p:cNvGraphicFramePr>
            <a:graphicFrameLocks/>
          </p:cNvGraphicFramePr>
          <p:nvPr>
            <p:extLst/>
          </p:nvPr>
        </p:nvGraphicFramePr>
        <p:xfrm>
          <a:off x="213360" y="1220961"/>
          <a:ext cx="8702040" cy="42654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13360" y="5638800"/>
            <a:ext cx="5664499"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6/6/2023</a:t>
            </a:r>
          </a:p>
          <a:p>
            <a:r>
              <a:rPr lang="en-US" sz="1600" dirty="0" smtClean="0">
                <a:latin typeface="Calibri" panose="020F0502020204030204" pitchFamily="34" charset="0"/>
                <a:cs typeface="Calibri" panose="020F0502020204030204" pitchFamily="34" charset="0"/>
              </a:rPr>
              <a:t>All data is based on paid MO HealthNet claims through 5/26/2023</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7598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13410" y="304800"/>
            <a:ext cx="7886700" cy="880301"/>
          </a:xfrm>
        </p:spPr>
        <p:txBody>
          <a:bodyPr>
            <a:normAutofit/>
          </a:bodyPr>
          <a:lstStyle/>
          <a:p>
            <a:pPr algn="ctr"/>
            <a:r>
              <a:rPr lang="en-US" b="1" dirty="0" smtClean="0">
                <a:solidFill>
                  <a:srgbClr val="1B587C"/>
                </a:solidFill>
                <a:cs typeface="Calibri" panose="020F0502020204030204" pitchFamily="34" charset="0"/>
              </a:rPr>
              <a:t>Additional Links for More Information</a:t>
            </a:r>
            <a:endParaRPr lang="en-US" b="1" dirty="0">
              <a:solidFill>
                <a:srgbClr val="1B587C"/>
              </a:solidFill>
              <a:cs typeface="Calibri" panose="020F0502020204030204" pitchFamily="34" charset="0"/>
            </a:endParaRPr>
          </a:p>
        </p:txBody>
      </p:sp>
      <p:sp>
        <p:nvSpPr>
          <p:cNvPr id="10"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447800"/>
            <a:ext cx="8398705" cy="4114799"/>
          </a:xfrm>
        </p:spPr>
        <p:txBody>
          <a:bodyPr>
            <a:noAutofit/>
          </a:bodyPr>
          <a:lstStyle/>
          <a:p>
            <a:pPr indent="-342900"/>
            <a:r>
              <a:rPr lang="en-US" sz="2000" dirty="0">
                <a:latin typeface="Calibri" panose="020F0502020204030204" pitchFamily="34" charset="0"/>
                <a:cs typeface="Calibri" panose="020F0502020204030204" pitchFamily="34" charset="0"/>
              </a:rPr>
              <a:t>https://dss.mo.gov/mhd/cs/pharmacy/pdf/mhd-opioid-policy-update.pdf </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3"/>
              </a:rPr>
              <a:t>https://</a:t>
            </a:r>
            <a:r>
              <a:rPr lang="en-US" sz="2000" dirty="0" smtClean="0">
                <a:latin typeface="Calibri" panose="020F0502020204030204" pitchFamily="34" charset="0"/>
                <a:cs typeface="Calibri" panose="020F0502020204030204" pitchFamily="34" charset="0"/>
                <a:hlinkClick r:id="rId3"/>
              </a:rPr>
              <a:t>dss.mo.gov/mhd/cs/pharmacy/pdf/select-oral-benzodiazepines-clinical-edit.pdf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4"/>
              </a:rPr>
              <a:t>https://</a:t>
            </a:r>
            <a:r>
              <a:rPr lang="en-US" sz="2000" dirty="0" smtClean="0">
                <a:latin typeface="Calibri" panose="020F0502020204030204" pitchFamily="34" charset="0"/>
                <a:cs typeface="Calibri" panose="020F0502020204030204" pitchFamily="34" charset="0"/>
                <a:hlinkClick r:id="rId4"/>
              </a:rPr>
              <a:t>dss.mo.gov/mhd/cs/pharmacy/pdf/opioid-select-alcohol-dependence-agents.pdf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5"/>
              </a:rPr>
              <a:t>https://</a:t>
            </a:r>
            <a:r>
              <a:rPr lang="en-US" sz="2000" dirty="0" smtClean="0">
                <a:latin typeface="Calibri" panose="020F0502020204030204" pitchFamily="34" charset="0"/>
                <a:cs typeface="Calibri" panose="020F0502020204030204" pitchFamily="34" charset="0"/>
                <a:hlinkClick r:id="rId5"/>
              </a:rPr>
              <a:t>dss.mo.gov/mhd/cs/pharmacy/pdf/high-risk-therapies-clinical.pdf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rPr>
              <a:t>https://www.disposerx.com/</a:t>
            </a: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082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534400" cy="1600200"/>
          </a:xfrm>
        </p:spPr>
        <p:txBody>
          <a:bodyPr>
            <a:noAutofit/>
          </a:bodyPr>
          <a:lstStyle/>
          <a:p>
            <a:pPr algn="ctr"/>
            <a:r>
              <a:rPr lang="en-US" sz="4000" b="1" dirty="0">
                <a:solidFill>
                  <a:srgbClr val="002060"/>
                </a:solidFill>
              </a:rPr>
              <a:t>legislative </a:t>
            </a:r>
            <a:r>
              <a:rPr lang="en-US" sz="4000" b="1" dirty="0" smtClean="0">
                <a:solidFill>
                  <a:srgbClr val="002060"/>
                </a:solidFill>
              </a:rPr>
              <a:t>update</a:t>
            </a:r>
            <a:r>
              <a:rPr lang="en-US" sz="1400" b="1" dirty="0" smtClean="0">
                <a:solidFill>
                  <a:srgbClr val="002060"/>
                </a:solidFill>
              </a:rPr>
              <a:t/>
            </a:r>
            <a:br>
              <a:rPr lang="en-US" sz="1400" b="1" dirty="0" smtClean="0">
                <a:solidFill>
                  <a:srgbClr val="002060"/>
                </a:solidFill>
              </a:rPr>
            </a:br>
            <a:r>
              <a:rPr lang="en-US" sz="1400" b="1" dirty="0">
                <a:solidFill>
                  <a:srgbClr val="002060"/>
                </a:solidFill>
              </a:rPr>
              <a:t/>
            </a:r>
            <a:br>
              <a:rPr lang="en-US" sz="1400" b="1" dirty="0">
                <a:solidFill>
                  <a:srgbClr val="002060"/>
                </a:solidFill>
              </a:rPr>
            </a:br>
            <a:r>
              <a:rPr lang="en-US" sz="4000" b="1" dirty="0" smtClean="0">
                <a:solidFill>
                  <a:srgbClr val="002060"/>
                </a:solidFill>
              </a:rPr>
              <a:t>Ryan Conway</a:t>
            </a:r>
            <a:endParaRPr lang="en-US" sz="4000" b="1" i="1" cap="small" dirty="0">
              <a:solidFill>
                <a:srgbClr val="002060"/>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70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228600" y="1981200"/>
            <a:ext cx="8534400" cy="838200"/>
          </a:xfrm>
        </p:spPr>
        <p:txBody>
          <a:bodyPr>
            <a:normAutofit/>
          </a:bodyPr>
          <a:lstStyle/>
          <a:p>
            <a:pPr algn="ctr"/>
            <a:r>
              <a:rPr lang="en-US" sz="4000" b="1" dirty="0" smtClean="0">
                <a:solidFill>
                  <a:srgbClr val="002060"/>
                </a:solidFill>
              </a:rPr>
              <a:t>Public comment</a:t>
            </a:r>
            <a:endParaRPr lang="en-US" sz="4000" b="1" dirty="0">
              <a:solidFill>
                <a:srgbClr val="002060"/>
              </a:solidFill>
            </a:endParaRPr>
          </a:p>
        </p:txBody>
      </p:sp>
    </p:spTree>
    <p:extLst>
      <p:ext uri="{BB962C8B-B14F-4D97-AF65-F5344CB8AC3E}">
        <p14:creationId xmlns:p14="http://schemas.microsoft.com/office/powerpoint/2010/main" val="3593441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76200" y="2133600"/>
            <a:ext cx="8534400" cy="1676400"/>
          </a:xfrm>
        </p:spPr>
        <p:txBody>
          <a:bodyPr>
            <a:noAutofit/>
          </a:bodyPr>
          <a:lstStyle/>
          <a:p>
            <a:pPr algn="ct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sz="4000" b="1" u="sng" dirty="0" smtClean="0">
                <a:solidFill>
                  <a:srgbClr val="002060"/>
                </a:solidFill>
              </a:rPr>
              <a:t>Next meeting</a:t>
            </a:r>
            <a:r>
              <a:rPr lang="en-US" sz="1400" b="1" dirty="0">
                <a:solidFill>
                  <a:srgbClr val="002060"/>
                </a:solidFill>
              </a:rPr>
              <a:t/>
            </a:r>
            <a:br>
              <a:rPr lang="en-US" sz="1400" b="1" dirty="0">
                <a:solidFill>
                  <a:srgbClr val="002060"/>
                </a:solidFill>
              </a:rPr>
            </a:br>
            <a:r>
              <a:rPr lang="en-US" sz="1400" b="1" dirty="0" smtClean="0">
                <a:solidFill>
                  <a:srgbClr val="002060"/>
                </a:solidFill>
              </a:rPr>
              <a:t>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November 7</a:t>
            </a:r>
            <a:r>
              <a:rPr lang="en-US" sz="4000" b="1" cap="none" dirty="0" smtClean="0">
                <a:solidFill>
                  <a:srgbClr val="002060"/>
                </a:solidFill>
              </a:rPr>
              <a:t>, 2023</a:t>
            </a:r>
            <a:endParaRPr lang="en-US" sz="4000" b="1" cap="none" dirty="0">
              <a:solidFill>
                <a:srgbClr val="002060"/>
              </a:solidFill>
            </a:endParaRPr>
          </a:p>
        </p:txBody>
      </p:sp>
    </p:spTree>
    <p:extLst>
      <p:ext uri="{BB962C8B-B14F-4D97-AF65-F5344CB8AC3E}">
        <p14:creationId xmlns:p14="http://schemas.microsoft.com/office/powerpoint/2010/main" val="304052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3161" y="152400"/>
            <a:ext cx="724493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srgbClr val="002060"/>
                </a:solidFill>
                <a:latin typeface="Calibri" panose="020F0502020204030204" pitchFamily="34" charset="0"/>
                <a:cs typeface="Arial" panose="020B0604020202020204" pitchFamily="34" charset="0"/>
              </a:rPr>
              <a:t>Future Value Based Components for PACE</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endParaRPr>
          </a:p>
        </p:txBody>
      </p:sp>
      <p:sp>
        <p:nvSpPr>
          <p:cNvPr id="11"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66274" y="990600"/>
            <a:ext cx="8398705" cy="4972740"/>
          </a:xfrm>
        </p:spPr>
        <p:txBody>
          <a:bodyPr>
            <a:normAutofit/>
          </a:bodyPr>
          <a:lstStyle/>
          <a:p>
            <a:pPr indent="-342900"/>
            <a:r>
              <a:rPr lang="en-US" sz="2000" dirty="0" smtClean="0">
                <a:latin typeface="Calibri" panose="020F0502020204030204" pitchFamily="34" charset="0"/>
                <a:cs typeface="Calibri" panose="020F0502020204030204" pitchFamily="34" charset="0"/>
              </a:rPr>
              <a:t>In State Fiscal Year (SFY) 2024, PACE organizations (POs) will begin to monitor baseline quality measures which will be utilized to incorporate a value based payment approach in PACE.</a:t>
            </a:r>
          </a:p>
          <a:p>
            <a:pPr indent="-342900"/>
            <a:r>
              <a:rPr lang="en-US" sz="2000" dirty="0" smtClean="0">
                <a:latin typeface="Calibri" panose="020F0502020204030204" pitchFamily="34" charset="0"/>
                <a:cs typeface="Calibri" panose="020F0502020204030204" pitchFamily="34" charset="0"/>
              </a:rPr>
              <a:t>In Calendar Year 2025, the State anticipates implementing the value based quality measures for POs exceeding 36 months of operation in the form of a percentage return of the discount applied to the AWOP PMPM. </a:t>
            </a:r>
          </a:p>
          <a:p>
            <a:pPr indent="-342900"/>
            <a:r>
              <a:rPr lang="en-US" sz="2000" dirty="0" smtClean="0">
                <a:latin typeface="Calibri" panose="020F0502020204030204" pitchFamily="34" charset="0"/>
                <a:cs typeface="Calibri" panose="020F0502020204030204" pitchFamily="34" charset="0"/>
              </a:rPr>
              <a:t>Potential quality measures will include two phases: </a:t>
            </a:r>
          </a:p>
          <a:p>
            <a:pPr lvl="1" indent="-342900"/>
            <a:r>
              <a:rPr lang="en-US" sz="1800" dirty="0" smtClean="0">
                <a:latin typeface="Calibri" panose="020F0502020204030204" pitchFamily="34" charset="0"/>
                <a:cs typeface="Calibri" panose="020F0502020204030204" pitchFamily="34" charset="0"/>
              </a:rPr>
              <a:t>Phase One: Voluntary disenrollment's (%), ER visits, number of falls resulting in hospitalization or death, flu immunizations (%), and pneumococcal immunizations (%)</a:t>
            </a:r>
          </a:p>
          <a:p>
            <a:pPr lvl="1" indent="-342900"/>
            <a:r>
              <a:rPr lang="en-US" sz="1800" dirty="0" smtClean="0">
                <a:latin typeface="Calibri" panose="020F0502020204030204" pitchFamily="34" charset="0"/>
                <a:cs typeface="Calibri" panose="020F0502020204030204" pitchFamily="34" charset="0"/>
              </a:rPr>
              <a:t>Phase Two: A1C test recipients (%), acute inpatient days, days sent in a nursing facility over 89 days, days spent in a nursing facility less than 90 days, number of prescription drugs filled (monthly)</a:t>
            </a:r>
          </a:p>
        </p:txBody>
      </p:sp>
    </p:spTree>
    <p:extLst>
      <p:ext uri="{BB962C8B-B14F-4D97-AF65-F5344CB8AC3E}">
        <p14:creationId xmlns:p14="http://schemas.microsoft.com/office/powerpoint/2010/main" val="127230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6</a:t>
            </a:fld>
            <a:endParaRPr lang="en-US" dirty="0"/>
          </a:p>
        </p:txBody>
      </p:sp>
      <p:sp>
        <p:nvSpPr>
          <p:cNvPr id="5" name="Title 1"/>
          <p:cNvSpPr>
            <a:spLocks noGrp="1"/>
          </p:cNvSpPr>
          <p:nvPr>
            <p:ph type="title"/>
          </p:nvPr>
        </p:nvSpPr>
        <p:spPr>
          <a:xfrm>
            <a:off x="685800" y="1905000"/>
            <a:ext cx="7772400" cy="3200400"/>
          </a:xfrm>
        </p:spPr>
        <p:txBody>
          <a:bodyPr>
            <a:noAutofit/>
          </a:bodyPr>
          <a:lstStyle/>
          <a:p>
            <a:pPr algn="ctr"/>
            <a:r>
              <a:rPr lang="en-US" sz="4000" b="1" cap="small" dirty="0" smtClean="0">
                <a:solidFill>
                  <a:schemeClr val="accent3"/>
                </a:solidFill>
                <a:latin typeface="Century Gothic" panose="020B0502020202020204" pitchFamily="34" charset="0"/>
              </a:rPr>
              <a:t>FY24</a:t>
            </a:r>
            <a:r>
              <a:rPr lang="en-US" sz="4000" b="1" i="1" cap="small" dirty="0">
                <a:latin typeface="Century Gothic" panose="020B0502020202020204" pitchFamily="34" charset="0"/>
              </a:rPr>
              <a:t/>
            </a:r>
            <a:br>
              <a:rPr lang="en-US" sz="4000" b="1" i="1" cap="small" dirty="0">
                <a:latin typeface="Century Gothic" panose="020B0502020202020204" pitchFamily="34" charset="0"/>
              </a:rPr>
            </a:br>
            <a:endParaRPr lang="en-US" sz="4000" b="1" i="1" cap="small" dirty="0">
              <a:solidFill>
                <a:schemeClr val="accent3"/>
              </a:solidFill>
              <a:latin typeface="Century Gothic" panose="020B0502020202020204" pitchFamily="34" charset="0"/>
            </a:endParaRPr>
          </a:p>
        </p:txBody>
      </p:sp>
      <p:pic>
        <p:nvPicPr>
          <p:cNvPr id="6" name="Picture 2" descr="Missouri Medicaid | Orthotics &amp; Prosthetics Lab"/>
          <p:cNvPicPr>
            <a:picLocks noChangeAspect="1" noChangeArrowheads="1"/>
          </p:cNvPicPr>
          <p:nvPr/>
        </p:nvPicPr>
        <p:blipFill rotWithShape="1">
          <a:blip r:embed="rId2">
            <a:extLst>
              <a:ext uri="{28A0092B-C50C-407E-A947-70E740481C1C}">
                <a14:useLocalDpi xmlns:a14="http://schemas.microsoft.com/office/drawing/2010/main" val="0"/>
              </a:ext>
            </a:extLst>
          </a:blip>
          <a:srcRect t="12745" b="13800"/>
          <a:stretch/>
        </p:blipFill>
        <p:spPr bwMode="auto">
          <a:xfrm>
            <a:off x="6400800" y="210271"/>
            <a:ext cx="2207261" cy="1005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ssouri Department of Social Services Intr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9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5876014" y="457200"/>
            <a:ext cx="2971800" cy="135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380999"/>
            <a:ext cx="1926099" cy="1506637"/>
          </a:xfrm>
          <a:prstGeom prst="rect">
            <a:avLst/>
          </a:prstGeom>
        </p:spPr>
      </p:pic>
      <p:sp>
        <p:nvSpPr>
          <p:cNvPr id="8" name="Title 1"/>
          <p:cNvSpPr>
            <a:spLocks noGrp="1"/>
          </p:cNvSpPr>
          <p:nvPr>
            <p:ph type="ctrTitle"/>
          </p:nvPr>
        </p:nvSpPr>
        <p:spPr>
          <a:xfrm>
            <a:off x="313414" y="3505200"/>
            <a:ext cx="8534400" cy="914400"/>
          </a:xfrm>
        </p:spPr>
        <p:txBody>
          <a:bodyPr>
            <a:noAutofit/>
          </a:bodyPr>
          <a:lstStyle/>
          <a:p>
            <a:pPr algn="ctr"/>
            <a:r>
              <a:rPr lang="en-US" sz="4000" b="1" cap="none" dirty="0">
                <a:solidFill>
                  <a:srgbClr val="002060"/>
                </a:solidFill>
                <a:latin typeface="Century Gothic" panose="020B0502020202020204" pitchFamily="34" charset="0"/>
              </a:rPr>
              <a:t>Chief Operating Officer </a:t>
            </a:r>
            <a:r>
              <a:rPr lang="en-US" sz="4000" b="1" cap="none" dirty="0" smtClean="0">
                <a:solidFill>
                  <a:srgbClr val="002060"/>
                </a:solidFill>
                <a:latin typeface="Century Gothic" panose="020B0502020202020204" pitchFamily="34" charset="0"/>
              </a:rPr>
              <a:t>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a:solidFill>
                  <a:srgbClr val="002060"/>
                </a:solidFill>
                <a:latin typeface="Century Gothic" panose="020B0502020202020204" pitchFamily="34" charset="0"/>
              </a:rPr>
              <a:t/>
            </a:r>
            <a:br>
              <a:rPr lang="en-US" sz="1400" b="1" cap="none" dirty="0">
                <a:solidFill>
                  <a:srgbClr val="002060"/>
                </a:solidFill>
                <a:latin typeface="Century Gothic" panose="020B0502020202020204" pitchFamily="34" charset="0"/>
              </a:rPr>
            </a:br>
            <a:r>
              <a:rPr lang="en-US" sz="4000" b="1" cap="none" dirty="0" smtClean="0">
                <a:solidFill>
                  <a:srgbClr val="002060"/>
                </a:solidFill>
                <a:latin typeface="Century Gothic" panose="020B0502020202020204" pitchFamily="34" charset="0"/>
              </a:rPr>
              <a:t>Jessie Dresner</a:t>
            </a:r>
            <a:endParaRPr lang="en-US" sz="2800" b="1" i="1" cap="small" dirty="0">
              <a:solidFill>
                <a:srgbClr val="002060"/>
              </a:solidFill>
            </a:endParaRPr>
          </a:p>
        </p:txBody>
      </p:sp>
    </p:spTree>
    <p:extLst>
      <p:ext uri="{BB962C8B-B14F-4D97-AF65-F5344CB8AC3E}">
        <p14:creationId xmlns:p14="http://schemas.microsoft.com/office/powerpoint/2010/main" val="33073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fontScale="90000"/>
          </a:bodyPr>
          <a:lstStyle/>
          <a:p>
            <a:pPr algn="ctr"/>
            <a:r>
              <a:rPr lang="en-US" b="1" dirty="0">
                <a:solidFill>
                  <a:srgbClr val="002060"/>
                </a:solidFill>
                <a:cs typeface="Calibri" panose="020F0502020204030204" pitchFamily="34" charset="0"/>
              </a:rPr>
              <a:t>Update:  Medically Complex Children’s </a:t>
            </a:r>
            <a:br>
              <a:rPr lang="en-US" b="1" dirty="0">
                <a:solidFill>
                  <a:srgbClr val="002060"/>
                </a:solidFill>
                <a:cs typeface="Calibri" panose="020F0502020204030204" pitchFamily="34" charset="0"/>
              </a:rPr>
            </a:br>
            <a:r>
              <a:rPr lang="en-US" b="1" dirty="0">
                <a:solidFill>
                  <a:srgbClr val="002060"/>
                </a:solidFill>
                <a:cs typeface="Calibri" panose="020F0502020204030204" pitchFamily="34" charset="0"/>
              </a:rPr>
              <a:t>Health Home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Ace Kids Act:</a:t>
            </a:r>
          </a:p>
          <a:p>
            <a:pPr marL="285750" indent="-285750"/>
            <a:r>
              <a:rPr lang="en-US" sz="2400" dirty="0">
                <a:latin typeface="Calibri" panose="020F0502020204030204" pitchFamily="34" charset="0"/>
                <a:cs typeface="Calibri" panose="020F0502020204030204" pitchFamily="34" charset="0"/>
              </a:rPr>
              <a:t>Public Law No. 116-16 signed in 2018</a:t>
            </a:r>
          </a:p>
          <a:p>
            <a:pPr marL="285750" indent="-285750"/>
            <a:r>
              <a:rPr lang="en-US" sz="2400" dirty="0">
                <a:latin typeface="Calibri" panose="020F0502020204030204" pitchFamily="34" charset="0"/>
                <a:cs typeface="Calibri" panose="020F0502020204030204" pitchFamily="34" charset="0"/>
              </a:rPr>
              <a:t>State option to begin as of 2022</a:t>
            </a:r>
          </a:p>
          <a:p>
            <a:pPr marL="285750" indent="-285750"/>
            <a:r>
              <a:rPr lang="en-US" sz="2400" dirty="0">
                <a:latin typeface="Calibri" panose="020F0502020204030204" pitchFamily="34" charset="0"/>
                <a:cs typeface="Calibri" panose="020F0502020204030204" pitchFamily="34" charset="0"/>
              </a:rPr>
              <a:t>Voluntary for children and families</a:t>
            </a:r>
          </a:p>
          <a:p>
            <a:pPr marL="285750" indent="-285750"/>
            <a:r>
              <a:rPr lang="en-US" sz="2400" dirty="0">
                <a:latin typeface="Calibri" panose="020F0502020204030204" pitchFamily="34" charset="0"/>
                <a:cs typeface="Calibri" panose="020F0502020204030204" pitchFamily="34" charset="0"/>
              </a:rPr>
              <a:t>Eligible children</a:t>
            </a:r>
          </a:p>
          <a:p>
            <a:pPr marL="285750" indent="-285750"/>
            <a:r>
              <a:rPr lang="en-US" sz="2400" dirty="0">
                <a:latin typeface="Calibri" panose="020F0502020204030204" pitchFamily="34" charset="0"/>
                <a:cs typeface="Calibri" panose="020F0502020204030204" pitchFamily="34" charset="0"/>
              </a:rPr>
              <a:t>Qualifying providers</a:t>
            </a:r>
          </a:p>
          <a:p>
            <a:pPr marL="285750" indent="-285750"/>
            <a:r>
              <a:rPr lang="en-US" sz="2400" dirty="0">
                <a:latin typeface="Calibri" panose="020F0502020204030204" pitchFamily="34" charset="0"/>
                <a:cs typeface="Calibri" panose="020F0502020204030204" pitchFamily="34" charset="0"/>
              </a:rPr>
              <a:t>States must develop plans to educate providers and families</a:t>
            </a:r>
          </a:p>
          <a:p>
            <a:pPr marL="285750" indent="-285750"/>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1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fontScale="90000"/>
          </a:bodyPr>
          <a:lstStyle/>
          <a:p>
            <a:pPr algn="ctr"/>
            <a:r>
              <a:rPr lang="en-US" b="1" dirty="0">
                <a:solidFill>
                  <a:srgbClr val="002060"/>
                </a:solidFill>
                <a:cs typeface="Calibri" panose="020F0502020204030204" pitchFamily="34" charset="0"/>
              </a:rPr>
              <a:t>Update:  Medically Complex Children’s </a:t>
            </a:r>
            <a:br>
              <a:rPr lang="en-US" b="1" dirty="0">
                <a:solidFill>
                  <a:srgbClr val="002060"/>
                </a:solidFill>
                <a:cs typeface="Calibri" panose="020F0502020204030204" pitchFamily="34" charset="0"/>
              </a:rPr>
            </a:br>
            <a:r>
              <a:rPr lang="en-US" b="1" dirty="0">
                <a:solidFill>
                  <a:srgbClr val="002060"/>
                </a:solidFill>
                <a:cs typeface="Calibri" panose="020F0502020204030204" pitchFamily="34" charset="0"/>
              </a:rPr>
              <a:t>Health Home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MHD:</a:t>
            </a:r>
          </a:p>
          <a:p>
            <a:pPr marL="285750" indent="-285750"/>
            <a:r>
              <a:rPr lang="en-US" sz="2400" dirty="0">
                <a:latin typeface="Calibri" panose="020F0502020204030204" pitchFamily="34" charset="0"/>
                <a:cs typeface="Calibri" panose="020F0502020204030204" pitchFamily="34" charset="0"/>
              </a:rPr>
              <a:t>Hired a dedicated full-time employee</a:t>
            </a:r>
          </a:p>
          <a:p>
            <a:pPr marL="285750" indent="-285750"/>
            <a:r>
              <a:rPr lang="en-US" sz="2400" dirty="0">
                <a:latin typeface="Calibri" panose="020F0502020204030204" pitchFamily="34" charset="0"/>
                <a:cs typeface="Calibri" panose="020F0502020204030204" pitchFamily="34" charset="0"/>
              </a:rPr>
              <a:t>Has been in contact with CMS</a:t>
            </a:r>
          </a:p>
          <a:p>
            <a:pPr marL="285750" indent="-285750"/>
            <a:r>
              <a:rPr lang="en-US" sz="2400" dirty="0">
                <a:latin typeface="Calibri" panose="020F0502020204030204" pitchFamily="34" charset="0"/>
                <a:cs typeface="Calibri" panose="020F0502020204030204" pitchFamily="34" charset="0"/>
              </a:rPr>
              <a:t>Has established a time-line</a:t>
            </a:r>
          </a:p>
          <a:p>
            <a:pPr marL="285750" indent="-285750"/>
            <a:r>
              <a:rPr lang="en-US" sz="2400" dirty="0">
                <a:latin typeface="Calibri" panose="020F0502020204030204" pitchFamily="34" charset="0"/>
                <a:cs typeface="Calibri" panose="020F0502020204030204" pitchFamily="34" charset="0"/>
              </a:rPr>
              <a:t>Is beginning stakeholder outreach</a:t>
            </a:r>
          </a:p>
        </p:txBody>
      </p:sp>
    </p:spTree>
    <p:extLst>
      <p:ext uri="{BB962C8B-B14F-4D97-AF65-F5344CB8AC3E}">
        <p14:creationId xmlns:p14="http://schemas.microsoft.com/office/powerpoint/2010/main" val="3210487442"/>
      </p:ext>
    </p:extLst>
  </p:cSld>
  <p:clrMapOvr>
    <a:masterClrMapping/>
  </p:clrMapOvr>
</p:sld>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100222</TotalTime>
  <Words>2505</Words>
  <Application>Microsoft Office PowerPoint</Application>
  <PresentationFormat>On-screen Show (4:3)</PresentationFormat>
  <Paragraphs>423</Paragraphs>
  <Slides>46</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Century Gothic</vt:lpstr>
      <vt:lpstr>Palatino Linotype</vt:lpstr>
      <vt:lpstr>Symbol</vt:lpstr>
      <vt:lpstr>Times New Roman</vt:lpstr>
      <vt:lpstr>wf_segoe-ui_normal</vt:lpstr>
      <vt:lpstr>Wingdings</vt:lpstr>
      <vt:lpstr>Wingdings 3</vt:lpstr>
      <vt:lpstr>Urban Pop</vt:lpstr>
      <vt:lpstr>Office Theme</vt:lpstr>
      <vt:lpstr>MO HealthNet Oversight Committee Meeting  August 9, 2023   </vt:lpstr>
      <vt:lpstr> Agenda August 9, 2023</vt:lpstr>
      <vt:lpstr>Director’s Update  Todd Richardson</vt:lpstr>
      <vt:lpstr>Overview of Program of All-Inclusive Care (PACE) Rate Development</vt:lpstr>
      <vt:lpstr>PowerPoint Presentation</vt:lpstr>
      <vt:lpstr>FY24 </vt:lpstr>
      <vt:lpstr>Chief Operating Officer Update  Jessie Dresner</vt:lpstr>
      <vt:lpstr>Update:  Medically Complex Children’s  Health Home</vt:lpstr>
      <vt:lpstr>Update:  Medically Complex Children’s  Health Home</vt:lpstr>
      <vt:lpstr>Update: 12-month Post-Partum Coverage</vt:lpstr>
      <vt:lpstr>Update: Education and Training</vt:lpstr>
      <vt:lpstr>Family Support Division Update  Kim Evans</vt:lpstr>
      <vt:lpstr>PowerPoint Presentation</vt:lpstr>
      <vt:lpstr>     FSD Charts</vt:lpstr>
      <vt:lpstr>     FSD Charts</vt:lpstr>
      <vt:lpstr>     FSD Charts</vt:lpstr>
      <vt:lpstr>     Update on Technology Projects</vt:lpstr>
      <vt:lpstr>      PHE Unwind </vt:lpstr>
      <vt:lpstr>PowerPoint Presentation</vt:lpstr>
      <vt:lpstr>      PHE Unwind </vt:lpstr>
      <vt:lpstr>      PHE Unwind </vt:lpstr>
      <vt:lpstr>      PHE Unwind </vt:lpstr>
      <vt:lpstr>           Transformation Office Update  Kirk Mathews </vt:lpstr>
      <vt:lpstr>PowerPoint Presentation</vt:lpstr>
      <vt:lpstr>PowerPoint Presentation</vt:lpstr>
      <vt:lpstr>PowerPoint Presentation</vt:lpstr>
      <vt:lpstr>PowerPoint Presentation</vt:lpstr>
      <vt:lpstr>PowerPoint Presentation</vt:lpstr>
      <vt:lpstr>Managed care update  Alex Daskalakis</vt:lpstr>
      <vt:lpstr>Pharmacy Clinical Update  Josh Moore</vt:lpstr>
      <vt:lpstr>General Update</vt:lpstr>
      <vt:lpstr>Substance Use Disorder Treatments</vt:lpstr>
      <vt:lpstr>Reimbursed Amount for Select Substance Use Disorder Treatments</vt:lpstr>
      <vt:lpstr>Substance Use Disorder Treatments</vt:lpstr>
      <vt:lpstr>Reimbursed Amount for Opioid Rescue Agents</vt:lpstr>
      <vt:lpstr>Reimbursed Amount for Dispose Rx Packets</vt:lpstr>
      <vt:lpstr>Alternatives to Opioids</vt:lpstr>
      <vt:lpstr>Reimbursed Amount for lidocaine patches</vt:lpstr>
      <vt:lpstr>Reimbursed Amount for celecoxib</vt:lpstr>
      <vt:lpstr>Reimbursed Amount for diclofenac gel</vt:lpstr>
      <vt:lpstr>Current Opioid Policies</vt:lpstr>
      <vt:lpstr>Number of Participants by Daily MME Level per Month  (Participants over 50 MME per day only)</vt:lpstr>
      <vt:lpstr>Additional Links for More Information</vt:lpstr>
      <vt:lpstr>legislative update  Ryan Conway</vt:lpstr>
      <vt:lpstr>Public comment</vt:lpstr>
      <vt:lpstr>             Next meeting   November 7, 2023</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parkv1z</dc:creator>
  <cp:lastModifiedBy>Kemna, Luann</cp:lastModifiedBy>
  <cp:revision>287</cp:revision>
  <cp:lastPrinted>2022-11-09T16:41:35Z</cp:lastPrinted>
  <dcterms:created xsi:type="dcterms:W3CDTF">2014-11-30T21:45:23Z</dcterms:created>
  <dcterms:modified xsi:type="dcterms:W3CDTF">2023-10-16T16:51:46Z</dcterms:modified>
</cp:coreProperties>
</file>