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56" r:id="rId2"/>
    <p:sldId id="294" r:id="rId3"/>
    <p:sldId id="259" r:id="rId4"/>
    <p:sldId id="296" r:id="rId5"/>
    <p:sldId id="289" r:id="rId6"/>
    <p:sldId id="291" r:id="rId7"/>
    <p:sldId id="287" r:id="rId8"/>
    <p:sldId id="300" r:id="rId9"/>
    <p:sldId id="280" r:id="rId10"/>
    <p:sldId id="297" r:id="rId11"/>
    <p:sldId id="298" r:id="rId12"/>
    <p:sldId id="299"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47" autoAdjust="0"/>
  </p:normalViewPr>
  <p:slideViewPr>
    <p:cSldViewPr>
      <p:cViewPr varScale="1">
        <p:scale>
          <a:sx n="60" d="100"/>
          <a:sy n="60" d="100"/>
        </p:scale>
        <p:origin x="18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187E31-E4BC-4201-85D1-B5F1713D9EA2}" type="datetimeFigureOut">
              <a:rPr lang="en-US" smtClean="0"/>
              <a:t>10/18/2023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08B7C9-FB7E-40F8-B0FF-AC427A6DAE4D}" type="slidenum">
              <a:rPr lang="en-US" smtClean="0"/>
              <a:t>‹#›</a:t>
            </a:fld>
            <a:endParaRPr lang="en-US" dirty="0"/>
          </a:p>
        </p:txBody>
      </p:sp>
    </p:spTree>
    <p:extLst>
      <p:ext uri="{BB962C8B-B14F-4D97-AF65-F5344CB8AC3E}">
        <p14:creationId xmlns:p14="http://schemas.microsoft.com/office/powerpoint/2010/main" val="1056301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1</a:t>
            </a:fld>
            <a:endParaRPr lang="en-US" dirty="0"/>
          </a:p>
        </p:txBody>
      </p:sp>
    </p:spTree>
    <p:extLst>
      <p:ext uri="{BB962C8B-B14F-4D97-AF65-F5344CB8AC3E}">
        <p14:creationId xmlns:p14="http://schemas.microsoft.com/office/powerpoint/2010/main" val="58464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10</a:t>
            </a:fld>
            <a:endParaRPr lang="en-US" dirty="0"/>
          </a:p>
        </p:txBody>
      </p:sp>
    </p:spTree>
    <p:extLst>
      <p:ext uri="{BB962C8B-B14F-4D97-AF65-F5344CB8AC3E}">
        <p14:creationId xmlns:p14="http://schemas.microsoft.com/office/powerpoint/2010/main" val="2641782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11</a:t>
            </a:fld>
            <a:endParaRPr lang="en-US" dirty="0"/>
          </a:p>
        </p:txBody>
      </p:sp>
    </p:spTree>
    <p:extLst>
      <p:ext uri="{BB962C8B-B14F-4D97-AF65-F5344CB8AC3E}">
        <p14:creationId xmlns:p14="http://schemas.microsoft.com/office/powerpoint/2010/main" val="264178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12</a:t>
            </a:fld>
            <a:endParaRPr lang="en-US" dirty="0"/>
          </a:p>
        </p:txBody>
      </p:sp>
    </p:spTree>
    <p:extLst>
      <p:ext uri="{BB962C8B-B14F-4D97-AF65-F5344CB8AC3E}">
        <p14:creationId xmlns:p14="http://schemas.microsoft.com/office/powerpoint/2010/main" val="264178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Individuals that have chosen to Opt Out of the Managed Care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endParaRPr>
          </a:p>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Prior to May</a:t>
            </a:r>
            <a:r>
              <a:rPr lang="en-US" sz="1200" b="0" i="0" u="none" strike="noStrike" kern="1200" baseline="0" dirty="0" smtClean="0">
                <a:solidFill>
                  <a:schemeClr val="tx1"/>
                </a:solidFill>
                <a:effectLst/>
                <a:latin typeface="+mn-lt"/>
                <a:ea typeface="+mn-ea"/>
                <a:cs typeface="+mn-cs"/>
              </a:rPr>
              <a:t> 1</a:t>
            </a:r>
            <a:r>
              <a:rPr lang="en-US" sz="1200" b="0" i="0" u="none" strike="noStrike" kern="1200" baseline="30000" dirty="0" smtClean="0">
                <a:solidFill>
                  <a:schemeClr val="tx1"/>
                </a:solidFill>
                <a:effectLst/>
                <a:latin typeface="+mn-lt"/>
                <a:ea typeface="+mn-ea"/>
                <a:cs typeface="+mn-cs"/>
              </a:rPr>
              <a:t>st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1,045</a:t>
            </a:r>
          </a:p>
          <a:p>
            <a:pPr marL="171450" indent="-171450" rtl="0" eaLnBrk="1" fontAlgn="t" latinLnBrk="0" hangingPunct="1">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On or After</a:t>
            </a:r>
            <a:r>
              <a:rPr lang="en-US" sz="1200" b="0" i="0" u="none" strike="noStrike" kern="1200" baseline="0" dirty="0" smtClean="0">
                <a:solidFill>
                  <a:schemeClr val="tx1"/>
                </a:solidFill>
                <a:effectLst/>
                <a:latin typeface="+mn-lt"/>
                <a:ea typeface="+mn-ea"/>
                <a:cs typeface="+mn-cs"/>
              </a:rPr>
              <a:t> May 1</a:t>
            </a:r>
            <a:r>
              <a:rPr lang="en-US" sz="1200" b="0" i="0" u="none" strike="noStrike" kern="1200" baseline="30000" dirty="0" smtClean="0">
                <a:solidFill>
                  <a:schemeClr val="tx1"/>
                </a:solidFill>
                <a:effectLst/>
                <a:latin typeface="+mn-lt"/>
                <a:ea typeface="+mn-ea"/>
                <a:cs typeface="+mn-cs"/>
              </a:rPr>
              <a:t>st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1,286</a:t>
            </a:r>
          </a:p>
          <a:p>
            <a:pPr marL="171450" indent="-171450" rtl="0" eaLnBrk="1" fontAlgn="t" latinLnBrk="0" hangingPunct="1">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Total MC Opt Outs   2,331</a:t>
            </a:r>
          </a:p>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2</a:t>
            </a:fld>
            <a:endParaRPr lang="en-US" dirty="0"/>
          </a:p>
        </p:txBody>
      </p:sp>
    </p:spTree>
    <p:extLst>
      <p:ext uri="{BB962C8B-B14F-4D97-AF65-F5344CB8AC3E}">
        <p14:creationId xmlns:p14="http://schemas.microsoft.com/office/powerpoint/2010/main" val="428514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3</a:t>
            </a:fld>
            <a:endParaRPr lang="en-US" dirty="0"/>
          </a:p>
        </p:txBody>
      </p:sp>
    </p:spTree>
    <p:extLst>
      <p:ext uri="{BB962C8B-B14F-4D97-AF65-F5344CB8AC3E}">
        <p14:creationId xmlns:p14="http://schemas.microsoft.com/office/powerpoint/2010/main" val="428514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Consumer Advisory Committee (CAC)</a:t>
            </a:r>
            <a:r>
              <a:rPr lang="en-US" baseline="0" dirty="0" smtClean="0"/>
              <a:t> is a committee consisting of consumers who are Managed Care members, community partners, advocates, representatives of Legal Aid, health plan representatives, and other state agency representatives.</a:t>
            </a:r>
          </a:p>
          <a:p>
            <a:endParaRPr lang="en-US" baseline="0" dirty="0" smtClean="0"/>
          </a:p>
          <a:p>
            <a:pPr marL="171450" indent="-171450">
              <a:buFont typeface="Arial" panose="020B0604020202020204" pitchFamily="34" charset="0"/>
              <a:buChar char="•"/>
            </a:pPr>
            <a:r>
              <a:rPr lang="en-US" baseline="0" dirty="0" smtClean="0"/>
              <a:t>The CAC began in 1995 at the inception of Managed Care. </a:t>
            </a:r>
          </a:p>
          <a:p>
            <a:endParaRPr lang="en-US" baseline="0" dirty="0" smtClean="0"/>
          </a:p>
          <a:p>
            <a:pPr marL="171450" indent="-171450">
              <a:buFont typeface="Arial" panose="020B0604020202020204" pitchFamily="34" charset="0"/>
              <a:buChar char="•"/>
            </a:pPr>
            <a:r>
              <a:rPr lang="en-US" baseline="0" dirty="0" smtClean="0"/>
              <a:t>The mission of the CAC is to empower members to be actively involved in their healthcare. The CAC provides a vehicle for advising the Director of MO </a:t>
            </a:r>
            <a:r>
              <a:rPr lang="en-US" baseline="0" dirty="0" err="1" smtClean="0"/>
              <a:t>HealthNet</a:t>
            </a:r>
            <a:r>
              <a:rPr lang="en-US" baseline="0" dirty="0" smtClean="0"/>
              <a:t> on health care policy.    </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baseline="0" dirty="0" smtClean="0"/>
              <a:t>In March, 2017 the CAC partnered with the </a:t>
            </a:r>
            <a:r>
              <a:rPr lang="en-US" baseline="0" dirty="0" err="1" smtClean="0"/>
              <a:t>Taneyville</a:t>
            </a:r>
            <a:r>
              <a:rPr lang="en-US" baseline="0" dirty="0" smtClean="0"/>
              <a:t> School PTO, Cox Medical Center – Branson and the health plans to conduct a community meeting with MO </a:t>
            </a:r>
            <a:r>
              <a:rPr lang="en-US" baseline="0" dirty="0" err="1" smtClean="0"/>
              <a:t>HealthNet</a:t>
            </a:r>
            <a:r>
              <a:rPr lang="en-US" baseline="0" dirty="0" smtClean="0"/>
              <a:t> participants who were transitioning to Managed Care.  About thirty moms, dads, grandmas and children attended.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State staff and consumers attended by WebEx and the health plan representatives attended in person and facilitated the meeting.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State staff presented information about the MO </a:t>
            </a:r>
            <a:r>
              <a:rPr lang="en-US" baseline="0" dirty="0" err="1" smtClean="0"/>
              <a:t>HealthNet</a:t>
            </a:r>
            <a:r>
              <a:rPr lang="en-US" baseline="0" dirty="0" smtClean="0"/>
              <a:t> Managed Care Program and the CAC consumer member talked about her experience in Managed Care and encouraged people to join the CAC.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Health Plan representatives staffed their own tables, responding to questions about their respective health plans and interacting with attendees.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Most questions:</a:t>
            </a:r>
          </a:p>
          <a:p>
            <a:pPr marL="628650" lvl="1" indent="-171450">
              <a:buFont typeface="Arial" panose="020B0604020202020204" pitchFamily="34" charset="0"/>
              <a:buChar char="•"/>
            </a:pPr>
            <a:r>
              <a:rPr lang="en-US" baseline="0" dirty="0" smtClean="0"/>
              <a:t>Was their provider enrolled with the health plans? </a:t>
            </a:r>
          </a:p>
          <a:p>
            <a:pPr marL="628650" lvl="1" indent="-171450">
              <a:buFont typeface="Arial" panose="020B0604020202020204" pitchFamily="34" charset="0"/>
              <a:buChar char="•"/>
            </a:pPr>
            <a:r>
              <a:rPr lang="en-US" baseline="0" dirty="0" smtClean="0"/>
              <a:t>Are their benefits the same as in FFS?  </a:t>
            </a:r>
          </a:p>
          <a:p>
            <a:pPr marL="628650" lvl="1" indent="-171450">
              <a:buFont typeface="Arial" panose="020B0604020202020204" pitchFamily="34" charset="0"/>
              <a:buChar char="•"/>
            </a:pPr>
            <a:r>
              <a:rPr lang="en-US" baseline="0" dirty="0" smtClean="0"/>
              <a:t>Is transportation still provided?      </a:t>
            </a:r>
          </a:p>
          <a:p>
            <a:pPr marL="628650" lvl="1" indent="-171450">
              <a:buFont typeface="Arial" panose="020B0604020202020204" pitchFamily="34" charset="0"/>
              <a:buChar char="•"/>
            </a:pPr>
            <a:r>
              <a:rPr lang="en-US" baseline="0" dirty="0" smtClean="0"/>
              <a:t>Can all of my children be enrolled with the same health plan?</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New CAC structure</a:t>
            </a:r>
          </a:p>
          <a:p>
            <a:pPr marL="628650" lvl="1" indent="-171450">
              <a:buFont typeface="Arial" panose="020B0604020202020204" pitchFamily="34" charset="0"/>
              <a:buChar char="•"/>
            </a:pPr>
            <a:r>
              <a:rPr lang="en-US" baseline="0" dirty="0" smtClean="0"/>
              <a:t>Intends to create and support local CACs throughout state led by consumer members</a:t>
            </a:r>
          </a:p>
          <a:p>
            <a:pPr marL="628650" lvl="1" indent="-171450">
              <a:buFont typeface="Arial" panose="020B0604020202020204" pitchFamily="34" charset="0"/>
              <a:buChar char="•"/>
            </a:pPr>
            <a:r>
              <a:rPr lang="en-US" baseline="0" dirty="0" smtClean="0"/>
              <a:t>Will provide conduit for communicating the member experience unique to various regions of state      </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4</a:t>
            </a:fld>
            <a:endParaRPr lang="en-US" dirty="0"/>
          </a:p>
        </p:txBody>
      </p:sp>
    </p:spTree>
    <p:extLst>
      <p:ext uri="{BB962C8B-B14F-4D97-AF65-F5344CB8AC3E}">
        <p14:creationId xmlns:p14="http://schemas.microsoft.com/office/powerpoint/2010/main" val="334883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5</a:t>
            </a:fld>
            <a:endParaRPr lang="en-US" dirty="0"/>
          </a:p>
        </p:txBody>
      </p:sp>
    </p:spTree>
    <p:extLst>
      <p:ext uri="{BB962C8B-B14F-4D97-AF65-F5344CB8AC3E}">
        <p14:creationId xmlns:p14="http://schemas.microsoft.com/office/powerpoint/2010/main" val="105196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6</a:t>
            </a:fld>
            <a:endParaRPr lang="en-US" dirty="0"/>
          </a:p>
        </p:txBody>
      </p:sp>
    </p:spTree>
    <p:extLst>
      <p:ext uri="{BB962C8B-B14F-4D97-AF65-F5344CB8AC3E}">
        <p14:creationId xmlns:p14="http://schemas.microsoft.com/office/powerpoint/2010/main" val="105196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7</a:t>
            </a:fld>
            <a:endParaRPr lang="en-US" dirty="0"/>
          </a:p>
        </p:txBody>
      </p:sp>
    </p:spTree>
    <p:extLst>
      <p:ext uri="{BB962C8B-B14F-4D97-AF65-F5344CB8AC3E}">
        <p14:creationId xmlns:p14="http://schemas.microsoft.com/office/powerpoint/2010/main" val="139516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8</a:t>
            </a:fld>
            <a:endParaRPr lang="en-US" dirty="0"/>
          </a:p>
        </p:txBody>
      </p:sp>
    </p:spTree>
    <p:extLst>
      <p:ext uri="{BB962C8B-B14F-4D97-AF65-F5344CB8AC3E}">
        <p14:creationId xmlns:p14="http://schemas.microsoft.com/office/powerpoint/2010/main" val="264178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8B7C9-FB7E-40F8-B0FF-AC427A6DAE4D}" type="slidenum">
              <a:rPr lang="en-US" smtClean="0"/>
              <a:t>9</a:t>
            </a:fld>
            <a:endParaRPr lang="en-US" dirty="0"/>
          </a:p>
        </p:txBody>
      </p:sp>
    </p:spTree>
    <p:extLst>
      <p:ext uri="{BB962C8B-B14F-4D97-AF65-F5344CB8AC3E}">
        <p14:creationId xmlns:p14="http://schemas.microsoft.com/office/powerpoint/2010/main" val="264178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58DEBD9-B581-42E2-937F-A66AF52CAE83}" type="datetime1">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73FCB257-4B39-457E-A50A-66B7FF43365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F7D3E-C007-4DCC-BD86-ECBDE74C5796}" type="datetime1">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6A140-A2F6-4EA6-93C5-9EAC21EF323D}" type="datetime1">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endParaRPr lang="en-US" dirty="0"/>
          </a:p>
        </p:txBody>
      </p:sp>
      <p:sp>
        <p:nvSpPr>
          <p:cNvPr id="6" name="Slide Number Placeholder 5"/>
          <p:cNvSpPr>
            <a:spLocks noGrp="1"/>
          </p:cNvSpPr>
          <p:nvPr>
            <p:ph type="sldNum" sz="quarter" idx="11"/>
          </p:nvPr>
        </p:nvSpPr>
        <p:spPr>
          <a:xfrm>
            <a:off x="68580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fld id="{73FCB257-4B39-457E-A50A-66B7FF433651}" type="slidenum">
              <a:rPr lang="en-US" smtClean="0"/>
              <a:t>‹#›</a:t>
            </a:fld>
            <a:endParaRPr lang="en-US" dirty="0"/>
          </a:p>
        </p:txBody>
      </p:sp>
    </p:spTree>
    <p:extLst>
      <p:ext uri="{BB962C8B-B14F-4D97-AF65-F5344CB8AC3E}">
        <p14:creationId xmlns:p14="http://schemas.microsoft.com/office/powerpoint/2010/main" val="311770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8B6E9F9-F45B-444D-A1AB-A443FA60EDE7}" type="datetime1">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C92766F-93BF-4E02-805B-2A1494F98232}" type="datetime1">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EA0A163-B887-4A5D-80A9-A5CA31574022}" type="datetime1">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FCB257-4B39-457E-A50A-66B7FF433651}" type="slidenum">
              <a:rPr lang="en-US" smtClean="0"/>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83435B1A-C728-4C25-8F60-C82135E9208F}" type="datetime1">
              <a:rPr lang="en-US" smtClean="0"/>
              <a:t>10/18/2023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FCB257-4B39-457E-A50A-66B7FF433651}" type="slidenum">
              <a:rPr lang="en-US" smtClean="0"/>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F4564810-52FB-44FC-A389-E7121E6A2E08}" type="datetime1">
              <a:rPr lang="en-US" smtClean="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6589D793-75B7-4F6A-9B7A-785E04AB5858}" type="datetime1">
              <a:rPr lang="en-US" smtClean="0"/>
              <a:t>10/18/2023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C528A44-0B9C-4C80-86A7-16844F824C74}" type="datetime1">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FCB257-4B39-457E-A50A-66B7FF433651}" type="slidenum">
              <a:rPr lang="en-US" smtClean="0"/>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140D4E8-75C0-41D6-9CCE-D2314FC6021B}" type="datetime1">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FCB257-4B39-457E-A50A-66B7FF433651}" type="slidenum">
              <a:rPr lang="en-US" smtClean="0"/>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4">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883CE0C9-CFC3-490A-891C-6C34D40053C9}" type="datetime1">
              <a:rPr lang="en-US" smtClean="0"/>
              <a:t>10/18/2023</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73FCB257-4B39-457E-A50A-66B7FF43365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133600"/>
            <a:ext cx="6477000" cy="2743200"/>
          </a:xfrm>
        </p:spPr>
        <p:txBody>
          <a:bodyPr>
            <a:normAutofit fontScale="90000"/>
          </a:bodyPr>
          <a:lstStyle/>
          <a:p>
            <a:pPr algn="r"/>
            <a:r>
              <a:rPr lang="en-US" sz="4800" b="1" cap="none" dirty="0" smtClean="0">
                <a:solidFill>
                  <a:schemeClr val="accent3"/>
                </a:solidFill>
                <a:latin typeface="Franklin Gothic Medium" panose="020B0603020102020204" pitchFamily="34" charset="0"/>
              </a:rPr>
              <a:t>MANAGED CARE</a:t>
            </a:r>
            <a:br>
              <a:rPr lang="en-US" sz="4800" b="1" cap="none" dirty="0" smtClean="0">
                <a:solidFill>
                  <a:schemeClr val="accent3"/>
                </a:solidFill>
                <a:latin typeface="Franklin Gothic Medium" panose="020B0603020102020204" pitchFamily="34" charset="0"/>
              </a:rPr>
            </a:br>
            <a:r>
              <a:rPr lang="en-US" sz="4800" b="1" cap="none" dirty="0" smtClean="0">
                <a:solidFill>
                  <a:schemeClr val="accent3"/>
                </a:solidFill>
                <a:latin typeface="Franklin Gothic Medium" panose="020B0603020102020204" pitchFamily="34" charset="0"/>
              </a:rPr>
              <a:t/>
            </a:r>
            <a:br>
              <a:rPr lang="en-US" sz="4800" b="1" cap="none" dirty="0" smtClean="0">
                <a:solidFill>
                  <a:schemeClr val="accent3"/>
                </a:solidFill>
                <a:latin typeface="Franklin Gothic Medium" panose="020B0603020102020204" pitchFamily="34" charset="0"/>
              </a:rPr>
            </a:br>
            <a:r>
              <a:rPr lang="en-US" sz="2200" cap="none" dirty="0" smtClean="0">
                <a:solidFill>
                  <a:schemeClr val="tx1">
                    <a:lumMod val="65000"/>
                    <a:lumOff val="35000"/>
                  </a:schemeClr>
                </a:solidFill>
                <a:latin typeface="Calibri" panose="020F0502020204030204" pitchFamily="34" charset="0"/>
                <a:ea typeface="+mn-ea"/>
                <a:cs typeface="+mn-cs"/>
              </a:rPr>
              <a:t>Helen Jaco, Director of Managed Care</a:t>
            </a:r>
            <a:br>
              <a:rPr lang="en-US" sz="2200" cap="none" dirty="0" smtClean="0">
                <a:solidFill>
                  <a:schemeClr val="tx1">
                    <a:lumMod val="65000"/>
                    <a:lumOff val="35000"/>
                  </a:schemeClr>
                </a:solidFill>
                <a:latin typeface="Calibri" panose="020F0502020204030204" pitchFamily="34" charset="0"/>
                <a:ea typeface="+mn-ea"/>
                <a:cs typeface="+mn-cs"/>
              </a:rPr>
            </a:br>
            <a:r>
              <a:rPr lang="en-US" sz="2200" cap="none" dirty="0" smtClean="0">
                <a:solidFill>
                  <a:schemeClr val="tx1">
                    <a:lumMod val="65000"/>
                    <a:lumOff val="35000"/>
                  </a:schemeClr>
                </a:solidFill>
                <a:latin typeface="Calibri" panose="020F0502020204030204" pitchFamily="34" charset="0"/>
                <a:ea typeface="+mn-ea"/>
                <a:cs typeface="+mn-cs"/>
              </a:rPr>
              <a:t/>
            </a:r>
            <a:br>
              <a:rPr lang="en-US" sz="2200" cap="none" dirty="0" smtClean="0">
                <a:solidFill>
                  <a:schemeClr val="tx1">
                    <a:lumMod val="65000"/>
                    <a:lumOff val="35000"/>
                  </a:schemeClr>
                </a:solidFill>
                <a:latin typeface="Calibri" panose="020F0502020204030204" pitchFamily="34" charset="0"/>
                <a:ea typeface="+mn-ea"/>
                <a:cs typeface="+mn-cs"/>
              </a:rPr>
            </a:br>
            <a:r>
              <a:rPr lang="en-US" sz="2200" cap="none" dirty="0" smtClean="0">
                <a:solidFill>
                  <a:schemeClr val="tx1">
                    <a:lumMod val="65000"/>
                    <a:lumOff val="35000"/>
                  </a:schemeClr>
                </a:solidFill>
                <a:latin typeface="Calibri" panose="020F0502020204030204" pitchFamily="34" charset="0"/>
                <a:ea typeface="+mn-ea"/>
                <a:cs typeface="+mn-cs"/>
              </a:rPr>
              <a:t>MO HealthNet Oversight Committee </a:t>
            </a:r>
            <a:br>
              <a:rPr lang="en-US" sz="2200" cap="none" dirty="0" smtClean="0">
                <a:solidFill>
                  <a:schemeClr val="tx1">
                    <a:lumMod val="65000"/>
                    <a:lumOff val="35000"/>
                  </a:schemeClr>
                </a:solidFill>
                <a:latin typeface="Calibri" panose="020F0502020204030204" pitchFamily="34" charset="0"/>
                <a:ea typeface="+mn-ea"/>
                <a:cs typeface="+mn-cs"/>
              </a:rPr>
            </a:br>
            <a:r>
              <a:rPr lang="en-US" sz="2200" cap="none" dirty="0" smtClean="0">
                <a:solidFill>
                  <a:schemeClr val="tx1">
                    <a:lumMod val="65000"/>
                    <a:lumOff val="35000"/>
                  </a:schemeClr>
                </a:solidFill>
                <a:latin typeface="Calibri" panose="020F0502020204030204" pitchFamily="34" charset="0"/>
                <a:ea typeface="+mn-ea"/>
                <a:cs typeface="+mn-cs"/>
              </a:rPr>
              <a:t>May 16, 2017</a:t>
            </a:r>
            <a:endParaRPr lang="en-US" sz="2200" cap="none" dirty="0">
              <a:solidFill>
                <a:schemeClr val="tx1">
                  <a:lumMod val="65000"/>
                  <a:lumOff val="35000"/>
                </a:schemeClr>
              </a:solidFill>
              <a:latin typeface="Calibri" panose="020F0502020204030204" pitchFamily="34" charset="0"/>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249" y="457200"/>
            <a:ext cx="4785707" cy="1626560"/>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319670"/>
            <a:ext cx="3124201" cy="302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65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algn="ctr"/>
            <a:r>
              <a:rPr lang="en-US" b="1" cap="none" dirty="0" smtClean="0">
                <a:solidFill>
                  <a:srgbClr val="1B587C"/>
                </a:solidFill>
                <a:latin typeface="Franklin Gothic Medium" panose="020B0603020102020204" pitchFamily="34" charset="0"/>
              </a:rPr>
              <a:t>Additional Benefits – Missouri Care</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10</a:t>
            </a:fld>
            <a:endParaRPr lang="en-US" dirty="0">
              <a:solidFill>
                <a:schemeClr val="bg1"/>
              </a:solidFill>
            </a:endParaRPr>
          </a:p>
        </p:txBody>
      </p:sp>
      <p:sp>
        <p:nvSpPr>
          <p:cNvPr id="5" name="Text Placeholder 4"/>
          <p:cNvSpPr>
            <a:spLocks noGrp="1"/>
          </p:cNvSpPr>
          <p:nvPr>
            <p:ph sz="quarter" idx="13"/>
          </p:nvPr>
        </p:nvSpPr>
        <p:spPr>
          <a:xfrm>
            <a:off x="596900" y="1675345"/>
            <a:ext cx="3962400" cy="4075865"/>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en-US" dirty="0" smtClean="0"/>
              <a:t>After School Clubs Program </a:t>
            </a:r>
          </a:p>
          <a:p>
            <a:r>
              <a:rPr lang="en-US" dirty="0" smtClean="0"/>
              <a:t>Child Birth &amp; Breastfeeding Classes</a:t>
            </a:r>
          </a:p>
          <a:p>
            <a:r>
              <a:rPr lang="en-US" dirty="0" smtClean="0"/>
              <a:t>Diabetes Camp</a:t>
            </a:r>
          </a:p>
          <a:p>
            <a:r>
              <a:rPr lang="en-US" dirty="0" smtClean="0"/>
              <a:t>Diabetic Foot Care</a:t>
            </a:r>
          </a:p>
          <a:p>
            <a:r>
              <a:rPr lang="en-US" dirty="0" smtClean="0"/>
              <a:t>Electric Breast Pump</a:t>
            </a:r>
          </a:p>
          <a:p>
            <a:r>
              <a:rPr lang="en-US" dirty="0" smtClean="0"/>
              <a:t>Maternity Program</a:t>
            </a:r>
          </a:p>
          <a:p>
            <a:pPr lvl="0">
              <a:buClr>
                <a:srgbClr val="F07F09"/>
              </a:buClr>
            </a:pPr>
            <a:r>
              <a:rPr lang="en-US" dirty="0">
                <a:solidFill>
                  <a:prstClr val="black"/>
                </a:solidFill>
              </a:rPr>
              <a:t>Visual Impairment Camp </a:t>
            </a:r>
          </a:p>
          <a:p>
            <a:endParaRPr lang="en-US" dirty="0" smtClean="0"/>
          </a:p>
        </p:txBody>
      </p:sp>
      <p:sp>
        <p:nvSpPr>
          <p:cNvPr id="6" name="TextBox 5"/>
          <p:cNvSpPr txBox="1"/>
          <p:nvPr/>
        </p:nvSpPr>
        <p:spPr>
          <a:xfrm>
            <a:off x="4876800" y="1447800"/>
            <a:ext cx="3886200" cy="369332"/>
          </a:xfrm>
          <a:prstGeom prst="rect">
            <a:avLst/>
          </a:prstGeom>
          <a:noFill/>
        </p:spPr>
        <p:txBody>
          <a:bodyPr wrap="square" rtlCol="0">
            <a:spAutoFit/>
          </a:bodyPr>
          <a:lstStyle/>
          <a:p>
            <a:endParaRPr lang="en-US" dirty="0"/>
          </a:p>
        </p:txBody>
      </p:sp>
      <p:sp>
        <p:nvSpPr>
          <p:cNvPr id="9" name="TextBox 8"/>
          <p:cNvSpPr txBox="1"/>
          <p:nvPr/>
        </p:nvSpPr>
        <p:spPr>
          <a:xfrm>
            <a:off x="4572000" y="1675345"/>
            <a:ext cx="3810000" cy="2605842"/>
          </a:xfrm>
          <a:prstGeom prst="rect">
            <a:avLst/>
          </a:prstGeom>
          <a:noFill/>
        </p:spPr>
        <p:txBody>
          <a:bodyPr wrap="square" rtlCol="0">
            <a:spAutoFit/>
          </a:bodyPr>
          <a:lstStyle/>
          <a:p>
            <a:pPr marL="342900" lvl="0" indent="-274320">
              <a:spcBef>
                <a:spcPts val="700"/>
              </a:spcBef>
              <a:buClr>
                <a:srgbClr val="F07F09"/>
              </a:buClr>
              <a:buSzPct val="85000"/>
              <a:buFont typeface="Wingdings 3" pitchFamily="18" charset="2"/>
              <a:buChar char=""/>
            </a:pPr>
            <a:r>
              <a:rPr lang="en-US" sz="2000" dirty="0">
                <a:solidFill>
                  <a:prstClr val="black"/>
                </a:solidFill>
              </a:rPr>
              <a:t>Maternity Support Hose &amp; Support Belts</a:t>
            </a:r>
          </a:p>
          <a:p>
            <a:pPr marL="342900" lvl="0" indent="-274320">
              <a:spcBef>
                <a:spcPts val="700"/>
              </a:spcBef>
              <a:buClr>
                <a:srgbClr val="F07F09"/>
              </a:buClr>
              <a:buSzPct val="85000"/>
              <a:buFont typeface="Wingdings 3" pitchFamily="18" charset="2"/>
              <a:buChar char=""/>
            </a:pPr>
            <a:r>
              <a:rPr lang="en-US" sz="2000" dirty="0">
                <a:solidFill>
                  <a:prstClr val="black"/>
                </a:solidFill>
              </a:rPr>
              <a:t>Peak Flow Meters Program</a:t>
            </a:r>
          </a:p>
          <a:p>
            <a:pPr marL="342900" lvl="0" indent="-274320">
              <a:spcBef>
                <a:spcPts val="700"/>
              </a:spcBef>
              <a:buClr>
                <a:srgbClr val="F07F09"/>
              </a:buClr>
              <a:buSzPct val="85000"/>
              <a:buFont typeface="Wingdings 3" pitchFamily="18" charset="2"/>
              <a:buChar char=""/>
            </a:pPr>
            <a:r>
              <a:rPr lang="en-US" sz="2000" dirty="0">
                <a:solidFill>
                  <a:prstClr val="black"/>
                </a:solidFill>
              </a:rPr>
              <a:t>Enhanced Transportation Program</a:t>
            </a:r>
          </a:p>
          <a:p>
            <a:pPr marL="342900" lvl="0" indent="-274320">
              <a:spcBef>
                <a:spcPts val="700"/>
              </a:spcBef>
              <a:buClr>
                <a:srgbClr val="F07F09"/>
              </a:buClr>
              <a:buSzPct val="85000"/>
              <a:buFont typeface="Wingdings 3" pitchFamily="18" charset="2"/>
              <a:buChar char=""/>
            </a:pPr>
            <a:r>
              <a:rPr lang="en-US" sz="2000" dirty="0">
                <a:solidFill>
                  <a:prstClr val="black"/>
                </a:solidFill>
              </a:rPr>
              <a:t>Curve Complete Program</a:t>
            </a:r>
          </a:p>
          <a:p>
            <a:pPr marL="342900" lvl="0" indent="-274320">
              <a:spcBef>
                <a:spcPts val="700"/>
              </a:spcBef>
              <a:buClr>
                <a:srgbClr val="F07F09"/>
              </a:buClr>
              <a:buSzPct val="85000"/>
              <a:buFont typeface="Wingdings 3" pitchFamily="18" charset="2"/>
              <a:buChar char=""/>
            </a:pPr>
            <a:r>
              <a:rPr lang="en-US" sz="2000" dirty="0">
                <a:solidFill>
                  <a:prstClr val="black"/>
                </a:solidFill>
              </a:rPr>
              <a:t>Weight Watchers </a:t>
            </a:r>
            <a:r>
              <a:rPr lang="en-US" sz="2000" dirty="0" smtClean="0">
                <a:solidFill>
                  <a:prstClr val="black"/>
                </a:solidFill>
              </a:rPr>
              <a:t>Program</a:t>
            </a:r>
            <a:endParaRPr lang="en-US" sz="2000" dirty="0">
              <a:solidFill>
                <a:prstClr val="black"/>
              </a:solidFill>
            </a:endParaRPr>
          </a:p>
        </p:txBody>
      </p:sp>
    </p:spTree>
    <p:extLst>
      <p:ext uri="{BB962C8B-B14F-4D97-AF65-F5344CB8AC3E}">
        <p14:creationId xmlns:p14="http://schemas.microsoft.com/office/powerpoint/2010/main" val="151443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smtClean="0">
                <a:solidFill>
                  <a:srgbClr val="1B587C"/>
                </a:solidFill>
                <a:latin typeface="Franklin Gothic Medium" panose="020B0603020102020204" pitchFamily="34" charset="0"/>
              </a:rPr>
              <a:t>Additional Benefits – United HealthCare</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11</a:t>
            </a:fld>
            <a:endParaRPr lang="en-US" dirty="0">
              <a:solidFill>
                <a:schemeClr val="bg1"/>
              </a:solidFill>
            </a:endParaRPr>
          </a:p>
        </p:txBody>
      </p:sp>
      <p:sp>
        <p:nvSpPr>
          <p:cNvPr id="5" name="Text Placeholder 4"/>
          <p:cNvSpPr>
            <a:spLocks noGrp="1"/>
          </p:cNvSpPr>
          <p:nvPr>
            <p:ph sz="quarter" idx="13"/>
          </p:nvPr>
        </p:nvSpPr>
        <p:spPr>
          <a:xfrm>
            <a:off x="2590800" y="1295400"/>
            <a:ext cx="3962400" cy="4075865"/>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F07F09"/>
              </a:buClr>
            </a:pPr>
            <a:r>
              <a:rPr lang="en-US" dirty="0">
                <a:solidFill>
                  <a:prstClr val="black"/>
                </a:solidFill>
              </a:rPr>
              <a:t>Hypoallergenic Assistance</a:t>
            </a:r>
          </a:p>
          <a:p>
            <a:pPr lvl="0">
              <a:buClr>
                <a:srgbClr val="F07F09"/>
              </a:buClr>
            </a:pPr>
            <a:r>
              <a:rPr lang="en-US" dirty="0">
                <a:solidFill>
                  <a:prstClr val="black"/>
                </a:solidFill>
              </a:rPr>
              <a:t>Chiropractic</a:t>
            </a:r>
          </a:p>
          <a:p>
            <a:pPr lvl="0">
              <a:buClr>
                <a:srgbClr val="F07F09"/>
              </a:buClr>
            </a:pPr>
            <a:r>
              <a:rPr lang="en-US" dirty="0">
                <a:solidFill>
                  <a:prstClr val="black"/>
                </a:solidFill>
              </a:rPr>
              <a:t>JOIN for ME</a:t>
            </a:r>
          </a:p>
          <a:p>
            <a:pPr lvl="0">
              <a:buClr>
                <a:srgbClr val="F07F09"/>
              </a:buClr>
            </a:pPr>
            <a:r>
              <a:rPr lang="en-US" dirty="0">
                <a:solidFill>
                  <a:prstClr val="black"/>
                </a:solidFill>
              </a:rPr>
              <a:t>On My Way</a:t>
            </a:r>
          </a:p>
          <a:p>
            <a:pPr lvl="0">
              <a:buClr>
                <a:srgbClr val="F07F09"/>
              </a:buClr>
            </a:pPr>
            <a:r>
              <a:rPr lang="en-US" dirty="0">
                <a:solidFill>
                  <a:prstClr val="black"/>
                </a:solidFill>
              </a:rPr>
              <a:t>Youth Membership Program</a:t>
            </a:r>
          </a:p>
          <a:p>
            <a:pPr lvl="0">
              <a:buClr>
                <a:srgbClr val="F07F09"/>
              </a:buClr>
            </a:pPr>
            <a:r>
              <a:rPr lang="en-US" dirty="0" err="1">
                <a:solidFill>
                  <a:prstClr val="black"/>
                </a:solidFill>
              </a:rPr>
              <a:t>Airwaze</a:t>
            </a:r>
            <a:endParaRPr lang="en-US" dirty="0">
              <a:solidFill>
                <a:prstClr val="black"/>
              </a:solidFill>
            </a:endParaRPr>
          </a:p>
          <a:p>
            <a:pPr lvl="0">
              <a:buClr>
                <a:srgbClr val="F07F09"/>
              </a:buClr>
            </a:pPr>
            <a:r>
              <a:rPr lang="en-US" dirty="0">
                <a:solidFill>
                  <a:prstClr val="black"/>
                </a:solidFill>
              </a:rPr>
              <a:t>Peer Support Specialist</a:t>
            </a:r>
          </a:p>
          <a:p>
            <a:endParaRPr lang="en-US" dirty="0" smtClean="0"/>
          </a:p>
        </p:txBody>
      </p:sp>
    </p:spTree>
    <p:extLst>
      <p:ext uri="{BB962C8B-B14F-4D97-AF65-F5344CB8AC3E}">
        <p14:creationId xmlns:p14="http://schemas.microsoft.com/office/powerpoint/2010/main" val="2473226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smtClean="0">
                <a:solidFill>
                  <a:srgbClr val="1B587C"/>
                </a:solidFill>
                <a:latin typeface="Franklin Gothic Medium" panose="020B0603020102020204" pitchFamily="34" charset="0"/>
              </a:rPr>
              <a:t>Additional Benefits – Home State Health</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12</a:t>
            </a:fld>
            <a:endParaRPr lang="en-US" dirty="0">
              <a:solidFill>
                <a:schemeClr val="bg1"/>
              </a:solidFill>
            </a:endParaRPr>
          </a:p>
        </p:txBody>
      </p:sp>
      <p:sp>
        <p:nvSpPr>
          <p:cNvPr id="5" name="Text Placeholder 4"/>
          <p:cNvSpPr>
            <a:spLocks noGrp="1"/>
          </p:cNvSpPr>
          <p:nvPr>
            <p:ph sz="quarter" idx="13"/>
          </p:nvPr>
        </p:nvSpPr>
        <p:spPr>
          <a:xfrm>
            <a:off x="2590800" y="1295400"/>
            <a:ext cx="3962400" cy="4075865"/>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F07F09"/>
              </a:buClr>
            </a:pPr>
            <a:r>
              <a:rPr lang="en-US" dirty="0">
                <a:solidFill>
                  <a:prstClr val="black"/>
                </a:solidFill>
              </a:rPr>
              <a:t>After School Youth Program</a:t>
            </a:r>
          </a:p>
          <a:p>
            <a:pPr lvl="0">
              <a:buClr>
                <a:srgbClr val="F07F09"/>
              </a:buClr>
            </a:pPr>
            <a:r>
              <a:rPr lang="en-US" dirty="0">
                <a:solidFill>
                  <a:prstClr val="black"/>
                </a:solidFill>
              </a:rPr>
              <a:t>Baby Shower for Moms</a:t>
            </a:r>
          </a:p>
          <a:p>
            <a:pPr lvl="0">
              <a:buClr>
                <a:srgbClr val="F07F09"/>
              </a:buClr>
            </a:pPr>
            <a:r>
              <a:rPr lang="en-US" dirty="0">
                <a:solidFill>
                  <a:prstClr val="black"/>
                </a:solidFill>
              </a:rPr>
              <a:t>Enhanced &amp; Same Day Transportation</a:t>
            </a:r>
          </a:p>
          <a:p>
            <a:pPr lvl="0">
              <a:buClr>
                <a:srgbClr val="F07F09"/>
              </a:buClr>
            </a:pPr>
            <a:r>
              <a:rPr lang="en-US" dirty="0">
                <a:solidFill>
                  <a:prstClr val="black"/>
                </a:solidFill>
              </a:rPr>
              <a:t>Mobile Texting &amp; </a:t>
            </a:r>
            <a:r>
              <a:rPr lang="en-US" dirty="0" err="1">
                <a:solidFill>
                  <a:prstClr val="black"/>
                </a:solidFill>
              </a:rPr>
              <a:t>ConnectionsPlus</a:t>
            </a:r>
            <a:r>
              <a:rPr lang="en-US" dirty="0">
                <a:solidFill>
                  <a:prstClr val="black"/>
                </a:solidFill>
              </a:rPr>
              <a:t> Phone Program</a:t>
            </a:r>
          </a:p>
          <a:p>
            <a:pPr lvl="0">
              <a:buClr>
                <a:srgbClr val="F07F09"/>
              </a:buClr>
            </a:pPr>
            <a:r>
              <a:rPr lang="en-US" dirty="0" err="1">
                <a:solidFill>
                  <a:prstClr val="black"/>
                </a:solidFill>
              </a:rPr>
              <a:t>Puffletown</a:t>
            </a:r>
            <a:endParaRPr lang="en-US" dirty="0">
              <a:solidFill>
                <a:prstClr val="black"/>
              </a:solidFill>
            </a:endParaRPr>
          </a:p>
          <a:p>
            <a:endParaRPr lang="en-US" dirty="0" smtClean="0"/>
          </a:p>
        </p:txBody>
      </p:sp>
    </p:spTree>
    <p:extLst>
      <p:ext uri="{BB962C8B-B14F-4D97-AF65-F5344CB8AC3E}">
        <p14:creationId xmlns:p14="http://schemas.microsoft.com/office/powerpoint/2010/main" val="4256178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197"/>
          </a:xfrm>
        </p:spPr>
        <p:txBody>
          <a:bodyPr>
            <a:normAutofit/>
          </a:bodyPr>
          <a:lstStyle/>
          <a:p>
            <a:pPr algn="ctr"/>
            <a:r>
              <a:rPr lang="en-US" b="1" cap="none" dirty="0" smtClean="0">
                <a:solidFill>
                  <a:schemeClr val="accent3"/>
                </a:solidFill>
                <a:latin typeface="Franklin Gothic Medium" panose="020B0603020102020204" pitchFamily="34" charset="0"/>
              </a:rPr>
              <a:t> DSS Communication Efforts</a:t>
            </a:r>
            <a:endParaRPr lang="en-US" sz="3200" b="1" cap="none"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73FCB257-4B39-457E-A50A-66B7FF433651}" type="slidenum">
              <a:rPr lang="en-US" smtClean="0">
                <a:solidFill>
                  <a:schemeClr val="bg1"/>
                </a:solidFill>
              </a:rPr>
              <a:t>2</a:t>
            </a:fld>
            <a:endParaRPr lang="en-US" dirty="0">
              <a:solidFill>
                <a:schemeClr val="bg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724525"/>
            <a:ext cx="4038600" cy="503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749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FCB257-4B39-457E-A50A-66B7FF433651}" type="slidenum">
              <a:rPr lang="en-US" smtClean="0">
                <a:solidFill>
                  <a:schemeClr val="bg1"/>
                </a:solidFill>
              </a:rPr>
              <a:t>3</a:t>
            </a:fld>
            <a:endParaRPr lang="en-US" dirty="0">
              <a:solidFill>
                <a:schemeClr val="bg1"/>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371982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946" y="735227"/>
            <a:ext cx="3744907" cy="475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a:spLocks noGrp="1"/>
          </p:cNvSpPr>
          <p:nvPr>
            <p:ph type="title"/>
          </p:nvPr>
        </p:nvSpPr>
        <p:spPr>
          <a:xfrm>
            <a:off x="685800" y="76200"/>
            <a:ext cx="7772400" cy="838197"/>
          </a:xfrm>
        </p:spPr>
        <p:txBody>
          <a:bodyPr>
            <a:normAutofit/>
          </a:bodyPr>
          <a:lstStyle/>
          <a:p>
            <a:pPr algn="ctr"/>
            <a:r>
              <a:rPr lang="en-US" b="1" cap="none" dirty="0" smtClean="0">
                <a:solidFill>
                  <a:schemeClr val="accent3"/>
                </a:solidFill>
                <a:latin typeface="Franklin Gothic Medium" panose="020B0603020102020204" pitchFamily="34" charset="0"/>
              </a:rPr>
              <a:t> DSS Communication Efforts</a:t>
            </a:r>
            <a:endParaRPr lang="en-US" sz="3200" b="1" cap="none" dirty="0">
              <a:latin typeface="Calibri" panose="020F0502020204030204" pitchFamily="34" charset="0"/>
            </a:endParaRPr>
          </a:p>
        </p:txBody>
      </p:sp>
    </p:spTree>
    <p:extLst>
      <p:ext uri="{BB962C8B-B14F-4D97-AF65-F5344CB8AC3E}">
        <p14:creationId xmlns:p14="http://schemas.microsoft.com/office/powerpoint/2010/main" val="1876685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rgbClr val="1B587C"/>
                </a:solidFill>
                <a:latin typeface="Franklin Gothic Medium" panose="020B0603020102020204" pitchFamily="34" charset="0"/>
              </a:rPr>
              <a:t>Consumer Advisory Committee (CAC)</a:t>
            </a:r>
            <a:endParaRPr lang="en-US" dirty="0"/>
          </a:p>
        </p:txBody>
      </p:sp>
      <p:sp>
        <p:nvSpPr>
          <p:cNvPr id="3" name="Slide Number Placeholder 2"/>
          <p:cNvSpPr>
            <a:spLocks noGrp="1"/>
          </p:cNvSpPr>
          <p:nvPr>
            <p:ph type="sldNum" sz="quarter" idx="12"/>
          </p:nvPr>
        </p:nvSpPr>
        <p:spPr/>
        <p:txBody>
          <a:bodyPr/>
          <a:lstStyle/>
          <a:p>
            <a:fld id="{73FCB257-4B39-457E-A50A-66B7FF433651}" type="slidenum">
              <a:rPr lang="en-US" smtClean="0"/>
              <a:t>4</a:t>
            </a:fld>
            <a:endParaRPr lang="en-US" dirty="0"/>
          </a:p>
        </p:txBody>
      </p:sp>
      <p:sp>
        <p:nvSpPr>
          <p:cNvPr id="4" name="Content Placeholder 3"/>
          <p:cNvSpPr>
            <a:spLocks noGrp="1"/>
          </p:cNvSpPr>
          <p:nvPr>
            <p:ph sz="quarter" idx="13"/>
          </p:nvPr>
        </p:nvSpPr>
        <p:spPr>
          <a:xfrm>
            <a:off x="685800" y="1371600"/>
            <a:ext cx="3657600" cy="3886200"/>
          </a:xfrm>
        </p:spPr>
        <p:txBody>
          <a:bodyPr>
            <a:normAutofit fontScale="85000" lnSpcReduction="10000"/>
          </a:bodyPr>
          <a:lstStyle/>
          <a:p>
            <a:r>
              <a:rPr lang="en-US" dirty="0"/>
              <a:t>CAC began in 1995 at the inception of Managed </a:t>
            </a:r>
            <a:r>
              <a:rPr lang="en-US" dirty="0" smtClean="0"/>
              <a:t>Care</a:t>
            </a:r>
          </a:p>
          <a:p>
            <a:r>
              <a:rPr lang="en-US" dirty="0" smtClean="0"/>
              <a:t>The </a:t>
            </a:r>
            <a:r>
              <a:rPr lang="en-US" dirty="0"/>
              <a:t>CAC mission is to empower members to be actively involved in their healthcare   </a:t>
            </a:r>
            <a:endParaRPr lang="en-US" dirty="0" smtClean="0"/>
          </a:p>
          <a:p>
            <a:r>
              <a:rPr lang="en-US" dirty="0" smtClean="0"/>
              <a:t>CAC </a:t>
            </a:r>
            <a:r>
              <a:rPr lang="en-US" dirty="0"/>
              <a:t>is a vehicle for providing consumer input to the MO </a:t>
            </a:r>
            <a:r>
              <a:rPr lang="en-US" dirty="0" err="1"/>
              <a:t>HealthNet</a:t>
            </a:r>
            <a:r>
              <a:rPr lang="en-US" dirty="0"/>
              <a:t> Managed Care </a:t>
            </a:r>
            <a:r>
              <a:rPr lang="en-US" dirty="0" smtClean="0"/>
              <a:t>Program</a:t>
            </a:r>
            <a:endParaRPr lang="en-US" dirty="0"/>
          </a:p>
          <a:p>
            <a:r>
              <a:rPr lang="en-US" dirty="0"/>
              <a:t>CAC partnered to present a community meeting in </a:t>
            </a:r>
            <a:r>
              <a:rPr lang="en-US" dirty="0" err="1"/>
              <a:t>Taneyville</a:t>
            </a:r>
            <a:r>
              <a:rPr lang="en-US" dirty="0"/>
              <a:t> (30 attendees) in March 2017</a:t>
            </a:r>
            <a:r>
              <a:rPr lang="en-US" dirty="0" smtClean="0"/>
              <a:t>.</a:t>
            </a:r>
          </a:p>
          <a:p>
            <a:r>
              <a:rPr lang="en-US" dirty="0"/>
              <a:t>CAC intends to create and support local CACs throughout state led by consumer members </a:t>
            </a:r>
          </a:p>
          <a:p>
            <a:endParaRPr lang="en-US" dirty="0"/>
          </a:p>
          <a:p>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3505200" cy="45428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147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chemeClr val="accent3"/>
                </a:solidFill>
                <a:latin typeface="Franklin Gothic Medium" panose="020B0603020102020204" pitchFamily="34" charset="0"/>
              </a:rPr>
              <a:t>Market Share Report Prior to May 1st</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5</a:t>
            </a:fld>
            <a:endParaRPr lang="en-US" dirty="0">
              <a:solidFill>
                <a:schemeClr val="bg1"/>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38263"/>
            <a:ext cx="83820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528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chemeClr val="accent3"/>
                </a:solidFill>
                <a:latin typeface="Franklin Gothic Medium" panose="020B0603020102020204" pitchFamily="34" charset="0"/>
              </a:rPr>
              <a:t> Current Market Share Report</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6</a:t>
            </a:fld>
            <a:endParaRPr lang="en-US"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791967"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64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a:r>
              <a:rPr lang="en-US" b="1" cap="none" dirty="0" smtClean="0">
                <a:solidFill>
                  <a:schemeClr val="accent3"/>
                </a:solidFill>
                <a:latin typeface="Franklin Gothic Medium" panose="020B0603020102020204" pitchFamily="34" charset="0"/>
              </a:rPr>
              <a:t>Enrollment Stats</a:t>
            </a:r>
            <a:endParaRPr lang="en-US" sz="2400" b="1" cap="none" dirty="0">
              <a:solidFill>
                <a:schemeClr val="accent3"/>
              </a:solidFill>
              <a:latin typeface="Franklin Gothic Medium" panose="020B0603020102020204" pitchFamily="34" charset="0"/>
            </a:endParaRPr>
          </a:p>
        </p:txBody>
      </p:sp>
      <p:sp>
        <p:nvSpPr>
          <p:cNvPr id="5" name="Slide Number Placeholder 4"/>
          <p:cNvSpPr>
            <a:spLocks noGrp="1"/>
          </p:cNvSpPr>
          <p:nvPr>
            <p:ph type="sldNum" sz="quarter" idx="12"/>
          </p:nvPr>
        </p:nvSpPr>
        <p:spPr/>
        <p:txBody>
          <a:bodyPr/>
          <a:lstStyle/>
          <a:p>
            <a:fld id="{73FCB257-4B39-457E-A50A-66B7FF433651}" type="slidenum">
              <a:rPr lang="en-US" smtClean="0"/>
              <a:t>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990600"/>
            <a:ext cx="773574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360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rgbClr val="1B587C"/>
                </a:solidFill>
                <a:latin typeface="Franklin Gothic Medium" panose="020B0603020102020204" pitchFamily="34" charset="0"/>
              </a:rPr>
              <a:t>Transition of Care</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8</a:t>
            </a:fld>
            <a:endParaRPr lang="en-US" dirty="0">
              <a:solidFill>
                <a:schemeClr val="bg1"/>
              </a:solidFill>
            </a:endParaRPr>
          </a:p>
        </p:txBody>
      </p:sp>
      <p:sp>
        <p:nvSpPr>
          <p:cNvPr id="5" name="Text Placeholder 4"/>
          <p:cNvSpPr>
            <a:spLocks noGrp="1"/>
          </p:cNvSpPr>
          <p:nvPr>
            <p:ph sz="quarter" idx="13"/>
          </p:nvPr>
        </p:nvSpPr>
        <p:spPr>
          <a:xfrm>
            <a:off x="685800" y="1295400"/>
            <a:ext cx="7696200" cy="4267200"/>
          </a:xfrm>
        </p:spPr>
        <p:txBody>
          <a:bodyPr>
            <a:normAutofit fontScale="92500" lnSpcReduction="20000"/>
          </a:bodyPr>
          <a:lstStyle/>
          <a:p>
            <a:r>
              <a:rPr lang="en-US" dirty="0" smtClean="0"/>
              <a:t>To ensure smooth transition of care for members during the extension of Managed Care Statewide the MO HealthNet Division conducted weekly conference calls in April and daily calls during the first two weeks in May with Missouri Care, United Healthcare, Home State Health, Aetna Better Health of Missouri and the MO HealthNet team (Managed Care, Evidence-Based Decision Support Unit, MMIS, </a:t>
            </a:r>
            <a:r>
              <a:rPr lang="en-US" smtClean="0"/>
              <a:t>Finance, Clinical </a:t>
            </a:r>
            <a:r>
              <a:rPr lang="en-US" dirty="0" smtClean="0"/>
              <a:t>Services, etc.) </a:t>
            </a:r>
          </a:p>
          <a:p>
            <a:endParaRPr lang="en-US" dirty="0"/>
          </a:p>
          <a:p>
            <a:r>
              <a:rPr lang="en-US" dirty="0" smtClean="0"/>
              <a:t>Daily conference calls were conducted with Missouri Care, United Healthcare &amp; Home State Health during the first two weeks in May.</a:t>
            </a:r>
          </a:p>
          <a:p>
            <a:endParaRPr lang="en-US" dirty="0"/>
          </a:p>
          <a:p>
            <a:r>
              <a:rPr lang="en-US" dirty="0" smtClean="0"/>
              <a:t>May 8</a:t>
            </a:r>
            <a:r>
              <a:rPr lang="en-US" baseline="30000" dirty="0" smtClean="0"/>
              <a:t>th</a:t>
            </a:r>
            <a:r>
              <a:rPr lang="en-US" dirty="0" smtClean="0"/>
              <a:t> – Truman State Holiday – Offices remained opened </a:t>
            </a:r>
          </a:p>
          <a:p>
            <a:pPr lvl="1"/>
            <a:r>
              <a:rPr lang="en-US" dirty="0" smtClean="0"/>
              <a:t>Enrollment Broker   		</a:t>
            </a:r>
          </a:p>
          <a:p>
            <a:pPr lvl="1"/>
            <a:r>
              <a:rPr lang="en-US" dirty="0" smtClean="0"/>
              <a:t>Participant Services</a:t>
            </a:r>
          </a:p>
          <a:p>
            <a:pPr lvl="1"/>
            <a:r>
              <a:rPr lang="en-US" dirty="0" smtClean="0"/>
              <a:t>Managed Care Health Plans</a:t>
            </a:r>
          </a:p>
          <a:p>
            <a:pPr lvl="1"/>
            <a:r>
              <a:rPr lang="en-US" dirty="0" smtClean="0"/>
              <a:t>Managed Care Unit  </a:t>
            </a:r>
            <a:endParaRPr lang="en-US" dirty="0"/>
          </a:p>
        </p:txBody>
      </p:sp>
    </p:spTree>
    <p:extLst>
      <p:ext uri="{BB962C8B-B14F-4D97-AF65-F5344CB8AC3E}">
        <p14:creationId xmlns:p14="http://schemas.microsoft.com/office/powerpoint/2010/main" val="1662171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rgbClr val="1B587C"/>
                </a:solidFill>
                <a:latin typeface="Franklin Gothic Medium" panose="020B0603020102020204" pitchFamily="34" charset="0"/>
              </a:rPr>
              <a:t>Inquires Regarding May 1</a:t>
            </a:r>
            <a:r>
              <a:rPr lang="en-US" b="1" cap="none" baseline="30000" dirty="0" smtClean="0">
                <a:solidFill>
                  <a:srgbClr val="1B587C"/>
                </a:solidFill>
                <a:latin typeface="Franklin Gothic Medium" panose="020B0603020102020204" pitchFamily="34" charset="0"/>
              </a:rPr>
              <a:t>st</a:t>
            </a:r>
            <a:r>
              <a:rPr lang="en-US" b="1" cap="none" dirty="0" smtClean="0">
                <a:solidFill>
                  <a:srgbClr val="1B587C"/>
                </a:solidFill>
                <a:latin typeface="Franklin Gothic Medium" panose="020B0603020102020204" pitchFamily="34" charset="0"/>
              </a:rPr>
              <a:t> Extension</a:t>
            </a:r>
            <a:endParaRPr lang="en-US" dirty="0"/>
          </a:p>
        </p:txBody>
      </p:sp>
      <p:sp>
        <p:nvSpPr>
          <p:cNvPr id="4" name="Slide Number Placeholder 3"/>
          <p:cNvSpPr>
            <a:spLocks noGrp="1"/>
          </p:cNvSpPr>
          <p:nvPr>
            <p:ph type="sldNum" sz="quarter" idx="12"/>
          </p:nvPr>
        </p:nvSpPr>
        <p:spPr/>
        <p:txBody>
          <a:bodyPr/>
          <a:lstStyle/>
          <a:p>
            <a:fld id="{73FCB257-4B39-457E-A50A-66B7FF433651}" type="slidenum">
              <a:rPr lang="en-US" smtClean="0">
                <a:solidFill>
                  <a:schemeClr val="bg1"/>
                </a:solidFill>
              </a:rPr>
              <a:t>9</a:t>
            </a:fld>
            <a:endParaRPr lang="en-US" dirty="0">
              <a:solidFill>
                <a:schemeClr val="bg1"/>
              </a:solidFill>
            </a:endParaRPr>
          </a:p>
        </p:txBody>
      </p:sp>
      <p:sp>
        <p:nvSpPr>
          <p:cNvPr id="5" name="Text Placeholder 4"/>
          <p:cNvSpPr>
            <a:spLocks noGrp="1"/>
          </p:cNvSpPr>
          <p:nvPr>
            <p:ph sz="quarter" idx="13"/>
          </p:nvPr>
        </p:nvSpPr>
        <p:spPr/>
        <p:txBody>
          <a:bodyPr/>
          <a:lstStyle/>
          <a:p>
            <a:pPr marL="68580" indent="0">
              <a:buNone/>
            </a:pPr>
            <a:r>
              <a:rPr lang="en-US" b="1" dirty="0" smtClean="0"/>
              <a:t>Participants</a:t>
            </a:r>
            <a:r>
              <a:rPr lang="en-US" dirty="0" smtClean="0"/>
              <a:t>	</a:t>
            </a:r>
          </a:p>
          <a:p>
            <a:r>
              <a:rPr lang="en-US" dirty="0" smtClean="0"/>
              <a:t>How do I change my doctor? </a:t>
            </a:r>
          </a:p>
          <a:p>
            <a:r>
              <a:rPr lang="en-US" dirty="0" smtClean="0"/>
              <a:t>How do I change my Managed Care Health Plan?</a:t>
            </a:r>
          </a:p>
          <a:p>
            <a:r>
              <a:rPr lang="en-US" dirty="0" smtClean="0"/>
              <a:t>What are the benefits included in Managed Care?</a:t>
            </a:r>
          </a:p>
          <a:p>
            <a:r>
              <a:rPr lang="en-US" dirty="0" smtClean="0"/>
              <a:t>How do I update the authorized representative on file?</a:t>
            </a:r>
          </a:p>
          <a:p>
            <a:endParaRPr lang="en-US" dirty="0" smtClean="0"/>
          </a:p>
          <a:p>
            <a:pPr marL="68580" indent="0">
              <a:buNone/>
            </a:pPr>
            <a:r>
              <a:rPr lang="en-US" dirty="0" smtClean="0"/>
              <a:t>  </a:t>
            </a:r>
            <a:endParaRPr lang="en-US" dirty="0"/>
          </a:p>
        </p:txBody>
      </p:sp>
      <p:sp>
        <p:nvSpPr>
          <p:cNvPr id="7" name="Content Placeholder 6"/>
          <p:cNvSpPr>
            <a:spLocks noGrp="1"/>
          </p:cNvSpPr>
          <p:nvPr>
            <p:ph sz="quarter" idx="14"/>
          </p:nvPr>
        </p:nvSpPr>
        <p:spPr>
          <a:xfrm>
            <a:off x="4800600" y="1536192"/>
            <a:ext cx="3657600" cy="4178808"/>
          </a:xfrm>
        </p:spPr>
        <p:txBody>
          <a:bodyPr>
            <a:normAutofit fontScale="92500" lnSpcReduction="20000"/>
          </a:bodyPr>
          <a:lstStyle/>
          <a:p>
            <a:pPr marL="68580" indent="0">
              <a:buNone/>
            </a:pPr>
            <a:r>
              <a:rPr lang="en-US" sz="2200" b="1" dirty="0" smtClean="0"/>
              <a:t>Providers</a:t>
            </a:r>
          </a:p>
          <a:p>
            <a:r>
              <a:rPr lang="en-US" sz="2200" dirty="0" smtClean="0"/>
              <a:t>Who is eligible for Managed Care?</a:t>
            </a:r>
          </a:p>
          <a:p>
            <a:r>
              <a:rPr lang="en-US" sz="2200" dirty="0" smtClean="0"/>
              <a:t>How to enroll as a Managed Care provider?</a:t>
            </a:r>
          </a:p>
          <a:p>
            <a:r>
              <a:rPr lang="en-US" sz="2200" dirty="0" smtClean="0"/>
              <a:t>How long does it take to be credentialed with the Managed Care Health Plans?</a:t>
            </a:r>
          </a:p>
          <a:p>
            <a:r>
              <a:rPr lang="en-US" sz="2200" dirty="0" smtClean="0"/>
              <a:t>What happens if I am not contracted with a Managed Care Health Plan, how do I get reimbursed for services provided?</a:t>
            </a:r>
          </a:p>
          <a:p>
            <a:r>
              <a:rPr lang="en-US" sz="2200" dirty="0" smtClean="0"/>
              <a:t>Behavioral Health coverage</a:t>
            </a:r>
          </a:p>
          <a:p>
            <a:pPr marL="68580" indent="0">
              <a:buNone/>
            </a:pPr>
            <a:endParaRPr lang="en-US" dirty="0" smtClean="0"/>
          </a:p>
          <a:p>
            <a:endParaRPr lang="en-US" dirty="0"/>
          </a:p>
        </p:txBody>
      </p:sp>
    </p:spTree>
    <p:extLst>
      <p:ext uri="{BB962C8B-B14F-4D97-AF65-F5344CB8AC3E}">
        <p14:creationId xmlns:p14="http://schemas.microsoft.com/office/powerpoint/2010/main" val="2111466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pop">
  <a:themeElements>
    <a:clrScheme name="Custom 3">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70C0"/>
      </a:hlink>
      <a:folHlink>
        <a:srgbClr val="1B58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Urbanpop</Template>
  <TotalTime>4533</TotalTime>
  <Words>765</Words>
  <Application>Microsoft Office PowerPoint</Application>
  <PresentationFormat>On-screen Show (4:3)</PresentationFormat>
  <Paragraphs>116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Franklin Gothic Medium</vt:lpstr>
      <vt:lpstr>Wingdings 3</vt:lpstr>
      <vt:lpstr>Urbanpop</vt:lpstr>
      <vt:lpstr>MANAGED CARE  Helen Jaco, Director of Managed Care  MO HealthNet Oversight Committee  May 16, 2017</vt:lpstr>
      <vt:lpstr> DSS Communication Efforts</vt:lpstr>
      <vt:lpstr> DSS Communication Efforts</vt:lpstr>
      <vt:lpstr>Consumer Advisory Committee (CAC)</vt:lpstr>
      <vt:lpstr>Market Share Report Prior to May 1st</vt:lpstr>
      <vt:lpstr> Current Market Share Report</vt:lpstr>
      <vt:lpstr>Enrollment Stats</vt:lpstr>
      <vt:lpstr>Transition of Care</vt:lpstr>
      <vt:lpstr>Inquires Regarding May 1st Extension</vt:lpstr>
      <vt:lpstr>Additional Benefits – Missouri Care</vt:lpstr>
      <vt:lpstr>Additional Benefits – United HealthCare</vt:lpstr>
      <vt:lpstr>Additional Benefits – Home State Health</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 HealthNet Managed Care</dc:title>
  <dc:creator>Riley, Laverna R</dc:creator>
  <cp:lastModifiedBy>Kemna, Luann</cp:lastModifiedBy>
  <cp:revision>157</cp:revision>
  <dcterms:created xsi:type="dcterms:W3CDTF">2016-06-14T14:46:03Z</dcterms:created>
  <dcterms:modified xsi:type="dcterms:W3CDTF">2023-10-18T15:05:45Z</dcterms:modified>
</cp:coreProperties>
</file>