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handoutMasterIdLst>
    <p:handoutMasterId r:id="rId26"/>
  </p:handoutMasterIdLst>
  <p:sldIdLst>
    <p:sldId id="332" r:id="rId2"/>
    <p:sldId id="257" r:id="rId3"/>
    <p:sldId id="258" r:id="rId4"/>
    <p:sldId id="323" r:id="rId5"/>
    <p:sldId id="322" r:id="rId6"/>
    <p:sldId id="333" r:id="rId7"/>
    <p:sldId id="326" r:id="rId8"/>
    <p:sldId id="325" r:id="rId9"/>
    <p:sldId id="327" r:id="rId10"/>
    <p:sldId id="334" r:id="rId11"/>
    <p:sldId id="337" r:id="rId12"/>
    <p:sldId id="338" r:id="rId13"/>
    <p:sldId id="339" r:id="rId14"/>
    <p:sldId id="341" r:id="rId15"/>
    <p:sldId id="342" r:id="rId16"/>
    <p:sldId id="353" r:id="rId17"/>
    <p:sldId id="367" r:id="rId18"/>
    <p:sldId id="348" r:id="rId19"/>
    <p:sldId id="355" r:id="rId20"/>
    <p:sldId id="361" r:id="rId21"/>
    <p:sldId id="320" r:id="rId22"/>
    <p:sldId id="359" r:id="rId23"/>
    <p:sldId id="356" r:id="rId24"/>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36" y="72"/>
      </p:cViewPr>
      <p:guideLst>
        <p:guide orient="horz" pos="2160"/>
        <p:guide pos="2880"/>
      </p:guideLst>
    </p:cSldViewPr>
  </p:slideViewPr>
  <p:notesTextViewPr>
    <p:cViewPr>
      <p:scale>
        <a:sx n="1" d="1"/>
        <a:sy n="1" d="1"/>
      </p:scale>
      <p:origin x="0" y="0"/>
    </p:cViewPr>
  </p:notesTextViewPr>
  <p:sorterViewPr>
    <p:cViewPr>
      <p:scale>
        <a:sx n="100" d="100"/>
        <a:sy n="100" d="100"/>
      </p:scale>
      <p:origin x="0" y="9672"/>
    </p:cViewPr>
  </p:sorterViewPr>
  <p:notesViewPr>
    <p:cSldViewPr>
      <p:cViewPr varScale="1">
        <p:scale>
          <a:sx n="81" d="100"/>
          <a:sy n="81" d="100"/>
        </p:scale>
        <p:origin x="-2040" y="-9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683F463-9374-4F5B-A0E0-77BEC3C6D7A2}" type="datetimeFigureOut">
              <a:rPr lang="en-US" smtClean="0"/>
              <a:t>10/18/2023</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36E855F9-05A0-467D-BA20-3C4717E8855C}" type="slidenum">
              <a:rPr lang="en-US" smtClean="0"/>
              <a:t>‹#›</a:t>
            </a:fld>
            <a:endParaRPr lang="en-US" dirty="0"/>
          </a:p>
        </p:txBody>
      </p:sp>
    </p:spTree>
    <p:extLst>
      <p:ext uri="{BB962C8B-B14F-4D97-AF65-F5344CB8AC3E}">
        <p14:creationId xmlns:p14="http://schemas.microsoft.com/office/powerpoint/2010/main" val="2440113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3AE27896-706B-40CD-91D6-C1AE2E5F2077}" type="datetimeFigureOut">
              <a:rPr lang="en-US" smtClean="0"/>
              <a:t>10/18/2023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2A5BA151-43C0-486D-BB8C-4250BF5E0D70}" type="slidenum">
              <a:rPr lang="en-US" smtClean="0"/>
              <a:t>‹#›</a:t>
            </a:fld>
            <a:endParaRPr lang="en-US"/>
          </a:p>
        </p:txBody>
      </p:sp>
    </p:spTree>
    <p:extLst>
      <p:ext uri="{BB962C8B-B14F-4D97-AF65-F5344CB8AC3E}">
        <p14:creationId xmlns:p14="http://schemas.microsoft.com/office/powerpoint/2010/main" val="920209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a:t>
            </a:fld>
            <a:endParaRPr lang="en-US"/>
          </a:p>
        </p:txBody>
      </p:sp>
    </p:spTree>
    <p:extLst>
      <p:ext uri="{BB962C8B-B14F-4D97-AF65-F5344CB8AC3E}">
        <p14:creationId xmlns:p14="http://schemas.microsoft.com/office/powerpoint/2010/main" val="3143133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are required to provide services to anyone who presents for service, but, based on a needs assessment, states were allowed to establish  the particular populations of focus around which they would design their particular services, staffing , and evidence based practices CCBHC standards.</a:t>
            </a:r>
          </a:p>
          <a:p>
            <a:endParaRPr lang="en-US" dirty="0" smtClean="0"/>
          </a:p>
          <a:p>
            <a:r>
              <a:rPr lang="en-US" dirty="0" smtClean="0"/>
              <a:t>The populations of focus that Missouri chose are not surprising.  The first four populations listed here are the state’s traditional target populations.  The final population identified matches that targeted by our Community Mental Health Liaisons, and the State’s Emergency Room Enhancement initiative.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10</a:t>
            </a:fld>
            <a:endParaRPr lang="en-US"/>
          </a:p>
        </p:txBody>
      </p:sp>
    </p:spTree>
    <p:extLst>
      <p:ext uri="{BB962C8B-B14F-4D97-AF65-F5344CB8AC3E}">
        <p14:creationId xmlns:p14="http://schemas.microsoft.com/office/powerpoint/2010/main" val="1403914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Missouri Division of Behavioral Health (DBH) requires CCBHCs to provide the following services and programs:</a:t>
            </a:r>
          </a:p>
          <a:p>
            <a:endParaRPr lang="en-US" dirty="0"/>
          </a:p>
          <a:p>
            <a:pPr marL="171450" indent="-171450">
              <a:buFont typeface="Arial" panose="020B0604020202020204" pitchFamily="34" charset="0"/>
              <a:buChar char="•"/>
            </a:pPr>
            <a:r>
              <a:rPr lang="en-US" dirty="0" smtClean="0"/>
              <a:t>CCBHCs must meet the DBH Access/Crisis Intervention (ACI) standards, including providing 24-hour hotline and mobile crisis team services.</a:t>
            </a:r>
          </a:p>
          <a:p>
            <a:endParaRPr lang="en-US" dirty="0" smtClean="0"/>
          </a:p>
          <a:p>
            <a:pPr marL="171450" indent="-171450">
              <a:buFont typeface="Arial" panose="020B0604020202020204" pitchFamily="34" charset="0"/>
              <a:buChar char="•"/>
            </a:pPr>
            <a:r>
              <a:rPr lang="en-US" dirty="0" smtClean="0"/>
              <a:t>CCBHCs must be recognized as CMHC Healthcare Homes and meet The Joint Commission or CARF “health home” accreditation standards for serving children, adolescents and adults. </a:t>
            </a:r>
          </a:p>
          <a:p>
            <a:endParaRPr lang="en-US" dirty="0"/>
          </a:p>
          <a:p>
            <a:pPr marL="171450" indent="-171450">
              <a:buFont typeface="Arial" panose="020B0604020202020204" pitchFamily="34" charset="0"/>
              <a:buChar char="•"/>
            </a:pPr>
            <a:r>
              <a:rPr lang="en-US" dirty="0" smtClean="0"/>
              <a:t>CCBHCs must meet the CPR Program standards for serving children, adolescents and adults.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11</a:t>
            </a:fld>
            <a:endParaRPr lang="en-US"/>
          </a:p>
        </p:txBody>
      </p:sp>
    </p:spTree>
    <p:extLst>
      <p:ext uri="{BB962C8B-B14F-4D97-AF65-F5344CB8AC3E}">
        <p14:creationId xmlns:p14="http://schemas.microsoft.com/office/powerpoint/2010/main" val="994768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4900" y="766763"/>
            <a:ext cx="4648200" cy="348615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CCBHCs must be accredited by CARF or The Joint Commission, or certified by DBH, to provide outpatient mental health and substance use disorder outpatient services for children, adolescents and adults.  </a:t>
            </a:r>
            <a:r>
              <a:rPr lang="en-US" b="1" dirty="0" smtClean="0"/>
              <a:t>[If  providing SUD services or services to children and adolescents is new for your organization, you might want to say something about what you are doing to meet this new requirement.]</a:t>
            </a:r>
            <a:endParaRPr lang="en-US" dirty="0" smtClean="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provide case management for each of the populations of focus:</a:t>
            </a:r>
          </a:p>
          <a:p>
            <a:pPr marL="628650" lvl="1" indent="-171450">
              <a:buFont typeface="Arial" panose="020B0604020202020204" pitchFamily="34" charset="0"/>
              <a:buChar char="•"/>
            </a:pPr>
            <a:r>
              <a:rPr lang="en-US" dirty="0" smtClean="0"/>
              <a:t>Adults with severe, disabling mental illness</a:t>
            </a:r>
          </a:p>
          <a:p>
            <a:pPr marL="628650" lvl="1" indent="-171450">
              <a:buFont typeface="Arial" panose="020B0604020202020204" pitchFamily="34" charset="0"/>
              <a:buChar char="•"/>
            </a:pPr>
            <a:r>
              <a:rPr lang="en-US" dirty="0" smtClean="0"/>
              <a:t>Children and adolescents with serious emotional disorders</a:t>
            </a:r>
          </a:p>
          <a:p>
            <a:pPr marL="628650" lvl="1" indent="-171450">
              <a:buFont typeface="Arial" panose="020B0604020202020204" pitchFamily="34" charset="0"/>
              <a:buChar char="•"/>
            </a:pPr>
            <a:r>
              <a:rPr lang="en-US" dirty="0" smtClean="0"/>
              <a:t>Children, adolescents and adults with moderate to severe substance use disorders</a:t>
            </a:r>
          </a:p>
          <a:p>
            <a:pPr marL="628650" lvl="1" indent="-171450">
              <a:buFont typeface="Arial" panose="020B0604020202020204" pitchFamily="34" charset="0"/>
              <a:buChar char="•"/>
            </a:pPr>
            <a:r>
              <a:rPr lang="en-US" dirty="0" smtClean="0"/>
              <a:t>Children in state custody who have a behavioral disorder</a:t>
            </a:r>
          </a:p>
          <a:p>
            <a:pPr marL="628650" lvl="1" indent="-171450">
              <a:buFont typeface="Arial" panose="020B0604020202020204" pitchFamily="34" charset="0"/>
              <a:buChar char="•"/>
            </a:pPr>
            <a:r>
              <a:rPr lang="en-US" dirty="0" smtClean="0"/>
              <a:t>Young adults with behavioral health disorders identified in need of treatment by the courts, law enforcement, Community Mental Health Liaisons, and emergency rooms.</a:t>
            </a:r>
          </a:p>
          <a:p>
            <a:pPr marL="628650" lvl="1"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employ or coordinate care with existing Community Mental Health Liaisons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CCBHCs must directly provide, or collaborate with, an Emergency Room Enhancement (ERE) program.  </a:t>
            </a:r>
            <a:r>
              <a:rPr lang="en-US" b="1" dirty="0" smtClean="0"/>
              <a:t>[If you are developing an ERE program or will be collaborating with existing programs, you should explain here.]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12</a:t>
            </a:fld>
            <a:endParaRPr lang="en-US"/>
          </a:p>
        </p:txBody>
      </p:sp>
    </p:spTree>
    <p:extLst>
      <p:ext uri="{BB962C8B-B14F-4D97-AF65-F5344CB8AC3E}">
        <p14:creationId xmlns:p14="http://schemas.microsoft.com/office/powerpoint/2010/main" val="1393571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CCBHCs must employ Certified Peer Specialists and Family  Support Providers.  And if the CCBHC directly provides CSTAR services, then the must also directly employ Missouri Recovery Support Specialist Peers.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smtClean="0"/>
              <a:t>All CCBHCs must meet The Joint Commission or CARF accreditation standards relevant to providing screening, assessment, diagnosis, and treatment planning for children, adolescents, and adults.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13</a:t>
            </a:fld>
            <a:endParaRPr lang="en-US"/>
          </a:p>
        </p:txBody>
      </p:sp>
    </p:spTree>
    <p:extLst>
      <p:ext uri="{BB962C8B-B14F-4D97-AF65-F5344CB8AC3E}">
        <p14:creationId xmlns:p14="http://schemas.microsoft.com/office/powerpoint/2010/main" val="2642614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are required to incorporate these evidence-based, promising and best practices.  </a:t>
            </a:r>
          </a:p>
          <a:p>
            <a:endParaRPr lang="en-US" dirty="0"/>
          </a:p>
          <a:p>
            <a:r>
              <a:rPr lang="en-US" b="1" dirty="0" smtClean="0"/>
              <a:t>[You should comment on the practices that you have not yet fully integrated into your organization, perhaps explaining the practice, and explaining your plan for adopting the practice.]  </a:t>
            </a:r>
          </a:p>
          <a:p>
            <a:endParaRPr lang="en-US" b="1" dirty="0"/>
          </a:p>
          <a:p>
            <a:r>
              <a:rPr lang="en-US" b="1" dirty="0" smtClean="0"/>
              <a:t>Note: </a:t>
            </a:r>
            <a:endParaRPr lang="en-US" b="1" dirty="0"/>
          </a:p>
          <a:p>
            <a:endParaRPr lang="en-US" b="1" dirty="0" smtClean="0"/>
          </a:p>
          <a:p>
            <a:pPr marL="171450" indent="-171450">
              <a:buFont typeface="Arial" panose="020B0604020202020204" pitchFamily="34" charset="0"/>
              <a:buChar char="•"/>
            </a:pPr>
            <a:r>
              <a:rPr lang="en-US" b="1" dirty="0"/>
              <a:t>T</a:t>
            </a:r>
            <a:r>
              <a:rPr lang="en-US" b="1" dirty="0" smtClean="0"/>
              <a:t>he Coalition will be providing training opportunities related to several for these practices.  </a:t>
            </a:r>
          </a:p>
          <a:p>
            <a:endParaRPr lang="en-US" b="1" dirty="0"/>
          </a:p>
          <a:p>
            <a:pPr marL="171450" indent="-171450">
              <a:buFont typeface="Arial" panose="020B0604020202020204" pitchFamily="34" charset="0"/>
              <a:buChar char="•"/>
            </a:pPr>
            <a:r>
              <a:rPr lang="en-US" b="1" dirty="0"/>
              <a:t>W</a:t>
            </a:r>
            <a:r>
              <a:rPr lang="en-US" b="1" dirty="0" smtClean="0"/>
              <a:t>ith regard to ITCD, the requirement is that CCBHCs must have implemented ITCD with fidelity, as demonstrated by a ‘fair’ or ‘good’ fidelity score, </a:t>
            </a:r>
            <a:r>
              <a:rPr lang="en-US" b="1" u="sng" dirty="0" smtClean="0"/>
              <a:t>or</a:t>
            </a:r>
            <a:r>
              <a:rPr lang="en-US" b="1" dirty="0" smtClean="0"/>
              <a:t> be actively engaged in implementing ITCD with demonstrable movement toward fidelity.]</a:t>
            </a:r>
          </a:p>
        </p:txBody>
      </p:sp>
      <p:sp>
        <p:nvSpPr>
          <p:cNvPr id="4" name="Slide Number Placeholder 3"/>
          <p:cNvSpPr>
            <a:spLocks noGrp="1"/>
          </p:cNvSpPr>
          <p:nvPr>
            <p:ph type="sldNum" sz="quarter" idx="10"/>
          </p:nvPr>
        </p:nvSpPr>
        <p:spPr/>
        <p:txBody>
          <a:bodyPr/>
          <a:lstStyle/>
          <a:p>
            <a:fld id="{2A5BA151-43C0-486D-BB8C-4250BF5E0D70}" type="slidenum">
              <a:rPr lang="en-US" smtClean="0"/>
              <a:t>14</a:t>
            </a:fld>
            <a:endParaRPr lang="en-US"/>
          </a:p>
        </p:txBody>
      </p:sp>
    </p:spTree>
    <p:extLst>
      <p:ext uri="{BB962C8B-B14F-4D97-AF65-F5344CB8AC3E}">
        <p14:creationId xmlns:p14="http://schemas.microsoft.com/office/powerpoint/2010/main" val="28553137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SAMHSA certification criteria require that CCBHCs adopt certain specific policies and procedures.  This slide lists some of the requirements that may be new to some organizations participating the Demonstration Project.  Each of these dot points are  just summary statements.  They do not capture the specific interpretation and application that the Division of Behavioral Health has given to the SAMHSA criteria.  </a:t>
            </a:r>
            <a:endParaRPr lang="en-US" dirty="0"/>
          </a:p>
          <a:p>
            <a:endParaRPr lang="en-US" dirty="0" smtClean="0"/>
          </a:p>
          <a:p>
            <a:r>
              <a:rPr lang="en-US" b="1" dirty="0" smtClean="0"/>
              <a:t>[At this point, you should elaborate on any of these requirements that have or will necessitate a change in how you are doing business, explaining the requirement in more detail and what changes you are making to come into compliance.  You may also wish to highlight any other policy or procedure changes you are making as a result of participating the Demonstration Project.</a:t>
            </a:r>
          </a:p>
          <a:p>
            <a:endParaRPr lang="en-US" b="1" dirty="0"/>
          </a:p>
          <a:p>
            <a:r>
              <a:rPr lang="en-US" b="1" dirty="0" smtClean="0"/>
              <a:t>Note:  As stated in the proposed narrative, these dot points are mere summaries.  As such they </a:t>
            </a:r>
            <a:r>
              <a:rPr lang="en-US" b="1" u="sng" dirty="0" smtClean="0"/>
              <a:t>could be easily misinterpreted</a:t>
            </a:r>
            <a:r>
              <a:rPr lang="en-US" b="1" dirty="0" smtClean="0"/>
              <a:t>.  For example, not all consumers require the same level of health screening, and what counts as making a reasonable attempt to track admissions and discharges or to follow up within 24 hours of discharge will vary by population.  So  </a:t>
            </a:r>
            <a:r>
              <a:rPr lang="en-US" b="1" u="sng" dirty="0" smtClean="0"/>
              <a:t>you may choose to skip this slide if you feel it will simply lead to confusion</a:t>
            </a:r>
            <a:r>
              <a:rPr lang="en-US" b="1" dirty="0" smtClean="0"/>
              <a:t>.  </a:t>
            </a:r>
            <a:r>
              <a:rPr lang="en-US" b="1" u="sng" dirty="0" smtClean="0"/>
              <a:t>But</a:t>
            </a:r>
            <a:r>
              <a:rPr lang="en-US" b="1" dirty="0" smtClean="0"/>
              <a:t> as noted above</a:t>
            </a:r>
            <a:r>
              <a:rPr lang="en-US" b="1" u="sng" dirty="0" smtClean="0"/>
              <a:t>, you should take this opportunity to explain any significant policy or procedure changes you are making</a:t>
            </a:r>
            <a:r>
              <a:rPr lang="en-US" b="1" dirty="0" smtClean="0"/>
              <a:t>.]</a:t>
            </a:r>
            <a:endParaRPr lang="en-US" b="1" dirty="0"/>
          </a:p>
        </p:txBody>
      </p:sp>
      <p:sp>
        <p:nvSpPr>
          <p:cNvPr id="4" name="Slide Number Placeholder 3"/>
          <p:cNvSpPr>
            <a:spLocks noGrp="1"/>
          </p:cNvSpPr>
          <p:nvPr>
            <p:ph type="sldNum" sz="quarter" idx="10"/>
          </p:nvPr>
        </p:nvSpPr>
        <p:spPr/>
        <p:txBody>
          <a:bodyPr/>
          <a:lstStyle/>
          <a:p>
            <a:fld id="{2A5BA151-43C0-486D-BB8C-4250BF5E0D70}" type="slidenum">
              <a:rPr lang="en-US" smtClean="0"/>
              <a:t>15</a:t>
            </a:fld>
            <a:endParaRPr lang="en-US"/>
          </a:p>
        </p:txBody>
      </p:sp>
    </p:spTree>
    <p:extLst>
      <p:ext uri="{BB962C8B-B14F-4D97-AF65-F5344CB8AC3E}">
        <p14:creationId xmlns:p14="http://schemas.microsoft.com/office/powerpoint/2010/main" val="865234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CCBHCs serving 22 of Missouri’s 27 service areas will be participating in the Demonstration Project. </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16</a:t>
            </a:fld>
            <a:endParaRPr lang="en-US"/>
          </a:p>
        </p:txBody>
      </p:sp>
    </p:spTree>
    <p:extLst>
      <p:ext uri="{BB962C8B-B14F-4D97-AF65-F5344CB8AC3E}">
        <p14:creationId xmlns:p14="http://schemas.microsoft.com/office/powerpoint/2010/main" val="519189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organizations participating in the Demonstration Project completed a cost report that detailed their actual costs for providing the required CCBHC services in the past, then added any new costs that they anticipated would be incurred in order to provide the required services beginning July, 2017.   </a:t>
            </a:r>
          </a:p>
          <a:p>
            <a:endParaRPr lang="en-US" dirty="0" smtClean="0">
              <a:latin typeface="Calibri" panose="020F0502020204030204" pitchFamily="34" charset="0"/>
            </a:endParaRPr>
          </a:p>
          <a:p>
            <a:r>
              <a:rPr lang="en-US" dirty="0" smtClean="0">
                <a:latin typeface="Calibri" panose="020F0502020204030204" pitchFamily="34" charset="0"/>
              </a:rPr>
              <a:t>PPS payments will be based on consumer “visits”.  A </a:t>
            </a:r>
            <a:r>
              <a:rPr lang="en-US" dirty="0">
                <a:latin typeface="Calibri" panose="020F0502020204030204" pitchFamily="34" charset="0"/>
              </a:rPr>
              <a:t>visit is a day in which there is at least one face-to-face encounter, or one eligible telehealth encounter, between a qualified practitioner and an eligible consumer involving the provision of a CCBHC service.</a:t>
            </a:r>
          </a:p>
          <a:p>
            <a:endParaRPr lang="en-US" dirty="0"/>
          </a:p>
          <a:p>
            <a:r>
              <a:rPr lang="en-US" dirty="0" smtClean="0"/>
              <a:t>The PPS rate is based on dividing the total of the actual and anticipated costs by the number of “visits” that the organization anticipates will be provided in the state fiscal year beginning July , 2017.  This yields a cost per visit which is the PPS rate.  Our PPS rate is </a:t>
            </a:r>
            <a:r>
              <a:rPr lang="en-US" b="1" dirty="0" smtClean="0"/>
              <a:t>[ Insert the appropriate amount.]</a:t>
            </a:r>
            <a:endParaRPr lang="en-US" dirty="0" smtClean="0"/>
          </a:p>
          <a:p>
            <a:endParaRPr lang="en-US" dirty="0"/>
          </a:p>
          <a:p>
            <a:r>
              <a:rPr lang="en-US" dirty="0" smtClean="0"/>
              <a:t>Notice that only CCBHC services that are provided face-to-face ,or through telehealth count, as visits.  However, the costs associated with all other services, such as case management activities without the individual present, are built into the PPS rate.</a:t>
            </a:r>
          </a:p>
          <a:p>
            <a:endParaRPr lang="en-US" dirty="0"/>
          </a:p>
          <a:p>
            <a:r>
              <a:rPr lang="en-US" dirty="0" smtClean="0"/>
              <a:t>Also notice that it does not matter how many or how few CCBHC services receives in a given day, the CCBHC is paid the same PPS rate. </a:t>
            </a:r>
            <a:r>
              <a:rPr lang="en-US" b="1" dirty="0" smtClean="0"/>
              <a:t>[You may want to give an illustration:  For example, the CCBHC will be paid the same rate for one consumer who sees the psychiatrist, attends PSRC, and sees their NCM on the same day, as a consumer who is visited in their home by their CSS.]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18</a:t>
            </a:fld>
            <a:endParaRPr lang="en-US"/>
          </a:p>
        </p:txBody>
      </p:sp>
    </p:spTree>
    <p:extLst>
      <p:ext uri="{BB962C8B-B14F-4D97-AF65-F5344CB8AC3E}">
        <p14:creationId xmlns:p14="http://schemas.microsoft.com/office/powerpoint/2010/main" val="4285527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addition, to moving to a Prospective Payment System, Missouri is  also implementing the optional Pay-for-Performance system.  In a Pay-for-Performance system, providers are paid for achieving certain specified results or outcomes.  This approach incentivizes innovation – doing whatever it takes to improve performance or achieving outcomes.</a:t>
            </a:r>
          </a:p>
          <a:p>
            <a:endParaRPr lang="en-US" dirty="0"/>
          </a:p>
          <a:p>
            <a:r>
              <a:rPr lang="en-US" dirty="0" smtClean="0"/>
              <a:t>As part of the Demonstration Project, CCBHCs will receive a Quality Bonus Payment equal to at least 1% of the total PPS payments they received in a given year for meeting state goals related to nine performance measures. </a:t>
            </a:r>
            <a:r>
              <a:rPr lang="en-US" b="1" dirty="0" smtClean="0"/>
              <a:t>[Move to next slide.]</a:t>
            </a:r>
            <a:endParaRPr lang="en-US" dirty="0" smtClean="0"/>
          </a:p>
          <a:p>
            <a:endParaRPr lang="en-US" dirty="0"/>
          </a:p>
          <a:p>
            <a:r>
              <a:rPr lang="en-US" dirty="0" smtClean="0"/>
              <a:t>The goals for each performance measure will be the statewide average on that measure achieved in FY’16.  CCBHCs can meet the goal for a specific measure by meeting or exceeding the statewide benchmark, which rewards good performance, or by exceeding its own FY’16 performance level, which rewards continuous improvement.</a:t>
            </a:r>
          </a:p>
          <a:p>
            <a:endParaRPr lang="en-US" dirty="0"/>
          </a:p>
          <a:p>
            <a:r>
              <a:rPr lang="en-US" b="1" dirty="0" smtClean="0"/>
              <a:t>[Advance two slides forward to the slide showing movement from Fee-for-service to Prospective Payment.]</a:t>
            </a:r>
            <a:endParaRPr lang="en-US" b="1" dirty="0"/>
          </a:p>
        </p:txBody>
      </p:sp>
      <p:sp>
        <p:nvSpPr>
          <p:cNvPr id="4" name="Slide Number Placeholder 3"/>
          <p:cNvSpPr>
            <a:spLocks noGrp="1"/>
          </p:cNvSpPr>
          <p:nvPr>
            <p:ph type="sldNum" sz="quarter" idx="10"/>
          </p:nvPr>
        </p:nvSpPr>
        <p:spPr/>
        <p:txBody>
          <a:bodyPr/>
          <a:lstStyle/>
          <a:p>
            <a:fld id="{2A5BA151-43C0-486D-BB8C-4250BF5E0D70}" type="slidenum">
              <a:rPr lang="en-US" smtClean="0"/>
              <a:t>19</a:t>
            </a:fld>
            <a:endParaRPr lang="en-US"/>
          </a:p>
        </p:txBody>
      </p:sp>
    </p:spTree>
    <p:extLst>
      <p:ext uri="{BB962C8B-B14F-4D97-AF65-F5344CB8AC3E}">
        <p14:creationId xmlns:p14="http://schemas.microsoft.com/office/powerpoint/2010/main" val="3140570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r>
              <a:rPr lang="en-US" b="1" dirty="0" smtClean="0"/>
              <a:t>[This is an alternative to the previous slide.]</a:t>
            </a:r>
          </a:p>
          <a:p>
            <a:pPr algn="ctr"/>
            <a:endParaRPr lang="en-US" b="1" dirty="0" smtClean="0"/>
          </a:p>
          <a:p>
            <a:r>
              <a:rPr lang="en-US" dirty="0" smtClean="0"/>
              <a:t>Here </a:t>
            </a:r>
            <a:r>
              <a:rPr lang="en-US" dirty="0"/>
              <a:t>are the 9 Quality Bonus Payment measures in summary </a:t>
            </a:r>
            <a:r>
              <a:rPr lang="en-US" dirty="0" smtClean="0"/>
              <a:t>form:</a:t>
            </a:r>
          </a:p>
          <a:p>
            <a:pPr marL="171450" indent="-171450">
              <a:buFont typeface="Arial" panose="020B0604020202020204" pitchFamily="34" charset="0"/>
              <a:buChar char="•"/>
            </a:pPr>
            <a:r>
              <a:rPr lang="en-US" dirty="0" smtClean="0"/>
              <a:t>Initiation of SUD treatment measures the percentage of individuals who receive some type of SUD treatment within 14 days of diagnosis.</a:t>
            </a:r>
          </a:p>
          <a:p>
            <a:pPr marL="171450" indent="-171450">
              <a:buFont typeface="Arial" panose="020B0604020202020204" pitchFamily="34" charset="0"/>
              <a:buChar char="•"/>
            </a:pPr>
            <a:r>
              <a:rPr lang="en-US" dirty="0" smtClean="0"/>
              <a:t>Engagement SUD measures the percentage of individuals who receive two or more SUD services within 30 days of diagnosis</a:t>
            </a:r>
          </a:p>
          <a:p>
            <a:pPr marL="171450" indent="-171450">
              <a:buFont typeface="Arial" panose="020B0604020202020204" pitchFamily="34" charset="0"/>
              <a:buChar char="•"/>
            </a:pPr>
            <a:r>
              <a:rPr lang="en-US" dirty="0" smtClean="0"/>
              <a:t>Risk assessment items measure the percentage of individuals with depression who receive a suicide risk assessment.</a:t>
            </a:r>
            <a:endParaRPr lang="en-US" dirty="0"/>
          </a:p>
          <a:p>
            <a:endParaRPr lang="en-US" dirty="0"/>
          </a:p>
          <a:p>
            <a:r>
              <a:rPr lang="en-US" dirty="0" smtClean="0"/>
              <a:t>Of course, we </a:t>
            </a:r>
            <a:r>
              <a:rPr lang="en-US" dirty="0"/>
              <a:t>already have experience in monitoring our performance with regard to the medication adherence and hospital follow-up measures.</a:t>
            </a:r>
          </a:p>
          <a:p>
            <a:endParaRPr lang="en-US" dirty="0"/>
          </a:p>
          <a:p>
            <a:r>
              <a:rPr lang="en-US" sz="1100" b="1" dirty="0"/>
              <a:t>[Return to the previous slide.]</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20</a:t>
            </a:fld>
            <a:endParaRPr lang="en-US"/>
          </a:p>
        </p:txBody>
      </p:sp>
    </p:spTree>
    <p:extLst>
      <p:ext uri="{BB962C8B-B14F-4D97-AF65-F5344CB8AC3E}">
        <p14:creationId xmlns:p14="http://schemas.microsoft.com/office/powerpoint/2010/main" val="2783198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Senator  Blunt, introduced legislation entitled the” Excellence in Mental Health Act” designed to establish and support a national system of community behavioral health organizations meeting new comprehensive federal standards based on all that has been learned since the 1960s in the effective treatment and support of individuals affected by mental health and substance use disorders.</a:t>
            </a:r>
          </a:p>
          <a:p>
            <a:endParaRPr lang="en-US" dirty="0"/>
          </a:p>
          <a:p>
            <a:r>
              <a:rPr lang="en-US" dirty="0" smtClean="0"/>
              <a:t>As is typical in the legislative process, Senator’s Blunt bill was incorporated as Section 223 of a much larger bill, the Protecting Access to Medicare Act of 2014 (PAMA), and recast as a Demonstration Program designed to pilot establishment of community behavioral health organizations meeting new comprehensive federal standards, and to also pilot a Medicaid Prospective Payment System as the means of federal support for such organizations.</a:t>
            </a:r>
          </a:p>
          <a:p>
            <a:endParaRPr lang="en-US" dirty="0" smtClean="0"/>
          </a:p>
          <a:p>
            <a:r>
              <a:rPr lang="en-US" dirty="0" smtClean="0"/>
              <a:t>As you can see, Section223 was titled “Demonstration Programs to Improve Community Mental Health Services”.</a:t>
            </a:r>
          </a:p>
          <a:p>
            <a:endParaRPr lang="en-US" dirty="0"/>
          </a:p>
          <a:p>
            <a:r>
              <a:rPr lang="en-US" dirty="0" smtClean="0"/>
              <a:t>But for reasons which will become obvious shortly, we refer to this as the “CCBHC PPS Demonstration Project.”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a:t>
            </a:fld>
            <a:endParaRPr lang="en-US"/>
          </a:p>
        </p:txBody>
      </p:sp>
    </p:spTree>
    <p:extLst>
      <p:ext uri="{BB962C8B-B14F-4D97-AF65-F5344CB8AC3E}">
        <p14:creationId xmlns:p14="http://schemas.microsoft.com/office/powerpoint/2010/main" val="27390640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under the Demonstration Project we are engaged in moving from a fee-for-service reimbursement system to Prospective Payment with a Pay-for-Performance component.</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21</a:t>
            </a:fld>
            <a:endParaRPr lang="en-US"/>
          </a:p>
        </p:txBody>
      </p:sp>
    </p:spTree>
    <p:extLst>
      <p:ext uri="{BB962C8B-B14F-4D97-AF65-F5344CB8AC3E}">
        <p14:creationId xmlns:p14="http://schemas.microsoft.com/office/powerpoint/2010/main" val="4137364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 so we’re participating in a two-year Demonstration Project.  What happens when it’s over?</a:t>
            </a:r>
          </a:p>
          <a:p>
            <a:endParaRPr lang="en-US" dirty="0"/>
          </a:p>
          <a:p>
            <a:r>
              <a:rPr lang="en-US" dirty="0" smtClean="0"/>
              <a:t>First of all, we believe that this initiative is really a pilot program, not  just a demonstration project.  Federal and state Medicaid officials want to move away from fee-for-service payment because of its inherent incentive to provide lots of services.  So this project is not so much an effort to try something to see if it will work – there is already a belief that this is a better approach.  Instead it is an attempt to implement PPS on a small scale and learn from the experience before jumping in with both feet.  This means that at the end of the two years there are likely to be two options.</a:t>
            </a:r>
          </a:p>
          <a:p>
            <a:endParaRPr lang="en-US" dirty="0"/>
          </a:p>
          <a:p>
            <a:r>
              <a:rPr lang="en-US" dirty="0" smtClean="0"/>
              <a:t>By the end of the initiative, additional legislation may be passed mandating broader implementation of this approach.  In fact, Senator Blunt came very close to securing funding to support all of the 24  states that originally applied to participate, not just the current 8.  It is quite possible that by the end of the two years, all states would be required to move to a Prospective Payment System.</a:t>
            </a:r>
          </a:p>
          <a:p>
            <a:endParaRPr lang="en-US" dirty="0"/>
          </a:p>
          <a:p>
            <a:r>
              <a:rPr lang="en-US" dirty="0" smtClean="0"/>
              <a:t>It should be noted that SAMHSA is also enthusiastic about promulgating the CCBHC certification criteria as the national standard for all publicly supported community behavioral healthcare organizations.</a:t>
            </a:r>
          </a:p>
          <a:p>
            <a:endParaRPr lang="en-US" dirty="0" smtClean="0"/>
          </a:p>
          <a:p>
            <a:r>
              <a:rPr lang="en-US" dirty="0" smtClean="0"/>
              <a:t>Much of what we are doing is already allowable under Medicaid rules, either through state plan amendments or waivers.  If legislation hasn’t already mandated continuation of the initiative, then we’ll be able to continue through amendments and waivers.</a:t>
            </a:r>
            <a:endParaRPr lang="en-US" dirty="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22</a:t>
            </a:fld>
            <a:endParaRPr lang="en-US"/>
          </a:p>
        </p:txBody>
      </p:sp>
    </p:spTree>
    <p:extLst>
      <p:ext uri="{BB962C8B-B14F-4D97-AF65-F5344CB8AC3E}">
        <p14:creationId xmlns:p14="http://schemas.microsoft.com/office/powerpoint/2010/main" val="34188035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5BA151-43C0-486D-BB8C-4250BF5E0D70}" type="slidenum">
              <a:rPr lang="en-US" smtClean="0"/>
              <a:t>23</a:t>
            </a:fld>
            <a:endParaRPr lang="en-US"/>
          </a:p>
        </p:txBody>
      </p:sp>
    </p:spTree>
    <p:extLst>
      <p:ext uri="{BB962C8B-B14F-4D97-AF65-F5344CB8AC3E}">
        <p14:creationId xmlns:p14="http://schemas.microsoft.com/office/powerpoint/2010/main" val="603328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223 authorized the federal Substance Abuse and Mental Health Services Administration (SAMHSA) and the federal Centers for Medicaid and Medicare (CMS), to work together to oversee the Demonstration Program.</a:t>
            </a:r>
          </a:p>
          <a:p>
            <a:endParaRPr lang="en-US" dirty="0"/>
          </a:p>
          <a:p>
            <a:r>
              <a:rPr lang="en-US" dirty="0" smtClean="0"/>
              <a:t>SAMHSA was charged with establishing national standards for organizations to be known as Certified Community Behavioral Health Clinics, or CCBHCs.  CMS was charged with establishing  guidelines for a Prospective Payment System for CCBHCs serving Medicaid clients.</a:t>
            </a:r>
          </a:p>
          <a:p>
            <a:endParaRPr lang="en-US" dirty="0" smtClean="0"/>
          </a:p>
          <a:p>
            <a:r>
              <a:rPr lang="en-US" dirty="0" smtClean="0"/>
              <a:t>The legislation authorized SAMHSA and CMS to select 8 states to participate in a two-year demonstration, but authorized planning grants to a broader number of states in recognition that  states would be required to do a significant amount of work to determine which organizations in the states could meet the new standards ,as well as whether and how  the state could create a prospective payment system.</a:t>
            </a:r>
          </a:p>
          <a:p>
            <a:endParaRPr lang="en-US" dirty="0"/>
          </a:p>
          <a:p>
            <a:r>
              <a:rPr lang="en-US" dirty="0" smtClean="0"/>
              <a:t>Twenty-four states applied for and received planning grants.  Last October, having spent a year and half preparing,  twenty states applied to  participate in the Demonstration.  Last December, </a:t>
            </a:r>
            <a:r>
              <a:rPr lang="en-US" dirty="0"/>
              <a:t>w</a:t>
            </a:r>
            <a:r>
              <a:rPr lang="en-US" dirty="0" smtClean="0"/>
              <a:t>e were one of the 8 states chosen to participate.  The other states are Minnesota, New Jersey, New York, Pennsylvania, Oklahoma, Oregon, and Nevada.</a:t>
            </a:r>
          </a:p>
          <a:p>
            <a:endParaRPr lang="en-US" dirty="0"/>
          </a:p>
          <a:p>
            <a:r>
              <a:rPr lang="en-US" dirty="0" smtClean="0"/>
              <a:t>Section 223 also requires a national evaluation of the Demonstration Project.</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3</a:t>
            </a:fld>
            <a:endParaRPr lang="en-US"/>
          </a:p>
        </p:txBody>
      </p:sp>
    </p:spTree>
    <p:extLst>
      <p:ext uri="{BB962C8B-B14F-4D97-AF65-F5344CB8AC3E}">
        <p14:creationId xmlns:p14="http://schemas.microsoft.com/office/powerpoint/2010/main" val="2651650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8 participating states will receive an enhanced Medicaid match rate during the Demonstration Project.  Match rates vary by state.  Typically, in Missouri, the federal government pays about 65 cents and the state pays about 35cents of every Medicaid dollar.  During the Demonstration Project, the federal government will pay about 76 cents of every Medicaid dollar spent on CCBHC services provided to Medicaid clients.  This means that about 11 cents per dollar of state funding previously spent on CCBHC services to Medicaid clients will be freed up for other purposes during the Demonstration Project.  Because this enhanced match rate only lasts during the Demonstration period, these funds are only freed up for two years.  Therefore the State must be careful about how it utilizes the resources that have been freed up.  This spring the Governor and General Assembly will determine how the freed up funds are to be used.  We are hopeful that at least a portion of these funds will be used to expand community behavioral health services.</a:t>
            </a:r>
          </a:p>
          <a:p>
            <a:endParaRPr lang="en-US" dirty="0"/>
          </a:p>
          <a:p>
            <a:r>
              <a:rPr lang="en-US" dirty="0" smtClean="0"/>
              <a:t>Though the legislation did not mention it, the participating states have been given the option to implement a  form of pay-for-performance reimbursement, known as a Quality Bonus Payment or QBP, as part of the Demonstration Project.  Missouri has chosen to implement a QBP, and I will explain what that means and how it works later in the presentation.</a:t>
            </a:r>
          </a:p>
          <a:p>
            <a:endParaRPr lang="en-US" dirty="0"/>
          </a:p>
          <a:p>
            <a:r>
              <a:rPr lang="en-US" dirty="0" smtClean="0"/>
              <a:t>The two-year Demonstration Project will begin on July 1</a:t>
            </a:r>
            <a:r>
              <a:rPr lang="en-US" baseline="30000" dirty="0" smtClean="0"/>
              <a:t>st</a:t>
            </a:r>
            <a:r>
              <a:rPr lang="en-US" dirty="0" smtClean="0"/>
              <a:t> and run through June 30, 2019.</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4</a:t>
            </a:fld>
            <a:endParaRPr lang="en-US"/>
          </a:p>
        </p:txBody>
      </p:sp>
    </p:spTree>
    <p:extLst>
      <p:ext uri="{BB962C8B-B14F-4D97-AF65-F5344CB8AC3E}">
        <p14:creationId xmlns:p14="http://schemas.microsoft.com/office/powerpoint/2010/main" val="95303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we have seen although President Kennedy’s Community Mental Health Centers Act provided funding to establish CMHCs that met federal standards, once CMHC grants were eliminated , the place of community behavioral health organizations began to erode to the point where today the term “CMHC” no longer occurs in federal statute.  As a consequence, there is no vehicle at the federal level to support the development and growth of community behavioral health services beyond the very limited resources associated with the block grants to the states, which themselves no longer target specific community behavioral health organizations.  Consequently, the demonstration is important because it re-establishes a vehicle for federal support for organizations like ours.</a:t>
            </a:r>
          </a:p>
          <a:p>
            <a:endParaRPr lang="en-US" sz="400" dirty="0"/>
          </a:p>
          <a:p>
            <a:r>
              <a:rPr lang="en-US" dirty="0" smtClean="0"/>
              <a:t>It is also important because it establishes new national standards for community behavioral health organizations that will, ultimately, assure that regardless of where they live, all Americans can expect to receive a comprehensive array of  behavioral health services and supports that embody best practices.</a:t>
            </a:r>
          </a:p>
          <a:p>
            <a:endParaRPr lang="en-US" sz="400" dirty="0"/>
          </a:p>
          <a:p>
            <a:r>
              <a:rPr lang="en-US" dirty="0" smtClean="0"/>
              <a:t>As we will see, the Prospective Payment System that will be piloted under the Demonstration Project is a cost-based reimbursement system.  This means that  the reimbursement organizations receive will be more closely tied to the actual cost  of providing services.</a:t>
            </a:r>
          </a:p>
          <a:p>
            <a:endParaRPr lang="en-US" sz="400" dirty="0"/>
          </a:p>
          <a:p>
            <a:r>
              <a:rPr lang="en-US" dirty="0" smtClean="0"/>
              <a:t>Finally, as well see, the demonstration project has the potential to expand the array of services while improving the access to, and quality of, care. </a:t>
            </a:r>
          </a:p>
        </p:txBody>
      </p:sp>
      <p:sp>
        <p:nvSpPr>
          <p:cNvPr id="4" name="Slide Number Placeholder 3"/>
          <p:cNvSpPr>
            <a:spLocks noGrp="1"/>
          </p:cNvSpPr>
          <p:nvPr>
            <p:ph type="sldNum" sz="quarter" idx="10"/>
          </p:nvPr>
        </p:nvSpPr>
        <p:spPr/>
        <p:txBody>
          <a:bodyPr/>
          <a:lstStyle/>
          <a:p>
            <a:fld id="{2A5BA151-43C0-486D-BB8C-4250BF5E0D70}" type="slidenum">
              <a:rPr lang="en-US" smtClean="0"/>
              <a:t>5</a:t>
            </a:fld>
            <a:endParaRPr lang="en-US"/>
          </a:p>
        </p:txBody>
      </p:sp>
    </p:spTree>
    <p:extLst>
      <p:ext uri="{BB962C8B-B14F-4D97-AF65-F5344CB8AC3E}">
        <p14:creationId xmlns:p14="http://schemas.microsoft.com/office/powerpoint/2010/main" val="2430896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the Demonstration Project,  SAMHSA provided criteria for recognizing CCBHCS and established specific reporting requirements, and CMS provided guidelines for establishing the Prospective Payment System.  But the State had the flexibility to establish populations of focus, and services, staffing, and evidenced based requirements based on a State needs assessment, so long as the state standards  were consistent with the general SAMHSA standards.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6</a:t>
            </a:fld>
            <a:endParaRPr lang="en-US"/>
          </a:p>
        </p:txBody>
      </p:sp>
    </p:spTree>
    <p:extLst>
      <p:ext uri="{BB962C8B-B14F-4D97-AF65-F5344CB8AC3E}">
        <p14:creationId xmlns:p14="http://schemas.microsoft.com/office/powerpoint/2010/main" val="3469473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A5BA151-43C0-486D-BB8C-4250BF5E0D70}" type="slidenum">
              <a:rPr lang="en-US" smtClean="0"/>
              <a:t>7</a:t>
            </a:fld>
            <a:endParaRPr lang="en-US"/>
          </a:p>
        </p:txBody>
      </p:sp>
    </p:spTree>
    <p:extLst>
      <p:ext uri="{BB962C8B-B14F-4D97-AF65-F5344CB8AC3E}">
        <p14:creationId xmlns:p14="http://schemas.microsoft.com/office/powerpoint/2010/main" val="708184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says it all.  A CCBHC is….</a:t>
            </a:r>
            <a:r>
              <a:rPr lang="en-US" b="1" i="1" dirty="0" smtClean="0"/>
              <a:t>[Simply read this slide.]</a:t>
            </a:r>
          </a:p>
          <a:p>
            <a:endParaRPr lang="en-US" b="1" i="1" dirty="0" smtClean="0"/>
          </a:p>
          <a:p>
            <a:r>
              <a:rPr lang="en-US" b="1" i="1" dirty="0" smtClean="0"/>
              <a:t>[Then say:]  </a:t>
            </a:r>
            <a:r>
              <a:rPr lang="en-US" dirty="0" smtClean="0"/>
              <a:t>This obviously describes who we are, or at least, who we are becoming.</a:t>
            </a:r>
          </a:p>
          <a:p>
            <a:endParaRPr lang="en-US" b="1" i="1" dirty="0"/>
          </a:p>
          <a:p>
            <a:r>
              <a:rPr lang="en-US" b="1" i="1" dirty="0" smtClean="0"/>
              <a:t>[You may wish to add something specific in your comments about your service area or areas that are included in the demonstration project, and about any  changes you are making to serve a broader population, to incorporate new services or expand existing ones (e.g. peer services or SUD services), or to adopt new evidence-based, best or promising practices.]</a:t>
            </a:r>
          </a:p>
          <a:p>
            <a:endParaRPr lang="en-US" b="1" i="1" dirty="0"/>
          </a:p>
          <a:p>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8</a:t>
            </a:fld>
            <a:endParaRPr lang="en-US"/>
          </a:p>
        </p:txBody>
      </p:sp>
    </p:spTree>
    <p:extLst>
      <p:ext uri="{BB962C8B-B14F-4D97-AF65-F5344CB8AC3E}">
        <p14:creationId xmlns:p14="http://schemas.microsoft.com/office/powerpoint/2010/main" val="808378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illustrates the array of services that the SAMHSA CCBHC certification standards  require a CCBHC to provide.</a:t>
            </a:r>
          </a:p>
          <a:p>
            <a:endParaRPr lang="en-US" dirty="0"/>
          </a:p>
          <a:p>
            <a:r>
              <a:rPr lang="en-US" dirty="0"/>
              <a:t>T</a:t>
            </a:r>
            <a:r>
              <a:rPr lang="en-US" dirty="0" smtClean="0"/>
              <a:t>he SAMHSA standards  require a CCBHC  </a:t>
            </a:r>
            <a:r>
              <a:rPr lang="en-US" b="1" dirty="0" smtClean="0"/>
              <a:t>to directly provide </a:t>
            </a:r>
            <a:r>
              <a:rPr lang="en-US" dirty="0" smtClean="0"/>
              <a:t>the services that are shaded on this slide,  except that a CCBHC may contract with a state approved crisis response system to provide certain required crisis services.  The SAMHSA standards  allow a CCBHC to contract with another organization to provide the remaining services. However, in Missouri, CCBHCs will be required to </a:t>
            </a:r>
            <a:r>
              <a:rPr lang="en-US" b="1" dirty="0" smtClean="0"/>
              <a:t>directly provide all of the required CCBHC services</a:t>
            </a:r>
            <a:r>
              <a:rPr lang="en-US" dirty="0" smtClean="0"/>
              <a:t>, except that, as we’ll see, a CCBHC may contract with another organization to provide the 24 hour hotline and mobile crisis team services that are included in the crisis services requirements.  </a:t>
            </a:r>
          </a:p>
          <a:p>
            <a:endParaRPr lang="en-US" dirty="0"/>
          </a:p>
          <a:p>
            <a:r>
              <a:rPr lang="en-US" dirty="0" smtClean="0"/>
              <a:t>CCBHCs are required to serve members of the armed forces and veterans consistent with, and in cooperation with, the federal resources available to these individuals</a:t>
            </a:r>
            <a:endParaRPr lang="en-US" dirty="0"/>
          </a:p>
        </p:txBody>
      </p:sp>
      <p:sp>
        <p:nvSpPr>
          <p:cNvPr id="4" name="Slide Number Placeholder 3"/>
          <p:cNvSpPr>
            <a:spLocks noGrp="1"/>
          </p:cNvSpPr>
          <p:nvPr>
            <p:ph type="sldNum" sz="quarter" idx="10"/>
          </p:nvPr>
        </p:nvSpPr>
        <p:spPr/>
        <p:txBody>
          <a:bodyPr/>
          <a:lstStyle/>
          <a:p>
            <a:fld id="{2A5BA151-43C0-486D-BB8C-4250BF5E0D70}" type="slidenum">
              <a:rPr lang="en-US" smtClean="0"/>
              <a:t>9</a:t>
            </a:fld>
            <a:endParaRPr lang="en-US"/>
          </a:p>
        </p:txBody>
      </p:sp>
    </p:spTree>
    <p:extLst>
      <p:ext uri="{BB962C8B-B14F-4D97-AF65-F5344CB8AC3E}">
        <p14:creationId xmlns:p14="http://schemas.microsoft.com/office/powerpoint/2010/main" val="843499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2A861C6-175C-46FC-8DCA-F7C55844CBD5}"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2A861C6-175C-46FC-8DCA-F7C55844CBD5}"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F2AE30-651F-44F5-A81C-E945EAC422A3}" type="datetimeFigureOut">
              <a:rPr lang="en-US" smtClean="0"/>
              <a:t>10/18/2023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2A861C6-175C-46FC-8DCA-F7C55844CBD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C0F2AE30-651F-44F5-A81C-E945EAC422A3}" type="datetimeFigureOut">
              <a:rPr lang="en-US" smtClean="0"/>
              <a:t>10/18/2023</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A861C6-175C-46FC-8DCA-F7C55844CBD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200" dirty="0" smtClean="0">
                <a:latin typeface="Calibri" panose="020F0502020204030204" pitchFamily="34" charset="0"/>
              </a:rPr>
              <a:t>THE CCBHC Prospective Payment System Demonstration Project</a:t>
            </a:r>
            <a:endParaRPr lang="en-US" sz="2000" b="0" dirty="0">
              <a:effectLst/>
              <a:latin typeface="Calibri" panose="020F0502020204030204" pitchFamily="34" charset="0"/>
            </a:endParaRPr>
          </a:p>
        </p:txBody>
      </p:sp>
      <p:sp>
        <p:nvSpPr>
          <p:cNvPr id="3" name="Subtitle 2"/>
          <p:cNvSpPr>
            <a:spLocks noGrp="1"/>
          </p:cNvSpPr>
          <p:nvPr>
            <p:ph type="subTitle" idx="1"/>
          </p:nvPr>
        </p:nvSpPr>
        <p:spPr>
          <a:xfrm>
            <a:off x="533400" y="3581400"/>
            <a:ext cx="7854696" cy="1828800"/>
          </a:xfrm>
        </p:spPr>
        <p:txBody>
          <a:bodyPr>
            <a:normAutofit/>
          </a:bodyPr>
          <a:lstStyle/>
          <a:p>
            <a:pPr algn="ctr"/>
            <a:endParaRPr lang="en-US" sz="1600" dirty="0" smtClean="0"/>
          </a:p>
          <a:p>
            <a:pPr algn="ctr"/>
            <a:endParaRPr lang="en-US" sz="1600" dirty="0"/>
          </a:p>
          <a:p>
            <a:pPr algn="ctr"/>
            <a:endParaRPr lang="en-US" sz="1600" dirty="0" smtClean="0"/>
          </a:p>
          <a:p>
            <a:pPr algn="ctr"/>
            <a:r>
              <a:rPr lang="en-US" sz="1200" dirty="0" smtClean="0"/>
              <a:t>The </a:t>
            </a:r>
            <a:r>
              <a:rPr lang="en-US" sz="1200" dirty="0"/>
              <a:t>views, opinions, and content expressed in this presentation do not necessarily reflect the views, opinions, or policies of the Center for Mental Health Services (CMHS), the Substance Abuse and Mental Health Services Administration (SAMHSA), or the U.S. Department of Health and Human Services (HHS).</a:t>
            </a:r>
          </a:p>
          <a:p>
            <a:pPr algn="ctr"/>
            <a:endParaRPr lang="en-US" dirty="0" smtClean="0">
              <a:latin typeface="Calibri" panose="020F0502020204030204" pitchFamily="34" charset="0"/>
            </a:endParaRPr>
          </a:p>
        </p:txBody>
      </p:sp>
    </p:spTree>
    <p:extLst>
      <p:ext uri="{BB962C8B-B14F-4D97-AF65-F5344CB8AC3E}">
        <p14:creationId xmlns:p14="http://schemas.microsoft.com/office/powerpoint/2010/main" val="1213326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Populations of Focus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447800"/>
            <a:ext cx="8229600" cy="5029200"/>
          </a:xfrm>
        </p:spPr>
        <p:txBody>
          <a:bodyPr/>
          <a:lstStyle/>
          <a:p>
            <a:r>
              <a:rPr lang="en-US" sz="2600" dirty="0" smtClean="0">
                <a:latin typeface="Calibri" panose="020F0502020204030204" pitchFamily="34" charset="0"/>
              </a:rPr>
              <a:t>Adults with severe, disabling mental illness</a:t>
            </a:r>
          </a:p>
          <a:p>
            <a:endParaRPr lang="en-US" sz="400" dirty="0" smtClean="0">
              <a:latin typeface="Calibri" panose="020F0502020204030204" pitchFamily="34" charset="0"/>
            </a:endParaRPr>
          </a:p>
          <a:p>
            <a:r>
              <a:rPr lang="en-US" sz="2600" dirty="0" smtClean="0">
                <a:latin typeface="Calibri" panose="020F0502020204030204" pitchFamily="34" charset="0"/>
              </a:rPr>
              <a:t>Children and adolescents with serious emotional disorders</a:t>
            </a:r>
          </a:p>
          <a:p>
            <a:endParaRPr lang="en-US" sz="400" dirty="0" smtClean="0">
              <a:latin typeface="Calibri" panose="020F0502020204030204" pitchFamily="34" charset="0"/>
            </a:endParaRPr>
          </a:p>
          <a:p>
            <a:r>
              <a:rPr lang="en-US" sz="2600" dirty="0" smtClean="0">
                <a:latin typeface="Calibri" panose="020F0502020204030204" pitchFamily="34" charset="0"/>
              </a:rPr>
              <a:t>Children, youth and adults with moderate to severe substance use disorders</a:t>
            </a:r>
          </a:p>
          <a:p>
            <a:endParaRPr lang="en-US" sz="400" dirty="0" smtClean="0">
              <a:latin typeface="Calibri" panose="020F0502020204030204" pitchFamily="34" charset="0"/>
            </a:endParaRPr>
          </a:p>
          <a:p>
            <a:r>
              <a:rPr lang="en-US" sz="2600" dirty="0" smtClean="0">
                <a:latin typeface="Calibri" panose="020F0502020204030204" pitchFamily="34" charset="0"/>
              </a:rPr>
              <a:t>Children in state custody who have behavioral health disorders</a:t>
            </a:r>
          </a:p>
          <a:p>
            <a:endParaRPr lang="en-US" sz="400" dirty="0" smtClean="0">
              <a:latin typeface="Calibri" panose="020F0502020204030204" pitchFamily="34" charset="0"/>
            </a:endParaRPr>
          </a:p>
          <a:p>
            <a:r>
              <a:rPr lang="en-US" sz="2600" dirty="0" smtClean="0">
                <a:latin typeface="Calibri" panose="020F0502020204030204" pitchFamily="34" charset="0"/>
              </a:rPr>
              <a:t>Young adults with behavioral health issues identified as in need of treatment by the courts, law enforcement, community mental health liaisons, or emergency rooms</a:t>
            </a:r>
          </a:p>
          <a:p>
            <a:endParaRPr lang="en-US" sz="4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5E5A4F51-5633-481E-B91D-FBAE368DC803}" type="slidenum">
              <a:rPr lang="en-US" smtClean="0"/>
              <a:t>10</a:t>
            </a:fld>
            <a:endParaRPr lang="en-US" dirty="0"/>
          </a:p>
        </p:txBody>
      </p:sp>
    </p:spTree>
    <p:extLst>
      <p:ext uri="{BB962C8B-B14F-4D97-AF65-F5344CB8AC3E}">
        <p14:creationId xmlns:p14="http://schemas.microsoft.com/office/powerpoint/2010/main" val="1124299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447800"/>
            <a:ext cx="8229600" cy="5105400"/>
          </a:xfrm>
        </p:spPr>
        <p:txBody>
          <a:bodyPr>
            <a:normAutofit fontScale="92500" lnSpcReduction="10000"/>
          </a:bodyPr>
          <a:lstStyle/>
          <a:p>
            <a:r>
              <a:rPr lang="en-US" sz="3200" dirty="0">
                <a:latin typeface="Calibri" panose="020F0502020204030204" pitchFamily="34" charset="0"/>
              </a:rPr>
              <a:t>Crisis Response Services</a:t>
            </a:r>
          </a:p>
          <a:p>
            <a:endParaRPr lang="en-US" sz="400" dirty="0">
              <a:latin typeface="Calibri" panose="020F0502020204030204" pitchFamily="34" charset="0"/>
            </a:endParaRPr>
          </a:p>
          <a:p>
            <a:pPr lvl="1"/>
            <a:r>
              <a:rPr lang="en-US" sz="2800" dirty="0">
                <a:latin typeface="Calibri" panose="020F0502020204030204" pitchFamily="34" charset="0"/>
              </a:rPr>
              <a:t>Must meet Access/Crisis Intervention standards for serving children, adolescents and adults including 24- hour hotline and mobile crisis teams</a:t>
            </a:r>
          </a:p>
          <a:p>
            <a:endParaRPr lang="en-US" sz="400" dirty="0" smtClean="0">
              <a:latin typeface="Calibri" panose="020F0502020204030204" pitchFamily="34" charset="0"/>
            </a:endParaRPr>
          </a:p>
          <a:p>
            <a:r>
              <a:rPr lang="en-US" sz="3200" dirty="0" smtClean="0">
                <a:latin typeface="Calibri" panose="020F0502020204030204" pitchFamily="34" charset="0"/>
              </a:rPr>
              <a:t>Primary </a:t>
            </a:r>
            <a:r>
              <a:rPr lang="en-US" sz="3200" dirty="0">
                <a:latin typeface="Calibri" panose="020F0502020204030204" pitchFamily="34" charset="0"/>
              </a:rPr>
              <a:t>Care Screening and Monitoring</a:t>
            </a:r>
          </a:p>
          <a:p>
            <a:endParaRPr lang="en-US" sz="400" dirty="0">
              <a:latin typeface="Calibri" panose="020F0502020204030204" pitchFamily="34" charset="0"/>
            </a:endParaRPr>
          </a:p>
          <a:p>
            <a:pPr lvl="1"/>
            <a:r>
              <a:rPr lang="en-US" sz="2800" dirty="0" smtClean="0">
                <a:latin typeface="Calibri" panose="020F0502020204030204" pitchFamily="34" charset="0"/>
              </a:rPr>
              <a:t>Conduct a health screen of all individuals</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a:t>
            </a:r>
            <a:r>
              <a:rPr lang="en-US" sz="2800" dirty="0">
                <a:latin typeface="Calibri" panose="020F0502020204030204" pitchFamily="34" charset="0"/>
              </a:rPr>
              <a:t>meet CMHC Healthcare Home standards for serving children, adolescents and adults</a:t>
            </a:r>
          </a:p>
          <a:p>
            <a:endParaRPr lang="en-US" sz="400" dirty="0" smtClean="0">
              <a:latin typeface="Calibri" panose="020F0502020204030204" pitchFamily="34" charset="0"/>
            </a:endParaRPr>
          </a:p>
          <a:p>
            <a:r>
              <a:rPr lang="en-US" sz="3200" dirty="0" smtClean="0">
                <a:latin typeface="Calibri" panose="020F0502020204030204" pitchFamily="34" charset="0"/>
              </a:rPr>
              <a:t>Psychiatric Rehabilitation</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meet CPR Program standards for serving children, adolescents and adults</a:t>
            </a:r>
          </a:p>
          <a:p>
            <a:pPr lvl="1"/>
            <a:endParaRPr lang="en-US" sz="2800" dirty="0">
              <a:latin typeface="Calibri" panose="020F0502020204030204" pitchFamily="34" charset="0"/>
            </a:endParaRPr>
          </a:p>
          <a:p>
            <a:pPr lvl="1"/>
            <a:endParaRPr lang="en-US" sz="2800" dirty="0" smtClean="0">
              <a:latin typeface="Calibri" panose="020F0502020204030204" pitchFamily="34" charset="0"/>
            </a:endParaRPr>
          </a:p>
          <a:p>
            <a:endParaRPr lang="en-US" sz="900" dirty="0" smtClean="0">
              <a:latin typeface="Calibri" panose="020F0502020204030204" pitchFamily="34" charset="0"/>
            </a:endParaRPr>
          </a:p>
          <a:p>
            <a:endParaRPr lang="en-US" sz="9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11</a:t>
            </a:fld>
            <a:endParaRPr lang="en-US" dirty="0"/>
          </a:p>
        </p:txBody>
      </p:sp>
    </p:spTree>
    <p:extLst>
      <p:ext uri="{BB962C8B-B14F-4D97-AF65-F5344CB8AC3E}">
        <p14:creationId xmlns:p14="http://schemas.microsoft.com/office/powerpoint/2010/main" val="1494108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a:xfrm>
            <a:off x="457200" y="1524000"/>
            <a:ext cx="8229600" cy="4953000"/>
          </a:xfrm>
        </p:spPr>
        <p:txBody>
          <a:bodyPr>
            <a:normAutofit fontScale="92500" lnSpcReduction="20000"/>
          </a:bodyPr>
          <a:lstStyle/>
          <a:p>
            <a:r>
              <a:rPr lang="en-US" sz="3000" dirty="0" smtClean="0">
                <a:latin typeface="Calibri" panose="020F0502020204030204" pitchFamily="34" charset="0"/>
              </a:rPr>
              <a:t>Outpatient Mental Health and Substance Use Disorder Treatment</a:t>
            </a:r>
          </a:p>
          <a:p>
            <a:pPr lvl="1"/>
            <a:endParaRPr lang="en-US" sz="400" dirty="0" smtClean="0">
              <a:latin typeface="Calibri" panose="020F0502020204030204" pitchFamily="34" charset="0"/>
            </a:endParaRPr>
          </a:p>
          <a:p>
            <a:pPr lvl="1"/>
            <a:r>
              <a:rPr lang="en-US" sz="2600" dirty="0" smtClean="0">
                <a:latin typeface="Calibri" panose="020F0502020204030204" pitchFamily="34" charset="0"/>
              </a:rPr>
              <a:t>Must be accredited by CARF or The Joint Commission, or certified by DBH, to provide outpatient MH and SUD services for children, adolescents and adults</a:t>
            </a:r>
          </a:p>
          <a:p>
            <a:endParaRPr lang="en-US" sz="400" dirty="0" smtClean="0">
              <a:latin typeface="Calibri" panose="020F0502020204030204" pitchFamily="34" charset="0"/>
            </a:endParaRPr>
          </a:p>
          <a:p>
            <a:r>
              <a:rPr lang="en-US" sz="3000" dirty="0" smtClean="0">
                <a:latin typeface="Calibri" panose="020F0502020204030204" pitchFamily="34" charset="0"/>
              </a:rPr>
              <a:t>Targeted Case Management</a:t>
            </a:r>
            <a:endParaRPr lang="en-US" sz="2800" dirty="0" smtClean="0">
              <a:latin typeface="Calibri" panose="020F0502020204030204" pitchFamily="34" charset="0"/>
            </a:endParaRPr>
          </a:p>
          <a:p>
            <a:pPr lvl="1"/>
            <a:endParaRPr lang="en-US" sz="400" dirty="0" smtClean="0">
              <a:latin typeface="Calibri" panose="020F0502020204030204" pitchFamily="34" charset="0"/>
            </a:endParaRP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“Targeted case management” is case management provided to individuals in the populations of focus</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employ or coordinate with a Community Mental Health Liaison</a:t>
            </a:r>
          </a:p>
          <a:p>
            <a:pPr lvl="1"/>
            <a:endParaRPr lang="en-US" sz="500" dirty="0" smtClean="0">
              <a:latin typeface="Calibri" panose="020F0502020204030204" pitchFamily="34" charset="0"/>
            </a:endParaRPr>
          </a:p>
          <a:p>
            <a:pPr lvl="1"/>
            <a:r>
              <a:rPr lang="en-US" sz="2800" dirty="0" smtClean="0">
                <a:latin typeface="Calibri" panose="020F0502020204030204" pitchFamily="34" charset="0"/>
              </a:rPr>
              <a:t>Must directly provide, or collaborate with, an Emergency Room Enhancement (ERE)program </a:t>
            </a:r>
            <a:endParaRPr lang="en-US" sz="28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12</a:t>
            </a:fld>
            <a:endParaRPr lang="en-US" dirty="0"/>
          </a:p>
        </p:txBody>
      </p:sp>
    </p:spTree>
    <p:extLst>
      <p:ext uri="{BB962C8B-B14F-4D97-AF65-F5344CB8AC3E}">
        <p14:creationId xmlns:p14="http://schemas.microsoft.com/office/powerpoint/2010/main" val="29662120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Services and Programs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a:bodyPr>
          <a:lstStyle/>
          <a:p>
            <a:r>
              <a:rPr lang="en-US" sz="3000" dirty="0" smtClean="0">
                <a:latin typeface="Calibri" panose="020F0502020204030204" pitchFamily="34" charset="0"/>
              </a:rPr>
              <a:t>Peer and Family/Caregiver Supports</a:t>
            </a:r>
          </a:p>
          <a:p>
            <a:pPr lvl="1"/>
            <a:endParaRPr lang="en-US" sz="800" dirty="0" smtClean="0">
              <a:latin typeface="Calibri" panose="020F0502020204030204" pitchFamily="34" charset="0"/>
            </a:endParaRPr>
          </a:p>
          <a:p>
            <a:pPr lvl="1"/>
            <a:r>
              <a:rPr lang="en-US" sz="2800" dirty="0" smtClean="0">
                <a:latin typeface="Calibri" panose="020F0502020204030204" pitchFamily="34" charset="0"/>
              </a:rPr>
              <a:t>Must employ</a:t>
            </a:r>
            <a:r>
              <a:rPr lang="en-US" sz="2800" dirty="0">
                <a:latin typeface="Calibri" panose="020F0502020204030204" pitchFamily="34" charset="0"/>
              </a:rPr>
              <a:t> </a:t>
            </a:r>
            <a:r>
              <a:rPr lang="en-US" sz="2800" dirty="0" smtClean="0">
                <a:latin typeface="Calibri" panose="020F0502020204030204" pitchFamily="34" charset="0"/>
              </a:rPr>
              <a:t>Certified Peer Specialists and Family Support Providers</a:t>
            </a:r>
          </a:p>
          <a:p>
            <a:endParaRPr lang="en-US" sz="400" dirty="0" smtClean="0">
              <a:latin typeface="Calibri" panose="020F0502020204030204" pitchFamily="34" charset="0"/>
            </a:endParaRPr>
          </a:p>
          <a:p>
            <a:r>
              <a:rPr lang="en-US" sz="3200" dirty="0" smtClean="0">
                <a:latin typeface="Calibri" panose="020F0502020204030204" pitchFamily="34" charset="0"/>
              </a:rPr>
              <a:t>Screening, Assessment, Diagnosis, and Treatment Planning</a:t>
            </a:r>
          </a:p>
          <a:p>
            <a:pPr lvl="1"/>
            <a:endParaRPr lang="en-US" sz="400" dirty="0" smtClean="0">
              <a:latin typeface="Calibri" panose="020F0502020204030204" pitchFamily="34" charset="0"/>
            </a:endParaRPr>
          </a:p>
          <a:p>
            <a:pPr lvl="1"/>
            <a:r>
              <a:rPr lang="en-US" sz="2800" dirty="0" smtClean="0">
                <a:latin typeface="Calibri" panose="020F0502020204030204" pitchFamily="34" charset="0"/>
              </a:rPr>
              <a:t>Must be accredited by CARF or The Joint Commission</a:t>
            </a:r>
          </a:p>
          <a:p>
            <a:pPr marL="548640" lvl="2" indent="0">
              <a:buNone/>
            </a:pPr>
            <a:endParaRPr lang="en-US" sz="8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13</a:t>
            </a:fld>
            <a:endParaRPr lang="en-US" dirty="0"/>
          </a:p>
        </p:txBody>
      </p:sp>
    </p:spTree>
    <p:extLst>
      <p:ext uri="{BB962C8B-B14F-4D97-AF65-F5344CB8AC3E}">
        <p14:creationId xmlns:p14="http://schemas.microsoft.com/office/powerpoint/2010/main" val="261794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latin typeface="Calibri" panose="020F0502020204030204" pitchFamily="34" charset="0"/>
              </a:rPr>
              <a:t>Evidence-based, Promising, </a:t>
            </a:r>
            <a:br>
              <a:rPr lang="en-US" dirty="0" smtClean="0">
                <a:latin typeface="Calibri" panose="020F0502020204030204" pitchFamily="34" charset="0"/>
              </a:rPr>
            </a:br>
            <a:r>
              <a:rPr lang="en-US" dirty="0" smtClean="0">
                <a:latin typeface="Calibri" panose="020F0502020204030204" pitchFamily="34" charset="0"/>
              </a:rPr>
              <a:t>and Best Practices</a:t>
            </a:r>
            <a:endParaRPr lang="en-US"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r>
              <a:rPr lang="en-US" dirty="0" smtClean="0"/>
              <a:t>Cognitive Behavioral Therapy (CBT)</a:t>
            </a:r>
          </a:p>
          <a:p>
            <a:endParaRPr lang="en-US" sz="800" dirty="0" smtClean="0"/>
          </a:p>
          <a:p>
            <a:r>
              <a:rPr lang="en-US" dirty="0" smtClean="0"/>
              <a:t>Motivational Interviewing (MI)</a:t>
            </a:r>
          </a:p>
          <a:p>
            <a:endParaRPr lang="en-US" sz="800" dirty="0" smtClean="0"/>
          </a:p>
          <a:p>
            <a:r>
              <a:rPr lang="en-US" dirty="0" smtClean="0"/>
              <a:t>Wellness Coaching</a:t>
            </a:r>
          </a:p>
          <a:p>
            <a:endParaRPr lang="en-US" sz="800" dirty="0" smtClean="0"/>
          </a:p>
          <a:p>
            <a:r>
              <a:rPr lang="en-US" dirty="0" smtClean="0"/>
              <a:t>Medication Assisted Treatment (MAT)</a:t>
            </a:r>
          </a:p>
          <a:p>
            <a:endParaRPr lang="en-US" sz="900" dirty="0" smtClean="0"/>
          </a:p>
          <a:p>
            <a:r>
              <a:rPr lang="en-US" dirty="0" smtClean="0"/>
              <a:t>Eye Movement Desensitization and Reprocessing (EMDR)</a:t>
            </a:r>
          </a:p>
          <a:p>
            <a:endParaRPr lang="en-US" sz="800" dirty="0" smtClean="0"/>
          </a:p>
          <a:p>
            <a:r>
              <a:rPr lang="en-US" dirty="0" smtClean="0"/>
              <a:t>Tobacco Treatment Specialists</a:t>
            </a:r>
          </a:p>
          <a:p>
            <a:endParaRPr lang="en-US" sz="900" dirty="0" smtClean="0"/>
          </a:p>
          <a:p>
            <a:r>
              <a:rPr lang="en-US" dirty="0" smtClean="0"/>
              <a:t>Zero Suicide</a:t>
            </a:r>
          </a:p>
          <a:p>
            <a:endParaRPr lang="en-US" sz="900" dirty="0" smtClean="0"/>
          </a:p>
          <a:p>
            <a:r>
              <a:rPr lang="en-US" dirty="0" smtClean="0"/>
              <a:t>Integrated Treatment for Co-occurring Disorders (ITCD)</a:t>
            </a:r>
          </a:p>
          <a:p>
            <a:endParaRPr lang="en-US" sz="900" dirty="0" smtClean="0"/>
          </a:p>
          <a:p>
            <a:r>
              <a:rPr lang="en-US" dirty="0" smtClean="0"/>
              <a:t>Trauma Informed Care</a:t>
            </a:r>
            <a:endParaRPr lang="en-US" dirty="0"/>
          </a:p>
        </p:txBody>
      </p:sp>
    </p:spTree>
    <p:extLst>
      <p:ext uri="{BB962C8B-B14F-4D97-AF65-F5344CB8AC3E}">
        <p14:creationId xmlns:p14="http://schemas.microsoft.com/office/powerpoint/2010/main" val="1183085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Policies and Procedures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fontScale="92500" lnSpcReduction="20000"/>
          </a:bodyPr>
          <a:lstStyle/>
          <a:p>
            <a:r>
              <a:rPr lang="en-US" dirty="0" smtClean="0"/>
              <a:t>Access to care:  face-to-face initial assessment  </a:t>
            </a:r>
          </a:p>
          <a:p>
            <a:pPr lvl="1"/>
            <a:endParaRPr lang="en-US" sz="400" dirty="0" smtClean="0"/>
          </a:p>
          <a:p>
            <a:pPr lvl="1"/>
            <a:r>
              <a:rPr lang="en-US" dirty="0" smtClean="0"/>
              <a:t>Crisis - Immediate</a:t>
            </a:r>
          </a:p>
          <a:p>
            <a:pPr lvl="1"/>
            <a:endParaRPr lang="en-US" sz="400" dirty="0" smtClean="0"/>
          </a:p>
          <a:p>
            <a:pPr lvl="1"/>
            <a:r>
              <a:rPr lang="en-US" dirty="0" smtClean="0"/>
              <a:t>Urgent – 1 business day </a:t>
            </a:r>
          </a:p>
          <a:p>
            <a:pPr lvl="1"/>
            <a:endParaRPr lang="en-US" sz="400" dirty="0" smtClean="0"/>
          </a:p>
          <a:p>
            <a:pPr lvl="1"/>
            <a:r>
              <a:rPr lang="en-US" dirty="0" smtClean="0"/>
              <a:t>Routine – 10 business days</a:t>
            </a:r>
          </a:p>
          <a:p>
            <a:endParaRPr lang="en-US" sz="900" dirty="0" smtClean="0"/>
          </a:p>
          <a:p>
            <a:r>
              <a:rPr lang="en-US" dirty="0" smtClean="0"/>
              <a:t>Update comprehensive evaluations at least every 90 days</a:t>
            </a:r>
          </a:p>
          <a:p>
            <a:endParaRPr lang="en-US" sz="800" dirty="0" smtClean="0"/>
          </a:p>
          <a:p>
            <a:r>
              <a:rPr lang="en-US" dirty="0" smtClean="0"/>
              <a:t>Document each individual’s PCP</a:t>
            </a:r>
          </a:p>
          <a:p>
            <a:endParaRPr lang="en-US" sz="800" dirty="0" smtClean="0"/>
          </a:p>
          <a:p>
            <a:r>
              <a:rPr lang="en-US" dirty="0" smtClean="0"/>
              <a:t>Confirm appointments to external providers</a:t>
            </a:r>
          </a:p>
          <a:p>
            <a:endParaRPr lang="en-US" sz="900" dirty="0" smtClean="0"/>
          </a:p>
          <a:p>
            <a:r>
              <a:rPr lang="en-US" dirty="0" smtClean="0"/>
              <a:t>Make reasonable attempts to track admissions and discharges of all consumers to inpatient and residential programs</a:t>
            </a:r>
          </a:p>
          <a:p>
            <a:endParaRPr lang="en-US" sz="800" dirty="0" smtClean="0"/>
          </a:p>
          <a:p>
            <a:r>
              <a:rPr lang="en-US" dirty="0" smtClean="0"/>
              <a:t>Make reasonable attempts to follow-up within 24 hours of discharge from a hospital</a:t>
            </a:r>
          </a:p>
          <a:p>
            <a:endParaRPr lang="en-US" sz="900" dirty="0" smtClean="0"/>
          </a:p>
          <a:p>
            <a:r>
              <a:rPr lang="en-US" dirty="0" smtClean="0"/>
              <a:t>Screen all adolescents and adults for depression</a:t>
            </a:r>
          </a:p>
          <a:p>
            <a:endParaRPr lang="en-US" sz="900" dirty="0" smtClean="0"/>
          </a:p>
        </p:txBody>
      </p:sp>
    </p:spTree>
    <p:extLst>
      <p:ext uri="{BB962C8B-B14F-4D97-AF65-F5344CB8AC3E}">
        <p14:creationId xmlns:p14="http://schemas.microsoft.com/office/powerpoint/2010/main" val="3227190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Service Areas with </a:t>
            </a:r>
            <a:br>
              <a:rPr lang="en-US" dirty="0" smtClean="0"/>
            </a:br>
            <a:r>
              <a:rPr lang="en-US" dirty="0" smtClean="0"/>
              <a:t>Participating CCBHCs</a:t>
            </a:r>
            <a:endParaRPr lang="en-US" dirty="0"/>
          </a:p>
        </p:txBody>
      </p:sp>
      <p:pic>
        <p:nvPicPr>
          <p:cNvPr id="2050" name="Picture 2" descr="W:\Excellence in MH Act\Demonstration 101\CPS Adult map-2-23-17.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24000" y="1905000"/>
            <a:ext cx="6096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1650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smtClean="0">
                <a:latin typeface="+mn-lt"/>
              </a:rPr>
              <a:t>Participating CCBHCs </a:t>
            </a:r>
            <a:br>
              <a:rPr lang="en-US" dirty="0" smtClean="0">
                <a:latin typeface="+mn-lt"/>
              </a:rPr>
            </a:br>
            <a:r>
              <a:rPr lang="en-US" dirty="0" smtClean="0">
                <a:latin typeface="+mn-lt"/>
              </a:rPr>
              <a:t>by Service Area</a:t>
            </a:r>
            <a:endParaRPr lang="en-US" dirty="0">
              <a:latin typeface="+mn-lt"/>
            </a:endParaRPr>
          </a:p>
        </p:txBody>
      </p:sp>
      <p:sp>
        <p:nvSpPr>
          <p:cNvPr id="5" name="Content Placeholder 4"/>
          <p:cNvSpPr>
            <a:spLocks noGrp="1"/>
          </p:cNvSpPr>
          <p:nvPr>
            <p:ph sz="half" idx="1"/>
          </p:nvPr>
        </p:nvSpPr>
        <p:spPr>
          <a:xfrm>
            <a:off x="457200" y="1752600"/>
            <a:ext cx="4038600" cy="4639056"/>
          </a:xfrm>
        </p:spPr>
        <p:txBody>
          <a:bodyPr>
            <a:normAutofit fontScale="62500" lnSpcReduction="20000"/>
          </a:bodyPr>
          <a:lstStyle/>
          <a:p>
            <a:r>
              <a:rPr lang="en-US" dirty="0" smtClean="0">
                <a:latin typeface="Calibri" panose="020F0502020204030204" pitchFamily="34" charset="0"/>
              </a:rPr>
              <a:t>SA 1 – Family Guidance Center</a:t>
            </a:r>
          </a:p>
          <a:p>
            <a:endParaRPr lang="en-US" sz="1300" dirty="0" smtClean="0">
              <a:latin typeface="Calibri" panose="020F0502020204030204" pitchFamily="34" charset="0"/>
            </a:endParaRPr>
          </a:p>
          <a:p>
            <a:r>
              <a:rPr lang="en-US" dirty="0" smtClean="0">
                <a:latin typeface="Calibri" panose="020F0502020204030204" pitchFamily="34" charset="0"/>
              </a:rPr>
              <a:t>SA 3 – Swope Health Services</a:t>
            </a:r>
          </a:p>
          <a:p>
            <a:endParaRPr lang="en-US" sz="1300" dirty="0" smtClean="0">
              <a:latin typeface="Calibri" panose="020F0502020204030204" pitchFamily="34" charset="0"/>
            </a:endParaRPr>
          </a:p>
          <a:p>
            <a:r>
              <a:rPr lang="en-US" dirty="0" smtClean="0">
                <a:latin typeface="Calibri" panose="020F0502020204030204" pitchFamily="34" charset="0"/>
              </a:rPr>
              <a:t>SA 4 – </a:t>
            </a:r>
            <a:r>
              <a:rPr lang="en-US" dirty="0" err="1" smtClean="0">
                <a:latin typeface="Calibri" panose="020F0502020204030204" pitchFamily="34" charset="0"/>
              </a:rPr>
              <a:t>ReDiscover</a:t>
            </a:r>
            <a:endParaRPr lang="en-US" dirty="0" smtClean="0">
              <a:latin typeface="Calibri" panose="020F0502020204030204" pitchFamily="34" charset="0"/>
            </a:endParaRPr>
          </a:p>
          <a:p>
            <a:endParaRPr lang="en-US" sz="1300" dirty="0" smtClean="0">
              <a:latin typeface="Calibri" panose="020F0502020204030204" pitchFamily="34" charset="0"/>
            </a:endParaRPr>
          </a:p>
          <a:p>
            <a:r>
              <a:rPr lang="en-US" dirty="0" smtClean="0">
                <a:latin typeface="Calibri" panose="020F0502020204030204" pitchFamily="34" charset="0"/>
              </a:rPr>
              <a:t>SA 5 – CMHS, Inc.</a:t>
            </a:r>
          </a:p>
          <a:p>
            <a:endParaRPr lang="en-US" sz="1300" dirty="0" smtClean="0">
              <a:latin typeface="Calibri" panose="020F0502020204030204" pitchFamily="34" charset="0"/>
            </a:endParaRPr>
          </a:p>
          <a:p>
            <a:r>
              <a:rPr lang="en-US" dirty="0" smtClean="0">
                <a:latin typeface="Calibri" panose="020F0502020204030204" pitchFamily="34" charset="0"/>
              </a:rPr>
              <a:t>SA 6 – Tri-county MHS, Inc.</a:t>
            </a:r>
          </a:p>
          <a:p>
            <a:endParaRPr lang="en-US" sz="1300" dirty="0" smtClean="0">
              <a:latin typeface="Calibri" panose="020F0502020204030204" pitchFamily="34" charset="0"/>
            </a:endParaRPr>
          </a:p>
          <a:p>
            <a:r>
              <a:rPr lang="en-US" dirty="0" smtClean="0">
                <a:latin typeface="Calibri" panose="020F0502020204030204" pitchFamily="34" charset="0"/>
              </a:rPr>
              <a:t>SA 7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8a – Clark CMHC</a:t>
            </a:r>
          </a:p>
          <a:p>
            <a:endParaRPr lang="en-US" sz="1300" dirty="0" smtClean="0">
              <a:latin typeface="Calibri" panose="020F0502020204030204" pitchFamily="34" charset="0"/>
            </a:endParaRPr>
          </a:p>
          <a:p>
            <a:r>
              <a:rPr lang="en-US" dirty="0" smtClean="0">
                <a:latin typeface="Calibri" panose="020F0502020204030204" pitchFamily="34" charset="0"/>
              </a:rPr>
              <a:t>SA 8b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9 – Ozark Center</a:t>
            </a:r>
          </a:p>
          <a:p>
            <a:endParaRPr lang="en-US" sz="1300" dirty="0" smtClean="0">
              <a:latin typeface="Calibri" panose="020F0502020204030204" pitchFamily="34" charset="0"/>
            </a:endParaRPr>
          </a:p>
          <a:p>
            <a:r>
              <a:rPr lang="en-US" dirty="0" smtClean="0">
                <a:latin typeface="Calibri" panose="020F0502020204030204" pitchFamily="34" charset="0"/>
              </a:rPr>
              <a:t>SA </a:t>
            </a:r>
            <a:r>
              <a:rPr lang="en-US" dirty="0">
                <a:latin typeface="Calibri" panose="020F0502020204030204" pitchFamily="34" charset="0"/>
              </a:rPr>
              <a:t>10 – Burrell Behavioral Health</a:t>
            </a:r>
          </a:p>
          <a:p>
            <a:endParaRPr lang="en-US" sz="1300" dirty="0">
              <a:latin typeface="Calibri" panose="020F0502020204030204" pitchFamily="34" charset="0"/>
            </a:endParaRPr>
          </a:p>
          <a:p>
            <a:endParaRPr lang="en-US" dirty="0" smtClean="0">
              <a:latin typeface="Calibri" panose="020F0502020204030204" pitchFamily="34" charset="0"/>
            </a:endParaRPr>
          </a:p>
        </p:txBody>
      </p:sp>
      <p:sp>
        <p:nvSpPr>
          <p:cNvPr id="6" name="Content Placeholder 5"/>
          <p:cNvSpPr>
            <a:spLocks noGrp="1"/>
          </p:cNvSpPr>
          <p:nvPr>
            <p:ph sz="half" idx="2"/>
          </p:nvPr>
        </p:nvSpPr>
        <p:spPr>
          <a:xfrm>
            <a:off x="4648200" y="1752600"/>
            <a:ext cx="4038600" cy="4718304"/>
          </a:xfrm>
        </p:spPr>
        <p:txBody>
          <a:bodyPr>
            <a:normAutofit fontScale="62500" lnSpcReduction="20000"/>
          </a:bodyPr>
          <a:lstStyle/>
          <a:p>
            <a:r>
              <a:rPr lang="en-US" dirty="0" smtClean="0">
                <a:latin typeface="Calibri" panose="020F0502020204030204" pitchFamily="34" charset="0"/>
              </a:rPr>
              <a:t>SA </a:t>
            </a:r>
            <a:r>
              <a:rPr lang="en-US" dirty="0">
                <a:latin typeface="Calibri" panose="020F0502020204030204" pitchFamily="34" charset="0"/>
              </a:rPr>
              <a:t>11- Pathways Behavioral </a:t>
            </a:r>
            <a:r>
              <a:rPr lang="en-US" dirty="0" smtClean="0">
                <a:latin typeface="Calibri" panose="020F0502020204030204" pitchFamily="34" charset="0"/>
              </a:rPr>
              <a:t>Health</a:t>
            </a:r>
          </a:p>
          <a:p>
            <a:endParaRPr lang="en-US" sz="1300" dirty="0">
              <a:latin typeface="Calibri" panose="020F0502020204030204" pitchFamily="34" charset="0"/>
            </a:endParaRPr>
          </a:p>
          <a:p>
            <a:r>
              <a:rPr lang="en-US" dirty="0" smtClean="0">
                <a:latin typeface="Calibri" panose="020F0502020204030204" pitchFamily="34" charset="0"/>
              </a:rPr>
              <a:t>SA 12 – Burrell Behavioral Health</a:t>
            </a:r>
          </a:p>
          <a:p>
            <a:endParaRPr lang="en-US" sz="1100" dirty="0" smtClean="0">
              <a:latin typeface="Calibri" panose="020F0502020204030204" pitchFamily="34" charset="0"/>
            </a:endParaRPr>
          </a:p>
          <a:p>
            <a:r>
              <a:rPr lang="en-US" dirty="0" smtClean="0">
                <a:latin typeface="Calibri" panose="020F0502020204030204" pitchFamily="34" charset="0"/>
              </a:rPr>
              <a:t>SA 13 – North Central Mo CMHC &amp; Preferred Family Healthcare</a:t>
            </a:r>
          </a:p>
          <a:p>
            <a:endParaRPr lang="en-US" sz="1100" dirty="0" smtClean="0">
              <a:latin typeface="Calibri" panose="020F0502020204030204" pitchFamily="34" charset="0"/>
            </a:endParaRPr>
          </a:p>
          <a:p>
            <a:r>
              <a:rPr lang="en-US" dirty="0" smtClean="0">
                <a:latin typeface="Calibri" panose="020F0502020204030204" pitchFamily="34" charset="0"/>
              </a:rPr>
              <a:t>SA 14 – Mark Twain Behavioral Health &amp; Preferred Family Healthcare</a:t>
            </a:r>
          </a:p>
          <a:p>
            <a:endParaRPr lang="en-US" sz="1300" dirty="0" smtClean="0">
              <a:latin typeface="Calibri" panose="020F0502020204030204" pitchFamily="34" charset="0"/>
            </a:endParaRPr>
          </a:p>
          <a:p>
            <a:r>
              <a:rPr lang="en-US" dirty="0" smtClean="0">
                <a:latin typeface="Calibri" panose="020F0502020204030204" pitchFamily="34" charset="0"/>
              </a:rPr>
              <a:t>SA 16 – Crider Center</a:t>
            </a:r>
          </a:p>
          <a:p>
            <a:endParaRPr lang="en-US" sz="1300" dirty="0" smtClean="0">
              <a:latin typeface="Calibri" panose="020F0502020204030204" pitchFamily="34" charset="0"/>
            </a:endParaRPr>
          </a:p>
          <a:p>
            <a:r>
              <a:rPr lang="en-US" dirty="0" smtClean="0">
                <a:latin typeface="Calibri" panose="020F0502020204030204" pitchFamily="34" charset="0"/>
              </a:rPr>
              <a:t>SA 17a – Pathways Behavioral Health</a:t>
            </a:r>
          </a:p>
          <a:p>
            <a:endParaRPr lang="en-US" sz="1300" dirty="0" smtClean="0">
              <a:latin typeface="Calibri" panose="020F0502020204030204" pitchFamily="34" charset="0"/>
            </a:endParaRPr>
          </a:p>
          <a:p>
            <a:r>
              <a:rPr lang="en-US" dirty="0" smtClean="0">
                <a:latin typeface="Calibri" panose="020F0502020204030204" pitchFamily="34" charset="0"/>
              </a:rPr>
              <a:t>SA 19 – Family Counseling Center</a:t>
            </a:r>
          </a:p>
          <a:p>
            <a:endParaRPr lang="en-US" sz="1300" dirty="0" smtClean="0">
              <a:latin typeface="Calibri" panose="020F0502020204030204" pitchFamily="34" charset="0"/>
            </a:endParaRPr>
          </a:p>
          <a:p>
            <a:r>
              <a:rPr lang="en-US" dirty="0" smtClean="0">
                <a:latin typeface="Calibri" panose="020F0502020204030204" pitchFamily="34" charset="0"/>
              </a:rPr>
              <a:t>SA 22 – COMTREA</a:t>
            </a:r>
          </a:p>
          <a:p>
            <a:endParaRPr lang="en-US" sz="1300" dirty="0" smtClean="0">
              <a:latin typeface="Calibri" panose="020F0502020204030204" pitchFamily="34" charset="0"/>
            </a:endParaRPr>
          </a:p>
          <a:p>
            <a:r>
              <a:rPr lang="en-US" dirty="0" smtClean="0">
                <a:latin typeface="Calibri" panose="020F0502020204030204" pitchFamily="34" charset="0"/>
              </a:rPr>
              <a:t>SA 25 –Places for People</a:t>
            </a:r>
          </a:p>
          <a:p>
            <a:endParaRPr lang="en-US" dirty="0"/>
          </a:p>
        </p:txBody>
      </p:sp>
    </p:spTree>
    <p:extLst>
      <p:ext uri="{BB962C8B-B14F-4D97-AF65-F5344CB8AC3E}">
        <p14:creationId xmlns:p14="http://schemas.microsoft.com/office/powerpoint/2010/main" val="2410686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Prospective Payment System (PPS)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lnSpcReduction="10000"/>
          </a:bodyPr>
          <a:lstStyle/>
          <a:p>
            <a:r>
              <a:rPr lang="en-US" dirty="0" smtClean="0">
                <a:latin typeface="Calibri" panose="020F0502020204030204" pitchFamily="34" charset="0"/>
              </a:rPr>
              <a:t>Cost Reports document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Actual and anticipated costs for providing CCBHC services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Anticipated CCBHC visits</a:t>
            </a:r>
          </a:p>
          <a:p>
            <a:endParaRPr lang="en-US" sz="800" dirty="0" smtClean="0">
              <a:latin typeface="Calibri" panose="020F0502020204030204" pitchFamily="34" charset="0"/>
            </a:endParaRPr>
          </a:p>
          <a:p>
            <a:r>
              <a:rPr lang="en-US" dirty="0" smtClean="0">
                <a:latin typeface="Calibri" panose="020F0502020204030204" pitchFamily="34" charset="0"/>
              </a:rPr>
              <a:t>Visit </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 </a:t>
            </a:r>
            <a:r>
              <a:rPr lang="en-US" dirty="0">
                <a:latin typeface="Calibri" panose="020F0502020204030204" pitchFamily="34" charset="0"/>
              </a:rPr>
              <a:t>day in which there is at least </a:t>
            </a:r>
            <a:r>
              <a:rPr lang="en-US" u="sng" dirty="0">
                <a:latin typeface="Calibri" panose="020F0502020204030204" pitchFamily="34" charset="0"/>
              </a:rPr>
              <a:t>one face-to-face encounter</a:t>
            </a:r>
            <a:r>
              <a:rPr lang="en-US" dirty="0">
                <a:latin typeface="Calibri" panose="020F0502020204030204" pitchFamily="34" charset="0"/>
              </a:rPr>
              <a:t>, or one eligible telehealth encounter, between a qualified practitioner and an eligible consumer involving the provision of a CCBHC service</a:t>
            </a:r>
            <a:r>
              <a:rPr lang="en-US" dirty="0" smtClean="0">
                <a:latin typeface="Calibri" panose="020F0502020204030204" pitchFamily="34" charset="0"/>
              </a:rPr>
              <a:t>.</a:t>
            </a:r>
          </a:p>
          <a:p>
            <a:endParaRPr lang="en-US" sz="800" dirty="0" smtClean="0">
              <a:latin typeface="Calibri" panose="020F0502020204030204" pitchFamily="34" charset="0"/>
            </a:endParaRPr>
          </a:p>
          <a:p>
            <a:r>
              <a:rPr lang="en-US" dirty="0" smtClean="0">
                <a:latin typeface="Calibri" panose="020F0502020204030204" pitchFamily="34" charset="0"/>
              </a:rPr>
              <a:t>PPS Rate = Actual &amp; Anticipated Costs/Anticipated Visits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Cost per Visit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No matter how many or few CCBHC services an individual receives in a given day, the CCBHC is paid the same PPS rate</a:t>
            </a:r>
            <a:endParaRPr lang="en-US" dirty="0">
              <a:latin typeface="Calibri" panose="020F0502020204030204" pitchFamily="34" charset="0"/>
            </a:endParaRPr>
          </a:p>
          <a:p>
            <a:endParaRPr lang="en-US" dirty="0" smtClean="0"/>
          </a:p>
        </p:txBody>
      </p:sp>
    </p:spTree>
    <p:extLst>
      <p:ext uri="{BB962C8B-B14F-4D97-AF65-F5344CB8AC3E}">
        <p14:creationId xmlns:p14="http://schemas.microsoft.com/office/powerpoint/2010/main" val="339600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400" dirty="0">
                <a:latin typeface="Calibri" panose="020F0502020204030204" pitchFamily="34" charset="0"/>
              </a:rPr>
              <a:t/>
            </a:r>
            <a:br>
              <a:rPr lang="en-US" sz="2400" dirty="0">
                <a:latin typeface="Calibri" panose="020F0502020204030204" pitchFamily="34" charset="0"/>
              </a:rPr>
            </a:br>
            <a:r>
              <a:rPr lang="en-US" dirty="0">
                <a:latin typeface="Calibri" panose="020F0502020204030204" pitchFamily="34" charset="0"/>
              </a:rPr>
              <a:t>Pay for Performance (P4P)</a:t>
            </a:r>
          </a:p>
        </p:txBody>
      </p:sp>
      <p:sp>
        <p:nvSpPr>
          <p:cNvPr id="3" name="Content Placeholder 2"/>
          <p:cNvSpPr>
            <a:spLocks noGrp="1"/>
          </p:cNvSpPr>
          <p:nvPr>
            <p:ph idx="1"/>
          </p:nvPr>
        </p:nvSpPr>
        <p:spPr/>
        <p:txBody>
          <a:bodyPr/>
          <a:lstStyle/>
          <a:p>
            <a:r>
              <a:rPr lang="en-US" dirty="0">
                <a:latin typeface="Calibri" panose="020F0502020204030204" pitchFamily="34" charset="0"/>
              </a:rPr>
              <a:t>Reimbursement is based on achieving specified </a:t>
            </a:r>
            <a:r>
              <a:rPr lang="en-US" dirty="0" smtClean="0">
                <a:latin typeface="Calibri" panose="020F0502020204030204" pitchFamily="34" charset="0"/>
              </a:rPr>
              <a:t>results</a:t>
            </a:r>
          </a:p>
          <a:p>
            <a:endParaRPr lang="en-US" sz="800" dirty="0">
              <a:latin typeface="Calibri" panose="020F0502020204030204" pitchFamily="34" charset="0"/>
            </a:endParaRPr>
          </a:p>
          <a:p>
            <a:r>
              <a:rPr lang="en-US" dirty="0" smtClean="0">
                <a:latin typeface="Calibri" panose="020F0502020204030204" pitchFamily="34" charset="0"/>
              </a:rPr>
              <a:t>Incentivizes “doing whatever it takes” to get results</a:t>
            </a:r>
          </a:p>
          <a:p>
            <a:endParaRPr lang="en-US" sz="800" dirty="0" smtClean="0">
              <a:latin typeface="Calibri" panose="020F0502020204030204" pitchFamily="34" charset="0"/>
            </a:endParaRPr>
          </a:p>
          <a:p>
            <a:r>
              <a:rPr lang="en-US" dirty="0" smtClean="0">
                <a:latin typeface="Calibri" panose="020F0502020204030204" pitchFamily="34" charset="0"/>
              </a:rPr>
              <a:t>Quality Bonus Payment</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Nine performance measures</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Goals</a:t>
            </a:r>
          </a:p>
          <a:p>
            <a:pPr lvl="2"/>
            <a:endParaRPr lang="en-US" sz="400" dirty="0" smtClean="0">
              <a:latin typeface="Calibri" panose="020F0502020204030204" pitchFamily="34" charset="0"/>
            </a:endParaRPr>
          </a:p>
          <a:p>
            <a:pPr lvl="2"/>
            <a:r>
              <a:rPr lang="en-US" dirty="0" smtClean="0">
                <a:latin typeface="Calibri" panose="020F0502020204030204" pitchFamily="34" charset="0"/>
              </a:rPr>
              <a:t>Meet the statewide benchmark </a:t>
            </a:r>
          </a:p>
          <a:p>
            <a:pPr lvl="2"/>
            <a:endParaRPr lang="en-US" sz="400" dirty="0" smtClean="0">
              <a:latin typeface="Calibri" panose="020F0502020204030204" pitchFamily="34" charset="0"/>
            </a:endParaRPr>
          </a:p>
          <a:p>
            <a:pPr lvl="2"/>
            <a:r>
              <a:rPr lang="en-US" dirty="0" smtClean="0">
                <a:latin typeface="Calibri" panose="020F0502020204030204" pitchFamily="34" charset="0"/>
              </a:rPr>
              <a:t>Show improvement over the CCBHC’s FY’16 performance</a:t>
            </a:r>
          </a:p>
          <a:p>
            <a:pPr lvl="1"/>
            <a:endParaRPr lang="en-US" sz="800" dirty="0" smtClean="0">
              <a:latin typeface="Calibri" panose="020F0502020204030204" pitchFamily="34" charset="0"/>
            </a:endParaRPr>
          </a:p>
          <a:p>
            <a:pPr lvl="1"/>
            <a:r>
              <a:rPr lang="en-US" dirty="0" smtClean="0">
                <a:latin typeface="Calibri" panose="020F0502020204030204" pitchFamily="34" charset="0"/>
              </a:rPr>
              <a:t>Annual bonus payment equal to at least 1% of total PPS payments for meeting the goals</a:t>
            </a:r>
          </a:p>
          <a:p>
            <a:pPr lvl="1"/>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val="988536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819912"/>
          </a:xfrm>
        </p:spPr>
        <p:txBody>
          <a:bodyPr>
            <a:normAutofit fontScale="90000"/>
          </a:bodyPr>
          <a:lstStyle/>
          <a:p>
            <a:pPr algn="ctr"/>
            <a:r>
              <a:rPr lang="en-US" sz="2000" b="0" dirty="0" smtClean="0">
                <a:effectLst/>
                <a:latin typeface="Calibri" panose="020F0502020204030204" pitchFamily="34" charset="0"/>
              </a:rPr>
              <a:t>What is the Demonstration Project and why is </a:t>
            </a:r>
            <a:r>
              <a:rPr lang="en-US" sz="2000" dirty="0" smtClean="0">
                <a:latin typeface="Calibri" panose="020F0502020204030204" pitchFamily="34" charset="0"/>
              </a:rPr>
              <a:t>it important?</a:t>
            </a:r>
            <a:r>
              <a:rPr lang="en-US" sz="2000" b="0" dirty="0" smtClean="0">
                <a:effectLst/>
                <a:latin typeface="Calibri" panose="020F0502020204030204" pitchFamily="34" charset="0"/>
              </a:rPr>
              <a:t/>
            </a:r>
            <a:br>
              <a:rPr lang="en-US" sz="2000" b="0" dirty="0" smtClean="0">
                <a:effectLst/>
                <a:latin typeface="Calibri" panose="020F0502020204030204" pitchFamily="34" charset="0"/>
              </a:rPr>
            </a:br>
            <a:r>
              <a:rPr lang="en-US" sz="3600" b="0" dirty="0" err="1" smtClean="0">
                <a:effectLst/>
                <a:latin typeface="Calibri" panose="020F0502020204030204" pitchFamily="34" charset="0"/>
              </a:rPr>
              <a:t>A</a:t>
            </a:r>
            <a:r>
              <a:rPr lang="en-US" sz="3600" b="0" dirty="0" smtClean="0">
                <a:effectLst/>
                <a:latin typeface="Calibri" panose="020F0502020204030204" pitchFamily="34" charset="0"/>
              </a:rPr>
              <a:t> Variety of Names</a:t>
            </a:r>
            <a:endParaRPr lang="en-US" sz="3600" b="0" dirty="0">
              <a:effectLst/>
              <a:latin typeface="Calibri" panose="020F0502020204030204" pitchFamily="34" charset="0"/>
            </a:endParaRPr>
          </a:p>
        </p:txBody>
      </p:sp>
      <p:sp>
        <p:nvSpPr>
          <p:cNvPr id="2" name="Content Placeholder 1"/>
          <p:cNvSpPr>
            <a:spLocks noGrp="1"/>
          </p:cNvSpPr>
          <p:nvPr>
            <p:ph idx="1"/>
          </p:nvPr>
        </p:nvSpPr>
        <p:spPr>
          <a:xfrm>
            <a:off x="533400" y="1828800"/>
            <a:ext cx="8229600" cy="4572000"/>
          </a:xfrm>
        </p:spPr>
        <p:txBody>
          <a:bodyPr/>
          <a:lstStyle/>
          <a:p>
            <a:r>
              <a:rPr lang="en-US" sz="2600" dirty="0" smtClean="0">
                <a:latin typeface="Calibri" panose="020F0502020204030204" pitchFamily="34" charset="0"/>
              </a:rPr>
              <a:t>The Excellence in Mental Health Act (EMH Act)</a:t>
            </a:r>
          </a:p>
          <a:p>
            <a:endParaRPr lang="en-US" sz="800" dirty="0" smtClean="0">
              <a:latin typeface="Calibri" panose="020F0502020204030204" pitchFamily="34" charset="0"/>
            </a:endParaRPr>
          </a:p>
          <a:p>
            <a:pPr lvl="1"/>
            <a:r>
              <a:rPr lang="en-US" sz="2200" dirty="0" smtClean="0">
                <a:latin typeface="Calibri" panose="020F0502020204030204" pitchFamily="34" charset="0"/>
              </a:rPr>
              <a:t>Co-sponsored by Senator Blunt</a:t>
            </a:r>
          </a:p>
          <a:p>
            <a:endParaRPr lang="en-US" sz="800" dirty="0" smtClean="0">
              <a:latin typeface="Calibri" panose="020F0502020204030204" pitchFamily="34" charset="0"/>
            </a:endParaRPr>
          </a:p>
          <a:p>
            <a:r>
              <a:rPr lang="en-US" sz="2600" dirty="0" smtClean="0">
                <a:latin typeface="Calibri" panose="020F0502020204030204" pitchFamily="34" charset="0"/>
              </a:rPr>
              <a:t>The Protecting Access to Medicare Act of 2014 (PAMA)</a:t>
            </a:r>
          </a:p>
          <a:p>
            <a:endParaRPr lang="en-US" sz="800" dirty="0" smtClean="0">
              <a:latin typeface="Calibri" panose="020F0502020204030204" pitchFamily="34" charset="0"/>
            </a:endParaRPr>
          </a:p>
          <a:p>
            <a:pPr lvl="1"/>
            <a:r>
              <a:rPr lang="en-US" sz="2400" dirty="0" smtClean="0">
                <a:latin typeface="Calibri" panose="020F0502020204030204" pitchFamily="34" charset="0"/>
              </a:rPr>
              <a:t>Section 223:  Demonstration Programs to Improve Community Mental Health Services</a:t>
            </a:r>
          </a:p>
          <a:p>
            <a:pPr lvl="1"/>
            <a:endParaRPr lang="en-US" sz="800" dirty="0" smtClean="0">
              <a:latin typeface="Calibri" panose="020F0502020204030204" pitchFamily="34" charset="0"/>
            </a:endParaRPr>
          </a:p>
          <a:p>
            <a:r>
              <a:rPr lang="en-US" sz="2800" dirty="0" smtClean="0">
                <a:latin typeface="Calibri" panose="020F0502020204030204" pitchFamily="34" charset="0"/>
              </a:rPr>
              <a:t>The CCBHC PPS Demonstration Project</a:t>
            </a:r>
          </a:p>
          <a:p>
            <a:pPr lvl="1"/>
            <a:endParaRPr lang="en-US" sz="800" dirty="0" smtClean="0">
              <a:latin typeface="Calibri" panose="020F0502020204030204" pitchFamily="34" charset="0"/>
            </a:endParaRPr>
          </a:p>
          <a:p>
            <a:pPr marL="274320" lvl="1" indent="0">
              <a:buNone/>
            </a:pPr>
            <a:endParaRPr lang="en-US" dirty="0">
              <a:latin typeface="Calibri" panose="020F0502020204030204" pitchFamily="34" charset="0"/>
            </a:endParaRPr>
          </a:p>
        </p:txBody>
      </p:sp>
    </p:spTree>
    <p:extLst>
      <p:ext uri="{BB962C8B-B14F-4D97-AF65-F5344CB8AC3E}">
        <p14:creationId xmlns:p14="http://schemas.microsoft.com/office/powerpoint/2010/main" val="575281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latin typeface="Calibri" panose="020F0502020204030204" pitchFamily="34" charset="0"/>
              </a:rPr>
              <a:t>QBP Measures</a:t>
            </a:r>
            <a:endParaRPr lang="en-US" sz="3600" dirty="0">
              <a:latin typeface="Calibri" panose="020F0502020204030204" pitchFamily="34" charset="0"/>
            </a:endParaRPr>
          </a:p>
        </p:txBody>
      </p:sp>
      <p:sp>
        <p:nvSpPr>
          <p:cNvPr id="3" name="Content Placeholder 2"/>
          <p:cNvSpPr>
            <a:spLocks noGrp="1"/>
          </p:cNvSpPr>
          <p:nvPr>
            <p:ph idx="1"/>
          </p:nvPr>
        </p:nvSpPr>
        <p:spPr/>
        <p:txBody>
          <a:bodyPr>
            <a:normAutofit fontScale="92500"/>
          </a:bodyPr>
          <a:lstStyle/>
          <a:p>
            <a:r>
              <a:rPr lang="en-US" dirty="0" smtClean="0"/>
              <a:t>New SUD Dependence with initiation of SUD treatment</a:t>
            </a:r>
          </a:p>
          <a:p>
            <a:endParaRPr lang="en-US" sz="900" dirty="0" smtClean="0"/>
          </a:p>
          <a:p>
            <a:r>
              <a:rPr lang="en-US" dirty="0" smtClean="0"/>
              <a:t>New SUD Dependence with engagement in SUD treatment</a:t>
            </a:r>
          </a:p>
          <a:p>
            <a:endParaRPr lang="en-US" sz="900" dirty="0" smtClean="0"/>
          </a:p>
          <a:p>
            <a:r>
              <a:rPr lang="en-US" dirty="0" smtClean="0"/>
              <a:t>Suicide Risk Assessment for Major Depressive Disorder(Youth)</a:t>
            </a:r>
          </a:p>
          <a:p>
            <a:endParaRPr lang="en-US" sz="900" dirty="0" smtClean="0"/>
          </a:p>
          <a:p>
            <a:r>
              <a:rPr lang="en-US" dirty="0" smtClean="0"/>
              <a:t>Suicide </a:t>
            </a:r>
            <a:r>
              <a:rPr lang="en-US" dirty="0"/>
              <a:t>Risk Assessment for Major Depressive Disorder </a:t>
            </a:r>
            <a:r>
              <a:rPr lang="en-US" dirty="0" smtClean="0"/>
              <a:t>(Adult)</a:t>
            </a:r>
          </a:p>
          <a:p>
            <a:endParaRPr lang="en-US" sz="900" dirty="0" smtClean="0"/>
          </a:p>
          <a:p>
            <a:r>
              <a:rPr lang="en-US" dirty="0" smtClean="0"/>
              <a:t>Adherence to Antipsychotic Medication for Schizophrenia</a:t>
            </a:r>
          </a:p>
          <a:p>
            <a:endParaRPr lang="en-US" sz="900" dirty="0" smtClean="0"/>
          </a:p>
          <a:p>
            <a:r>
              <a:rPr lang="en-US" dirty="0" smtClean="0"/>
              <a:t>Follow-up within 7 days post Hospitalization for MH (Adult)</a:t>
            </a:r>
          </a:p>
          <a:p>
            <a:endParaRPr lang="en-US" sz="900" dirty="0" smtClean="0"/>
          </a:p>
          <a:p>
            <a:r>
              <a:rPr lang="en-US" dirty="0" smtClean="0"/>
              <a:t>Follow-up within 30 days post Hospitalization for MH (Adult)</a:t>
            </a:r>
          </a:p>
          <a:p>
            <a:endParaRPr lang="en-US" sz="900" dirty="0" smtClean="0"/>
          </a:p>
          <a:p>
            <a:r>
              <a:rPr lang="en-US" dirty="0" smtClean="0"/>
              <a:t>Follow-up </a:t>
            </a:r>
            <a:r>
              <a:rPr lang="en-US" dirty="0"/>
              <a:t>within 7 days post Hospitalization for MH </a:t>
            </a:r>
            <a:r>
              <a:rPr lang="en-US" dirty="0" smtClean="0"/>
              <a:t>(Youth)</a:t>
            </a:r>
            <a:endParaRPr lang="en-US" dirty="0"/>
          </a:p>
          <a:p>
            <a:endParaRPr lang="en-US" sz="900" dirty="0" smtClean="0"/>
          </a:p>
          <a:p>
            <a:r>
              <a:rPr lang="en-US" dirty="0" smtClean="0"/>
              <a:t>Follow-up </a:t>
            </a:r>
            <a:r>
              <a:rPr lang="en-US" dirty="0"/>
              <a:t>within 30 days post Hospitalization for MH </a:t>
            </a:r>
            <a:r>
              <a:rPr lang="en-US" dirty="0" smtClean="0"/>
              <a:t>(Youth)</a:t>
            </a:r>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449802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200" dirty="0" smtClean="0">
                <a:latin typeface="Calibri" panose="020F0502020204030204" pitchFamily="34" charset="0"/>
              </a:rPr>
              <a:t>CCBHC PPS</a:t>
            </a:r>
            <a:br>
              <a:rPr lang="en-US" sz="3200" dirty="0" smtClean="0">
                <a:latin typeface="Calibri" panose="020F0502020204030204" pitchFamily="34" charset="0"/>
              </a:rPr>
            </a:br>
            <a:r>
              <a:rPr lang="en-US" sz="3200" dirty="0" smtClean="0">
                <a:latin typeface="Calibri" panose="020F0502020204030204" pitchFamily="34" charset="0"/>
              </a:rPr>
              <a:t>Demonstration Project</a:t>
            </a:r>
            <a:endParaRPr lang="en-US" sz="3200" dirty="0">
              <a:latin typeface="Calibri" panose="020F0502020204030204" pitchFamily="34" charset="0"/>
            </a:endParaRPr>
          </a:p>
        </p:txBody>
      </p:sp>
      <p:sp>
        <p:nvSpPr>
          <p:cNvPr id="3" name="Content Placeholder 2"/>
          <p:cNvSpPr>
            <a:spLocks noGrp="1"/>
          </p:cNvSpPr>
          <p:nvPr>
            <p:ph idx="1"/>
          </p:nvPr>
        </p:nvSpPr>
        <p:spPr/>
        <p:txBody>
          <a:bodyPr/>
          <a:lstStyle/>
          <a:p>
            <a:pPr marL="0" indent="0" algn="ctr">
              <a:buNone/>
            </a:pPr>
            <a:endParaRPr lang="en-US" sz="2000" dirty="0" smtClean="0"/>
          </a:p>
          <a:p>
            <a:pPr marL="0" indent="0" algn="ctr">
              <a:buNone/>
            </a:pPr>
            <a:r>
              <a:rPr lang="en-US" sz="2800" dirty="0" smtClean="0"/>
              <a:t>Moving from</a:t>
            </a:r>
          </a:p>
          <a:p>
            <a:pPr marL="0" indent="0" algn="ctr">
              <a:buNone/>
            </a:pPr>
            <a:endParaRPr lang="en-US" sz="800" b="1" dirty="0" smtClean="0"/>
          </a:p>
          <a:p>
            <a:pPr marL="0" indent="0" algn="ctr">
              <a:buNone/>
            </a:pPr>
            <a:r>
              <a:rPr lang="en-US" sz="2800" b="1" dirty="0" smtClean="0"/>
              <a:t>Fee-for-Service </a:t>
            </a:r>
            <a:r>
              <a:rPr lang="en-US" sz="2800" dirty="0" smtClean="0"/>
              <a:t> </a:t>
            </a:r>
          </a:p>
          <a:p>
            <a:pPr marL="0" indent="0" algn="ctr">
              <a:buNone/>
            </a:pPr>
            <a:endParaRPr lang="en-US" sz="800" dirty="0" smtClean="0"/>
          </a:p>
          <a:p>
            <a:pPr marL="0" indent="0" algn="ctr">
              <a:buNone/>
            </a:pPr>
            <a:r>
              <a:rPr lang="en-US" sz="2800" dirty="0"/>
              <a:t>t</a:t>
            </a:r>
            <a:r>
              <a:rPr lang="en-US" sz="2800" dirty="0" smtClean="0"/>
              <a:t>o</a:t>
            </a:r>
          </a:p>
          <a:p>
            <a:pPr marL="0" indent="0" algn="ctr">
              <a:buNone/>
            </a:pPr>
            <a:endParaRPr lang="en-US" sz="800" b="1" dirty="0" smtClean="0"/>
          </a:p>
          <a:p>
            <a:pPr marL="0" indent="0" algn="ctr">
              <a:buNone/>
            </a:pPr>
            <a:r>
              <a:rPr lang="en-US" sz="2800" b="1" dirty="0" smtClean="0"/>
              <a:t>Prospective Payment</a:t>
            </a:r>
            <a:endParaRPr lang="en-US" sz="2800" dirty="0" smtClean="0"/>
          </a:p>
          <a:p>
            <a:pPr marL="0" indent="0" algn="ctr">
              <a:buNone/>
            </a:pPr>
            <a:endParaRPr lang="en-US" sz="800" dirty="0" smtClean="0"/>
          </a:p>
          <a:p>
            <a:pPr marL="0" indent="0" algn="ctr">
              <a:buNone/>
            </a:pPr>
            <a:r>
              <a:rPr lang="en-US" sz="2800" dirty="0"/>
              <a:t>w</a:t>
            </a:r>
            <a:r>
              <a:rPr lang="en-US" sz="2800" dirty="0" smtClean="0"/>
              <a:t>ith</a:t>
            </a:r>
          </a:p>
          <a:p>
            <a:pPr marL="0" indent="0" algn="ctr">
              <a:buNone/>
            </a:pPr>
            <a:endParaRPr lang="en-US" sz="800" b="1" dirty="0" smtClean="0"/>
          </a:p>
          <a:p>
            <a:pPr marL="0" indent="0" algn="ctr">
              <a:buNone/>
            </a:pPr>
            <a:r>
              <a:rPr lang="en-US" sz="2800" b="1" dirty="0" smtClean="0"/>
              <a:t>A Pay-for-Performance Component</a:t>
            </a:r>
            <a:endParaRPr lang="en-US" sz="2800" dirty="0"/>
          </a:p>
        </p:txBody>
      </p:sp>
    </p:spTree>
    <p:extLst>
      <p:ext uri="{BB962C8B-B14F-4D97-AF65-F5344CB8AC3E}">
        <p14:creationId xmlns:p14="http://schemas.microsoft.com/office/powerpoint/2010/main" val="42369643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4800" y="609600"/>
            <a:ext cx="8229600" cy="990600"/>
          </a:xfrm>
        </p:spPr>
        <p:txBody>
          <a:bodyPr>
            <a:normAutofit fontScale="90000"/>
          </a:bodyPr>
          <a:lstStyle/>
          <a:p>
            <a:pPr algn="ctr"/>
            <a:r>
              <a:rPr lang="en-US" sz="3600" dirty="0" smtClean="0">
                <a:latin typeface="Calibri" panose="020F0502020204030204" pitchFamily="34" charset="0"/>
              </a:rPr>
              <a:t>What Happens </a:t>
            </a:r>
            <a:r>
              <a:rPr lang="en-US" dirty="0" smtClean="0">
                <a:latin typeface="Calibri" panose="020F0502020204030204" pitchFamily="34" charset="0"/>
              </a:rPr>
              <a:t/>
            </a:r>
            <a:br>
              <a:rPr lang="en-US" dirty="0" smtClean="0">
                <a:latin typeface="Calibri" panose="020F0502020204030204" pitchFamily="34" charset="0"/>
              </a:rPr>
            </a:br>
            <a:r>
              <a:rPr lang="en-US" sz="4200" dirty="0" smtClean="0">
                <a:latin typeface="Calibri" panose="020F0502020204030204" pitchFamily="34" charset="0"/>
              </a:rPr>
              <a:t>When It’s Over?</a:t>
            </a:r>
            <a:endParaRPr lang="en-US" sz="4200" dirty="0">
              <a:latin typeface="Calibri" panose="020F0502020204030204" pitchFamily="34" charset="0"/>
            </a:endParaRPr>
          </a:p>
        </p:txBody>
      </p:sp>
      <p:sp>
        <p:nvSpPr>
          <p:cNvPr id="7" name="Content Placeholder 6"/>
          <p:cNvSpPr>
            <a:spLocks noGrp="1"/>
          </p:cNvSpPr>
          <p:nvPr>
            <p:ph idx="1"/>
          </p:nvPr>
        </p:nvSpPr>
        <p:spPr>
          <a:xfrm>
            <a:off x="457200" y="1828800"/>
            <a:ext cx="8229600" cy="4648200"/>
          </a:xfrm>
        </p:spPr>
        <p:txBody>
          <a:bodyPr/>
          <a:lstStyle/>
          <a:p>
            <a:endParaRPr lang="en-US" sz="2000" dirty="0" smtClean="0">
              <a:latin typeface="Calibri" panose="020F0502020204030204" pitchFamily="34" charset="0"/>
            </a:endParaRPr>
          </a:p>
          <a:p>
            <a:r>
              <a:rPr lang="en-US" sz="2800" dirty="0" smtClean="0">
                <a:latin typeface="Calibri" panose="020F0502020204030204" pitchFamily="34" charset="0"/>
              </a:rPr>
              <a:t>It’s really a Pilot Program</a:t>
            </a:r>
          </a:p>
          <a:p>
            <a:pPr marL="0" indent="0">
              <a:buNone/>
            </a:pPr>
            <a:endParaRPr lang="en-US" sz="800" dirty="0" smtClean="0">
              <a:latin typeface="Calibri" panose="020F0502020204030204" pitchFamily="34" charset="0"/>
            </a:endParaRPr>
          </a:p>
          <a:p>
            <a:r>
              <a:rPr lang="en-US" sz="2800" dirty="0" smtClean="0">
                <a:latin typeface="Calibri" panose="020F0502020204030204" pitchFamily="34" charset="0"/>
              </a:rPr>
              <a:t>There are Options</a:t>
            </a:r>
          </a:p>
          <a:p>
            <a:pPr lvl="1"/>
            <a:endParaRPr lang="en-US" sz="800" dirty="0" smtClean="0">
              <a:latin typeface="Calibri" panose="020F0502020204030204" pitchFamily="34" charset="0"/>
            </a:endParaRPr>
          </a:p>
          <a:p>
            <a:pPr lvl="1"/>
            <a:r>
              <a:rPr lang="en-US" sz="2400" dirty="0" smtClean="0">
                <a:latin typeface="Calibri" panose="020F0502020204030204" pitchFamily="34" charset="0"/>
              </a:rPr>
              <a:t>New Legislation</a:t>
            </a:r>
          </a:p>
          <a:p>
            <a:pPr lvl="1"/>
            <a:endParaRPr lang="en-US" sz="800" dirty="0" smtClean="0">
              <a:latin typeface="Calibri" panose="020F0502020204030204" pitchFamily="34" charset="0"/>
            </a:endParaRPr>
          </a:p>
          <a:p>
            <a:pPr lvl="1"/>
            <a:r>
              <a:rPr lang="en-US" sz="2400" dirty="0" smtClean="0">
                <a:latin typeface="Calibri" panose="020F0502020204030204" pitchFamily="34" charset="0"/>
              </a:rPr>
              <a:t>Medicaid Amendments and Waivers</a:t>
            </a:r>
            <a:endParaRPr lang="en-US" sz="2400" dirty="0">
              <a:latin typeface="Calibri" panose="020F0502020204030204" pitchFamily="34" charset="0"/>
            </a:endParaRPr>
          </a:p>
        </p:txBody>
      </p:sp>
    </p:spTree>
    <p:extLst>
      <p:ext uri="{BB962C8B-B14F-4D97-AF65-F5344CB8AC3E}">
        <p14:creationId xmlns:p14="http://schemas.microsoft.com/office/powerpoint/2010/main" val="2540806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sp>
        <p:nvSpPr>
          <p:cNvPr id="8" name="Content Placeholder 7"/>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r>
              <a:rPr lang="en-US" sz="4000" dirty="0" smtClean="0"/>
              <a:t>Questions?</a:t>
            </a:r>
            <a:endParaRPr lang="en-US" sz="4000" dirty="0"/>
          </a:p>
        </p:txBody>
      </p:sp>
    </p:spTree>
    <p:extLst>
      <p:ext uri="{BB962C8B-B14F-4D97-AF65-F5344CB8AC3E}">
        <p14:creationId xmlns:p14="http://schemas.microsoft.com/office/powerpoint/2010/main" val="2993136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533400"/>
            <a:ext cx="7848600" cy="1143000"/>
          </a:xfrm>
        </p:spPr>
        <p:txBody>
          <a:bodyPr>
            <a:noAutofit/>
          </a:bodyPr>
          <a:lstStyle/>
          <a:p>
            <a:pPr algn="ctr"/>
            <a:r>
              <a:rPr lang="en-US" sz="1800" dirty="0">
                <a:latin typeface="Calibri" panose="020F0502020204030204" pitchFamily="34" charset="0"/>
              </a:rPr>
              <a:t>What is the Demonstration Project and why is it important</a:t>
            </a:r>
            <a:r>
              <a:rPr lang="en-US" sz="1800" dirty="0" smtClean="0">
                <a:latin typeface="Calibri" panose="020F0502020204030204" pitchFamily="34" charset="0"/>
              </a:rPr>
              <a:t>?</a:t>
            </a:r>
            <a:r>
              <a:rPr lang="en-US" sz="3600" b="0" dirty="0" smtClean="0">
                <a:effectLst/>
                <a:latin typeface="Calibri" panose="020F0502020204030204" pitchFamily="34" charset="0"/>
              </a:rPr>
              <a:t/>
            </a:r>
            <a:br>
              <a:rPr lang="en-US" sz="3600" b="0" dirty="0" smtClean="0">
                <a:effectLst/>
                <a:latin typeface="Calibri" panose="020F0502020204030204" pitchFamily="34" charset="0"/>
              </a:rPr>
            </a:br>
            <a:r>
              <a:rPr lang="en-US" sz="3600" b="0" dirty="0" smtClean="0">
                <a:effectLst/>
                <a:latin typeface="Calibri" panose="020F0502020204030204" pitchFamily="34" charset="0"/>
              </a:rPr>
              <a:t>The Federal Requirements</a:t>
            </a:r>
            <a:endParaRPr lang="en-US" sz="3600" b="0" dirty="0">
              <a:effectLst/>
              <a:latin typeface="Calibri" panose="020F0502020204030204" pitchFamily="34" charset="0"/>
            </a:endParaRPr>
          </a:p>
        </p:txBody>
      </p:sp>
      <p:sp>
        <p:nvSpPr>
          <p:cNvPr id="2" name="Content Placeholder 1"/>
          <p:cNvSpPr>
            <a:spLocks noGrp="1"/>
          </p:cNvSpPr>
          <p:nvPr>
            <p:ph idx="1"/>
          </p:nvPr>
        </p:nvSpPr>
        <p:spPr>
          <a:xfrm>
            <a:off x="457200" y="1905000"/>
            <a:ext cx="8229600" cy="4495800"/>
          </a:xfrm>
        </p:spPr>
        <p:txBody>
          <a:bodyPr>
            <a:normAutofit/>
          </a:bodyPr>
          <a:lstStyle/>
          <a:p>
            <a:r>
              <a:rPr lang="en-US" sz="2800" dirty="0" smtClean="0">
                <a:latin typeface="Calibri" panose="020F0502020204030204" pitchFamily="34" charset="0"/>
              </a:rPr>
              <a:t>Section 223 of the Act authorizes CMS/SAMHSA to</a:t>
            </a:r>
          </a:p>
          <a:p>
            <a:endParaRPr lang="en-US" sz="900" dirty="0">
              <a:latin typeface="Calibri" panose="020F0502020204030204" pitchFamily="34" charset="0"/>
            </a:endParaRPr>
          </a:p>
          <a:p>
            <a:pPr lvl="1"/>
            <a:r>
              <a:rPr lang="en-US" sz="2400" dirty="0" smtClean="0">
                <a:latin typeface="Calibri" panose="020F0502020204030204" pitchFamily="34" charset="0"/>
              </a:rPr>
              <a:t>Pilot a Medicaid </a:t>
            </a:r>
            <a:r>
              <a:rPr lang="en-US" sz="2400" u="sng" dirty="0" smtClean="0">
                <a:latin typeface="Calibri" panose="020F0502020204030204" pitchFamily="34" charset="0"/>
              </a:rPr>
              <a:t>Prospective Payment System (PPS) </a:t>
            </a:r>
            <a:r>
              <a:rPr lang="en-US" sz="2400" dirty="0" smtClean="0">
                <a:latin typeface="Calibri" panose="020F0502020204030204" pitchFamily="34" charset="0"/>
              </a:rPr>
              <a:t>for mental health services provided by </a:t>
            </a:r>
            <a:r>
              <a:rPr lang="en-US" sz="2400" u="sng" dirty="0" smtClean="0">
                <a:latin typeface="Calibri" panose="020F0502020204030204" pitchFamily="34" charset="0"/>
              </a:rPr>
              <a:t>certified Community Behavioral Health Clinics (CCBHCs) </a:t>
            </a:r>
            <a:r>
              <a:rPr lang="en-US" sz="2400" dirty="0" smtClean="0">
                <a:latin typeface="Calibri" panose="020F0502020204030204" pitchFamily="34" charset="0"/>
              </a:rPr>
              <a:t>for two years, in no more than eight states.</a:t>
            </a:r>
          </a:p>
          <a:p>
            <a:endParaRPr lang="en-US" sz="800" dirty="0" smtClean="0">
              <a:latin typeface="Calibri" panose="020F0502020204030204" pitchFamily="34" charset="0"/>
            </a:endParaRPr>
          </a:p>
          <a:p>
            <a:pPr lvl="1"/>
            <a:r>
              <a:rPr lang="en-US" sz="2400" u="sng" dirty="0">
                <a:latin typeface="Calibri" panose="020F0502020204030204" pitchFamily="34" charset="0"/>
              </a:rPr>
              <a:t>A</a:t>
            </a:r>
            <a:r>
              <a:rPr lang="en-US" sz="2400" u="sng" dirty="0" smtClean="0">
                <a:latin typeface="Calibri" panose="020F0502020204030204" pitchFamily="34" charset="0"/>
              </a:rPr>
              <a:t>ward planning grants </a:t>
            </a:r>
            <a:r>
              <a:rPr lang="en-US" sz="2400" dirty="0" smtClean="0">
                <a:latin typeface="Calibri" panose="020F0502020204030204" pitchFamily="34" charset="0"/>
              </a:rPr>
              <a:t>to assist states in preparing to apply to participate in the demonstration project.</a:t>
            </a:r>
          </a:p>
          <a:p>
            <a:pPr marL="274320" lvl="1" indent="0">
              <a:buNone/>
            </a:pPr>
            <a:endParaRPr lang="en-US" sz="800" dirty="0" smtClean="0">
              <a:latin typeface="Calibri" panose="020F0502020204030204" pitchFamily="34" charset="0"/>
            </a:endParaRPr>
          </a:p>
          <a:p>
            <a:pPr lvl="1"/>
            <a:r>
              <a:rPr lang="en-US" sz="2400" dirty="0" smtClean="0">
                <a:latin typeface="Calibri" panose="020F0502020204030204" pitchFamily="34" charset="0"/>
              </a:rPr>
              <a:t>Requires a </a:t>
            </a:r>
            <a:r>
              <a:rPr lang="en-US" sz="2400" u="sng" dirty="0" smtClean="0">
                <a:latin typeface="Calibri" panose="020F0502020204030204" pitchFamily="34" charset="0"/>
              </a:rPr>
              <a:t>national evaluation </a:t>
            </a:r>
            <a:r>
              <a:rPr lang="en-US" sz="2400" dirty="0" smtClean="0">
                <a:latin typeface="Calibri" panose="020F0502020204030204" pitchFamily="34" charset="0"/>
              </a:rPr>
              <a:t>of the demonstration</a:t>
            </a:r>
          </a:p>
          <a:p>
            <a:pPr lvl="1"/>
            <a:endParaRPr lang="en-US" sz="400" dirty="0" smtClean="0">
              <a:latin typeface="Calibri" panose="020F0502020204030204" pitchFamily="34" charset="0"/>
            </a:endParaRPr>
          </a:p>
          <a:p>
            <a:endParaRPr lang="en-US" sz="400" dirty="0" smtClean="0">
              <a:latin typeface="Calibri" panose="020F0502020204030204" pitchFamily="34" charset="0"/>
            </a:endParaRPr>
          </a:p>
        </p:txBody>
      </p:sp>
    </p:spTree>
    <p:extLst>
      <p:ext uri="{BB962C8B-B14F-4D97-AF65-F5344CB8AC3E}">
        <p14:creationId xmlns:p14="http://schemas.microsoft.com/office/powerpoint/2010/main" val="968326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a:latin typeface="Calibri" panose="020F0502020204030204" pitchFamily="34" charset="0"/>
              </a:rPr>
              <a:t>What is the Demonstration Project and why is it important?</a:t>
            </a:r>
            <a:r>
              <a:rPr lang="en-US" sz="6600" dirty="0">
                <a:latin typeface="Calibri" panose="020F0502020204030204" pitchFamily="34" charset="0"/>
              </a:rPr>
              <a:t/>
            </a:r>
            <a:br>
              <a:rPr lang="en-US" sz="6600" dirty="0">
                <a:latin typeface="Calibri" panose="020F0502020204030204" pitchFamily="34" charset="0"/>
              </a:rPr>
            </a:br>
            <a:r>
              <a:rPr lang="en-US" sz="3600" dirty="0">
                <a:latin typeface="Calibri" panose="020F0502020204030204" pitchFamily="34" charset="0"/>
              </a:rPr>
              <a:t>The Federal Requirements</a:t>
            </a:r>
            <a:endParaRPr lang="en-US" sz="3600" dirty="0"/>
          </a:p>
        </p:txBody>
      </p:sp>
      <p:sp>
        <p:nvSpPr>
          <p:cNvPr id="3" name="Content Placeholder 2"/>
          <p:cNvSpPr>
            <a:spLocks noGrp="1"/>
          </p:cNvSpPr>
          <p:nvPr>
            <p:ph idx="1"/>
          </p:nvPr>
        </p:nvSpPr>
        <p:spPr/>
        <p:txBody>
          <a:bodyPr/>
          <a:lstStyle/>
          <a:p>
            <a:pPr marL="182880" lvl="1"/>
            <a:r>
              <a:rPr lang="en-US" sz="2800" dirty="0">
                <a:latin typeface="Calibri" panose="020F0502020204030204" pitchFamily="34" charset="0"/>
              </a:rPr>
              <a:t>Section 223 of the Act </a:t>
            </a:r>
            <a:endParaRPr lang="en-US" sz="2800" dirty="0" smtClean="0">
              <a:latin typeface="Calibri" panose="020F0502020204030204" pitchFamily="34" charset="0"/>
            </a:endParaRPr>
          </a:p>
          <a:p>
            <a:pPr marL="457200" lvl="2"/>
            <a:endParaRPr lang="en-US" sz="800" dirty="0" smtClean="0">
              <a:latin typeface="Calibri" panose="020F0502020204030204" pitchFamily="34" charset="0"/>
            </a:endParaRPr>
          </a:p>
          <a:p>
            <a:pPr marL="457200" lvl="2"/>
            <a:r>
              <a:rPr lang="en-US" sz="2400" dirty="0" smtClean="0">
                <a:latin typeface="Calibri" panose="020F0502020204030204" pitchFamily="34" charset="0"/>
              </a:rPr>
              <a:t>Authorizes CMS to reimburse </a:t>
            </a:r>
            <a:r>
              <a:rPr lang="en-US" sz="2400" dirty="0">
                <a:latin typeface="Calibri" panose="020F0502020204030204" pitchFamily="34" charset="0"/>
              </a:rPr>
              <a:t>the selected states at an </a:t>
            </a:r>
            <a:r>
              <a:rPr lang="en-US" sz="2400" u="sng" dirty="0">
                <a:latin typeface="Calibri" panose="020F0502020204030204" pitchFamily="34" charset="0"/>
              </a:rPr>
              <a:t>enhanced Medicaid match </a:t>
            </a:r>
            <a:r>
              <a:rPr lang="en-US" sz="2400" u="sng" dirty="0" smtClean="0">
                <a:latin typeface="Calibri" panose="020F0502020204030204" pitchFamily="34" charset="0"/>
              </a:rPr>
              <a:t>rate</a:t>
            </a:r>
          </a:p>
          <a:p>
            <a:pPr marL="457200" lvl="2"/>
            <a:endParaRPr lang="en-US" sz="800" dirty="0" smtClean="0">
              <a:latin typeface="Calibri" panose="020F0502020204030204" pitchFamily="34" charset="0"/>
            </a:endParaRPr>
          </a:p>
          <a:p>
            <a:pPr marL="457200" lvl="2"/>
            <a:r>
              <a:rPr lang="en-US" sz="2400" dirty="0">
                <a:latin typeface="Calibri" panose="020F0502020204030204" pitchFamily="34" charset="0"/>
              </a:rPr>
              <a:t>Though not mentioned in the statute, CMS/SAMHSA have given states the </a:t>
            </a:r>
            <a:r>
              <a:rPr lang="en-US" sz="2400" u="sng" dirty="0">
                <a:latin typeface="Calibri" panose="020F0502020204030204" pitchFamily="34" charset="0"/>
              </a:rPr>
              <a:t>option to implement </a:t>
            </a:r>
            <a:r>
              <a:rPr lang="en-US" sz="2400" dirty="0">
                <a:latin typeface="Calibri" panose="020F0502020204030204" pitchFamily="34" charset="0"/>
              </a:rPr>
              <a:t>a form of </a:t>
            </a:r>
            <a:r>
              <a:rPr lang="en-US" sz="2400" u="sng" dirty="0">
                <a:latin typeface="Calibri" panose="020F0502020204030204" pitchFamily="34" charset="0"/>
              </a:rPr>
              <a:t>Pay-for-Performance</a:t>
            </a:r>
            <a:r>
              <a:rPr lang="en-US" sz="2400" dirty="0">
                <a:latin typeface="Calibri" panose="020F0502020204030204" pitchFamily="34" charset="0"/>
              </a:rPr>
              <a:t> as part of the D</a:t>
            </a:r>
            <a:r>
              <a:rPr lang="en-US" sz="2400" dirty="0" smtClean="0">
                <a:latin typeface="Calibri" panose="020F0502020204030204" pitchFamily="34" charset="0"/>
              </a:rPr>
              <a:t>emonstration Project</a:t>
            </a:r>
          </a:p>
          <a:p>
            <a:pPr marL="182880" lvl="1"/>
            <a:endParaRPr lang="en-US" sz="800" dirty="0" smtClean="0">
              <a:latin typeface="Calibri" panose="020F0502020204030204" pitchFamily="34" charset="0"/>
            </a:endParaRPr>
          </a:p>
          <a:p>
            <a:pPr marL="182880" lvl="1"/>
            <a:r>
              <a:rPr lang="en-US" sz="2600" dirty="0" smtClean="0">
                <a:latin typeface="Calibri" panose="020F0502020204030204" pitchFamily="34" charset="0"/>
              </a:rPr>
              <a:t>Timeline</a:t>
            </a:r>
          </a:p>
          <a:p>
            <a:pPr marL="457200" lvl="2"/>
            <a:endParaRPr lang="en-US" sz="800" dirty="0" smtClean="0">
              <a:latin typeface="Calibri" panose="020F0502020204030204" pitchFamily="34" charset="0"/>
            </a:endParaRPr>
          </a:p>
          <a:p>
            <a:pPr marL="457200" lvl="2"/>
            <a:r>
              <a:rPr lang="en-US" sz="2400" dirty="0" smtClean="0">
                <a:latin typeface="Calibri" panose="020F0502020204030204" pitchFamily="34" charset="0"/>
              </a:rPr>
              <a:t>July 1, 2017 through June 30, 2019</a:t>
            </a:r>
            <a:endParaRPr lang="en-US" sz="2400" dirty="0">
              <a:latin typeface="Calibri" panose="020F0502020204030204" pitchFamily="34" charset="0"/>
            </a:endParaRPr>
          </a:p>
          <a:p>
            <a:pPr marL="182880" lvl="1"/>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val="3310380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1800" dirty="0">
                <a:latin typeface="Calibri" panose="020F0502020204030204" pitchFamily="34" charset="0"/>
              </a:rPr>
              <a:t>What is the Demonstration Project and why is it important?</a:t>
            </a:r>
            <a:r>
              <a:rPr lang="en-US" sz="8800" dirty="0">
                <a:latin typeface="Calibri" panose="020F0502020204030204" pitchFamily="34" charset="0"/>
              </a:rPr>
              <a:t/>
            </a:r>
            <a:br>
              <a:rPr lang="en-US" sz="8800" dirty="0">
                <a:latin typeface="Calibri" panose="020F0502020204030204" pitchFamily="34" charset="0"/>
              </a:rPr>
            </a:br>
            <a:r>
              <a:rPr lang="en-US" sz="3200" dirty="0" smtClean="0"/>
              <a:t>Why Is This Important?</a:t>
            </a:r>
            <a:endParaRPr lang="en-US" sz="3200" dirty="0"/>
          </a:p>
        </p:txBody>
      </p:sp>
      <p:sp>
        <p:nvSpPr>
          <p:cNvPr id="3" name="Content Placeholder 2"/>
          <p:cNvSpPr>
            <a:spLocks noGrp="1"/>
          </p:cNvSpPr>
          <p:nvPr>
            <p:ph idx="1"/>
          </p:nvPr>
        </p:nvSpPr>
        <p:spPr/>
        <p:txBody>
          <a:bodyPr/>
          <a:lstStyle/>
          <a:p>
            <a:r>
              <a:rPr lang="en-US" dirty="0" smtClean="0"/>
              <a:t>It establishes </a:t>
            </a:r>
            <a:r>
              <a:rPr lang="en-US" b="1" dirty="0" smtClean="0"/>
              <a:t>a place </a:t>
            </a:r>
            <a:r>
              <a:rPr lang="en-US" dirty="0" smtClean="0"/>
              <a:t>for community behavioral health organizations </a:t>
            </a:r>
            <a:r>
              <a:rPr lang="en-US" b="1" dirty="0" smtClean="0"/>
              <a:t>in federal statute</a:t>
            </a:r>
            <a:r>
              <a:rPr lang="en-US" dirty="0" smtClean="0"/>
              <a:t>.</a:t>
            </a:r>
          </a:p>
          <a:p>
            <a:endParaRPr lang="en-US" sz="900" dirty="0"/>
          </a:p>
          <a:p>
            <a:r>
              <a:rPr lang="en-US" dirty="0" smtClean="0"/>
              <a:t>It establishes </a:t>
            </a:r>
            <a:r>
              <a:rPr lang="en-US" b="1" dirty="0" smtClean="0"/>
              <a:t>national standards for organizations providing community behavioral health services</a:t>
            </a:r>
            <a:r>
              <a:rPr lang="en-US" dirty="0" smtClean="0"/>
              <a:t>.</a:t>
            </a:r>
          </a:p>
          <a:p>
            <a:endParaRPr lang="en-US" sz="800" dirty="0" smtClean="0"/>
          </a:p>
          <a:p>
            <a:r>
              <a:rPr lang="en-US" dirty="0" smtClean="0"/>
              <a:t>It provides an opportunity to implement </a:t>
            </a:r>
            <a:r>
              <a:rPr lang="en-US" b="1" dirty="0" smtClean="0"/>
              <a:t>cost based reimbursement</a:t>
            </a:r>
          </a:p>
          <a:p>
            <a:endParaRPr lang="en-US" sz="800" dirty="0"/>
          </a:p>
          <a:p>
            <a:r>
              <a:rPr lang="en-US" dirty="0" smtClean="0"/>
              <a:t>It has the potential to assist in </a:t>
            </a:r>
            <a:r>
              <a:rPr lang="en-US" b="1" dirty="0" smtClean="0"/>
              <a:t>expanding the array </a:t>
            </a:r>
            <a:r>
              <a:rPr lang="en-US" dirty="0" smtClean="0"/>
              <a:t>of services, </a:t>
            </a:r>
            <a:r>
              <a:rPr lang="en-US" b="1" dirty="0" smtClean="0"/>
              <a:t>improving access </a:t>
            </a:r>
            <a:r>
              <a:rPr lang="en-US" dirty="0" smtClean="0"/>
              <a:t>to</a:t>
            </a:r>
            <a:r>
              <a:rPr lang="en-US" b="1" dirty="0" smtClean="0"/>
              <a:t> </a:t>
            </a:r>
            <a:r>
              <a:rPr lang="en-US" dirty="0" smtClean="0"/>
              <a:t>care, and </a:t>
            </a:r>
            <a:r>
              <a:rPr lang="en-US" b="1" dirty="0" smtClean="0"/>
              <a:t>increasing the quality</a:t>
            </a:r>
            <a:r>
              <a:rPr lang="en-US" dirty="0" smtClean="0"/>
              <a:t> of care</a:t>
            </a:r>
            <a:endParaRPr lang="en-US" dirty="0"/>
          </a:p>
          <a:p>
            <a:endParaRPr lang="en-US" dirty="0"/>
          </a:p>
        </p:txBody>
      </p:sp>
    </p:spTree>
    <p:extLst>
      <p:ext uri="{BB962C8B-B14F-4D97-AF65-F5344CB8AC3E}">
        <p14:creationId xmlns:p14="http://schemas.microsoft.com/office/powerpoint/2010/main" val="1697159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400" dirty="0">
                <a:latin typeface="Calibri" panose="020F0502020204030204" pitchFamily="34" charset="0"/>
              </a:rPr>
              <a:t>What is the Demonstration Project and why is it important?</a:t>
            </a:r>
            <a:r>
              <a:rPr lang="en-US" sz="2400" dirty="0" smtClean="0">
                <a:solidFill>
                  <a:schemeClr val="tx1"/>
                </a:solidFill>
                <a:latin typeface="Calibri" panose="020F0502020204030204" pitchFamily="34" charset="0"/>
              </a:rPr>
              <a:t/>
            </a:r>
            <a:br>
              <a:rPr lang="en-US" sz="2400" dirty="0" smtClean="0">
                <a:solidFill>
                  <a:schemeClr val="tx1"/>
                </a:solidFill>
                <a:latin typeface="Calibri" panose="020F0502020204030204" pitchFamily="34" charset="0"/>
              </a:rPr>
            </a:br>
            <a:r>
              <a:rPr lang="en-US" dirty="0" smtClean="0">
                <a:latin typeface="Calibri" panose="020F0502020204030204" pitchFamily="34" charset="0"/>
              </a:rPr>
              <a:t>State Responsibilities</a:t>
            </a:r>
            <a:endParaRPr lang="en-US" dirty="0">
              <a:latin typeface="Calibri" panose="020F0502020204030204" pitchFamily="34" charset="0"/>
            </a:endParaRPr>
          </a:p>
        </p:txBody>
      </p:sp>
      <p:sp>
        <p:nvSpPr>
          <p:cNvPr id="3" name="Content Placeholder 2"/>
          <p:cNvSpPr>
            <a:spLocks noGrp="1"/>
          </p:cNvSpPr>
          <p:nvPr>
            <p:ph idx="1"/>
          </p:nvPr>
        </p:nvSpPr>
        <p:spPr/>
        <p:txBody>
          <a:bodyPr>
            <a:normAutofit/>
          </a:bodyPr>
          <a:lstStyle/>
          <a:p>
            <a:r>
              <a:rPr lang="en-US" sz="2600" dirty="0" smtClean="0">
                <a:latin typeface="Calibri" panose="020F0502020204030204" pitchFamily="34" charset="0"/>
              </a:rPr>
              <a:t>Based on an assessment of need, establish</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Populations of focus</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Required services and staffing</a:t>
            </a:r>
          </a:p>
          <a:p>
            <a:pPr lvl="1"/>
            <a:endParaRPr lang="en-US" sz="400" dirty="0" smtClean="0">
              <a:latin typeface="Calibri" panose="020F0502020204030204" pitchFamily="34" charset="0"/>
            </a:endParaRPr>
          </a:p>
          <a:p>
            <a:pPr lvl="1"/>
            <a:r>
              <a:rPr lang="en-US" sz="2400" dirty="0" smtClean="0">
                <a:latin typeface="Calibri" panose="020F0502020204030204" pitchFamily="34" charset="0"/>
              </a:rPr>
              <a:t>Required evidenced-based, promising and best practices</a:t>
            </a:r>
          </a:p>
          <a:p>
            <a:endParaRPr lang="en-US" sz="400" dirty="0" smtClean="0">
              <a:latin typeface="Calibri" panose="020F0502020204030204" pitchFamily="34" charset="0"/>
            </a:endParaRPr>
          </a:p>
          <a:p>
            <a:r>
              <a:rPr lang="en-US" sz="2600" dirty="0" smtClean="0">
                <a:latin typeface="Calibri" panose="020F0502020204030204" pitchFamily="34" charset="0"/>
              </a:rPr>
              <a:t>Based on SAMHSA certification criteria, designate Certified Community Behavioral Health Clinics</a:t>
            </a:r>
          </a:p>
          <a:p>
            <a:endParaRPr lang="en-US" sz="400" dirty="0" smtClean="0">
              <a:latin typeface="Calibri" panose="020F0502020204030204" pitchFamily="34" charset="0"/>
            </a:endParaRPr>
          </a:p>
          <a:p>
            <a:r>
              <a:rPr lang="en-US" sz="2600" dirty="0" smtClean="0">
                <a:latin typeface="Calibri" panose="020F0502020204030204" pitchFamily="34" charset="0"/>
              </a:rPr>
              <a:t>Based on CMS guidelines, establish a Prospective Payment System for CCBHCs</a:t>
            </a:r>
          </a:p>
          <a:p>
            <a:endParaRPr lang="en-US" sz="400" dirty="0" smtClean="0">
              <a:latin typeface="Calibri" panose="020F0502020204030204" pitchFamily="34" charset="0"/>
            </a:endParaRPr>
          </a:p>
          <a:p>
            <a:r>
              <a:rPr lang="en-US" sz="2600" dirty="0" smtClean="0">
                <a:latin typeface="Calibri" panose="020F0502020204030204" pitchFamily="34" charset="0"/>
              </a:rPr>
              <a:t>Based on SAMHSA reporting requirements, collect and report outcomes efficiency, effectiveness and health status </a:t>
            </a:r>
            <a:endParaRPr lang="en-US" sz="26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1B2F4A70-0FB1-4455-8AD5-60EE3C86314A}" type="slidenum">
              <a:rPr lang="en-US" smtClean="0"/>
              <a:pPr>
                <a:defRPr/>
              </a:pPr>
              <a:t>6</a:t>
            </a:fld>
            <a:endParaRPr lang="en-US" dirty="0"/>
          </a:p>
        </p:txBody>
      </p:sp>
    </p:spTree>
    <p:extLst>
      <p:ext uri="{BB962C8B-B14F-4D97-AF65-F5344CB8AC3E}">
        <p14:creationId xmlns:p14="http://schemas.microsoft.com/office/powerpoint/2010/main" val="998531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533400"/>
            <a:ext cx="8229600" cy="3200400"/>
          </a:xfrm>
        </p:spPr>
        <p:txBody>
          <a:bodyPr/>
          <a:lstStyle/>
          <a:p>
            <a:pPr algn="ctr"/>
            <a:r>
              <a:rPr lang="en-US" dirty="0" smtClean="0"/>
              <a:t>What is a CCBHC?</a:t>
            </a:r>
            <a:endParaRPr lang="en-US" dirty="0"/>
          </a:p>
        </p:txBody>
      </p:sp>
    </p:spTree>
    <p:extLst>
      <p:ext uri="{BB962C8B-B14F-4D97-AF65-F5344CB8AC3E}">
        <p14:creationId xmlns:p14="http://schemas.microsoft.com/office/powerpoint/2010/main" val="143970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2000" dirty="0" smtClean="0">
                <a:latin typeface="Calibri" panose="020F0502020204030204" pitchFamily="34" charset="0"/>
              </a:rPr>
              <a:t>What is a CCBHC?</a:t>
            </a:r>
            <a:br>
              <a:rPr lang="en-US" sz="2000" dirty="0" smtClean="0">
                <a:latin typeface="Calibri" panose="020F0502020204030204" pitchFamily="34" charset="0"/>
              </a:rPr>
            </a:br>
            <a:r>
              <a:rPr lang="en-US" sz="3600" dirty="0" smtClean="0">
                <a:latin typeface="Calibri" panose="020F0502020204030204" pitchFamily="34" charset="0"/>
              </a:rPr>
              <a:t>The CCBHC Paradigm </a:t>
            </a:r>
            <a:endParaRPr lang="en-US" sz="3600" dirty="0">
              <a:latin typeface="Calibri" panose="020F0502020204030204" pitchFamily="34" charset="0"/>
            </a:endParaRPr>
          </a:p>
        </p:txBody>
      </p:sp>
      <p:sp>
        <p:nvSpPr>
          <p:cNvPr id="5" name="Content Placeholder 4"/>
          <p:cNvSpPr>
            <a:spLocks noGrp="1"/>
          </p:cNvSpPr>
          <p:nvPr>
            <p:ph idx="1"/>
          </p:nvPr>
        </p:nvSpPr>
        <p:spPr/>
        <p:txBody>
          <a:bodyPr>
            <a:normAutofit fontScale="70000" lnSpcReduction="20000"/>
          </a:bodyPr>
          <a:lstStyle/>
          <a:p>
            <a:endParaRPr lang="en-US" sz="800" dirty="0" smtClean="0">
              <a:latin typeface="Calibri" panose="020F0502020204030204" pitchFamily="34" charset="0"/>
            </a:endParaRPr>
          </a:p>
          <a:p>
            <a:r>
              <a:rPr lang="en-US" sz="3600" dirty="0" smtClean="0">
                <a:latin typeface="Calibri" panose="020F0502020204030204" pitchFamily="34" charset="0"/>
              </a:rPr>
              <a:t>A non-profit or governmental organization</a:t>
            </a:r>
            <a:endParaRPr lang="en-US" sz="800" dirty="0" smtClean="0">
              <a:latin typeface="Calibri" panose="020F0502020204030204" pitchFamily="34" charset="0"/>
            </a:endParaRPr>
          </a:p>
          <a:p>
            <a:endParaRPr lang="en-US" sz="1100" dirty="0" smtClean="0">
              <a:latin typeface="Calibri" panose="020F0502020204030204" pitchFamily="34" charset="0"/>
            </a:endParaRPr>
          </a:p>
          <a:p>
            <a:r>
              <a:rPr lang="en-US" sz="3600" dirty="0" smtClean="0">
                <a:latin typeface="Calibri" panose="020F0502020204030204" pitchFamily="34" charset="0"/>
              </a:rPr>
              <a:t>Serving a specific geographic area</a:t>
            </a:r>
          </a:p>
          <a:p>
            <a:endParaRPr lang="en-US" sz="1100" dirty="0" smtClean="0">
              <a:latin typeface="Calibri" panose="020F0502020204030204" pitchFamily="34" charset="0"/>
            </a:endParaRPr>
          </a:p>
          <a:p>
            <a:r>
              <a:rPr lang="en-US" sz="3600" dirty="0" smtClean="0">
                <a:latin typeface="Calibri" panose="020F0502020204030204" pitchFamily="34" charset="0"/>
              </a:rPr>
              <a:t>Employing evidence-based, best and promising practices</a:t>
            </a:r>
          </a:p>
          <a:p>
            <a:endParaRPr lang="en-US" sz="1100" dirty="0" smtClean="0">
              <a:latin typeface="Calibri" panose="020F0502020204030204" pitchFamily="34" charset="0"/>
            </a:endParaRPr>
          </a:p>
          <a:p>
            <a:r>
              <a:rPr lang="en-US" sz="3600" dirty="0" smtClean="0">
                <a:latin typeface="Calibri" panose="020F0502020204030204" pitchFamily="34" charset="0"/>
              </a:rPr>
              <a:t>Coordinating care and providing a</a:t>
            </a:r>
            <a:r>
              <a:rPr lang="en-US" sz="3600" dirty="0">
                <a:latin typeface="Calibri" panose="020F0502020204030204" pitchFamily="34" charset="0"/>
              </a:rPr>
              <a:t> c</a:t>
            </a:r>
            <a:r>
              <a:rPr lang="en-US" sz="3600" dirty="0" smtClean="0">
                <a:latin typeface="Calibri" panose="020F0502020204030204" pitchFamily="34" charset="0"/>
              </a:rPr>
              <a:t>omprehensive </a:t>
            </a:r>
            <a:r>
              <a:rPr lang="en-US" sz="3600" dirty="0">
                <a:latin typeface="Calibri" panose="020F0502020204030204" pitchFamily="34" charset="0"/>
              </a:rPr>
              <a:t>a</a:t>
            </a:r>
            <a:r>
              <a:rPr lang="en-US" sz="3600" dirty="0" smtClean="0">
                <a:latin typeface="Calibri" panose="020F0502020204030204" pitchFamily="34" charset="0"/>
              </a:rPr>
              <a:t>rray of community </a:t>
            </a:r>
            <a:r>
              <a:rPr lang="en-US" sz="3600" dirty="0">
                <a:latin typeface="Calibri" panose="020F0502020204030204" pitchFamily="34" charset="0"/>
              </a:rPr>
              <a:t>b</a:t>
            </a:r>
            <a:r>
              <a:rPr lang="en-US" sz="3600" dirty="0" smtClean="0">
                <a:latin typeface="Calibri" panose="020F0502020204030204" pitchFamily="34" charset="0"/>
              </a:rPr>
              <a:t>ehavioral </a:t>
            </a:r>
            <a:r>
              <a:rPr lang="en-US" sz="3600" dirty="0">
                <a:latin typeface="Calibri" panose="020F0502020204030204" pitchFamily="34" charset="0"/>
              </a:rPr>
              <a:t>h</a:t>
            </a:r>
            <a:r>
              <a:rPr lang="en-US" sz="3600" dirty="0" smtClean="0">
                <a:latin typeface="Calibri" panose="020F0502020204030204" pitchFamily="34" charset="0"/>
              </a:rPr>
              <a:t>ealth services</a:t>
            </a:r>
          </a:p>
          <a:p>
            <a:endParaRPr lang="en-US" sz="1100" dirty="0" smtClean="0">
              <a:latin typeface="Calibri" panose="020F0502020204030204" pitchFamily="34" charset="0"/>
            </a:endParaRPr>
          </a:p>
          <a:p>
            <a:r>
              <a:rPr lang="en-US" sz="3600" dirty="0" smtClean="0">
                <a:latin typeface="Calibri" panose="020F0502020204030204" pitchFamily="34" charset="0"/>
              </a:rPr>
              <a:t>To the residents of the area and specific populations of focus</a:t>
            </a:r>
          </a:p>
          <a:p>
            <a:endParaRPr lang="en-US" sz="600" dirty="0" smtClean="0">
              <a:latin typeface="Calibri" panose="020F0502020204030204" pitchFamily="34" charset="0"/>
            </a:endParaRPr>
          </a:p>
          <a:p>
            <a:r>
              <a:rPr lang="en-US" sz="3600" dirty="0" smtClean="0">
                <a:latin typeface="Calibri" panose="020F0502020204030204" pitchFamily="34" charset="0"/>
              </a:rPr>
              <a:t>Regardless of their ability to pay</a:t>
            </a:r>
          </a:p>
          <a:p>
            <a:endParaRPr lang="en-US" sz="1100" dirty="0" smtClean="0">
              <a:latin typeface="Calibri" panose="020F0502020204030204" pitchFamily="34" charset="0"/>
            </a:endParaRPr>
          </a:p>
          <a:p>
            <a:r>
              <a:rPr lang="en-US" sz="3600" dirty="0" smtClean="0">
                <a:latin typeface="Calibri" panose="020F0502020204030204" pitchFamily="34" charset="0"/>
              </a:rPr>
              <a:t>Across the lifespan:  children, adolescents and adults</a:t>
            </a:r>
          </a:p>
          <a:p>
            <a:endParaRPr lang="en-US" sz="1100" dirty="0" smtClean="0">
              <a:latin typeface="Calibri" panose="020F0502020204030204" pitchFamily="34" charset="0"/>
            </a:endParaRPr>
          </a:p>
          <a:p>
            <a:r>
              <a:rPr lang="en-US" sz="3600" dirty="0" smtClean="0">
                <a:latin typeface="Calibri" panose="020F0502020204030204" pitchFamily="34" charset="0"/>
              </a:rPr>
              <a:t>Measuring and reporting specific outcomes regarding efficiency, effectiveness and health status</a:t>
            </a:r>
          </a:p>
          <a:p>
            <a:pPr marL="274320" lvl="1" indent="0">
              <a:buNone/>
            </a:pPr>
            <a:endParaRPr lang="en-US" dirty="0" smtClean="0">
              <a:latin typeface="Calibri" panose="020F0502020204030204" pitchFamily="34" charset="0"/>
            </a:endParaRPr>
          </a:p>
          <a:p>
            <a:pPr lvl="1"/>
            <a:endParaRPr lang="en-US" dirty="0">
              <a:latin typeface="Calibri" panose="020F0502020204030204" pitchFamily="34" charset="0"/>
            </a:endParaRPr>
          </a:p>
        </p:txBody>
      </p:sp>
      <p:sp>
        <p:nvSpPr>
          <p:cNvPr id="2" name="Slide Number Placeholder 1"/>
          <p:cNvSpPr>
            <a:spLocks noGrp="1"/>
          </p:cNvSpPr>
          <p:nvPr>
            <p:ph type="sldNum" sz="quarter" idx="12"/>
          </p:nvPr>
        </p:nvSpPr>
        <p:spPr/>
        <p:txBody>
          <a:bodyPr/>
          <a:lstStyle/>
          <a:p>
            <a:pPr>
              <a:defRPr/>
            </a:pPr>
            <a:fld id="{1B2F4A70-0FB1-4455-8AD5-60EE3C86314A}" type="slidenum">
              <a:rPr lang="en-US" smtClean="0"/>
              <a:pPr>
                <a:defRPr/>
              </a:pPr>
              <a:t>8</a:t>
            </a:fld>
            <a:endParaRPr lang="en-US" dirty="0"/>
          </a:p>
        </p:txBody>
      </p:sp>
    </p:spTree>
    <p:extLst>
      <p:ext uri="{BB962C8B-B14F-4D97-AF65-F5344CB8AC3E}">
        <p14:creationId xmlns:p14="http://schemas.microsoft.com/office/powerpoint/2010/main" val="18550972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normAutofit fontScale="90000"/>
          </a:bodyPr>
          <a:lstStyle/>
          <a:p>
            <a:pPr algn="ctr"/>
            <a:r>
              <a:rPr lang="en-US" dirty="0" smtClean="0">
                <a:latin typeface="Calibri" panose="020F0502020204030204" pitchFamily="34" charset="0"/>
              </a:rPr>
              <a:t>Comprehensive  Array of</a:t>
            </a:r>
            <a:br>
              <a:rPr lang="en-US" dirty="0" smtClean="0">
                <a:latin typeface="Calibri" panose="020F0502020204030204" pitchFamily="34" charset="0"/>
              </a:rPr>
            </a:br>
            <a:r>
              <a:rPr lang="en-US" dirty="0" smtClean="0">
                <a:latin typeface="Calibri" panose="020F0502020204030204" pitchFamily="34" charset="0"/>
              </a:rPr>
              <a:t>Community Behavioral Health Services</a:t>
            </a:r>
            <a:endParaRPr lang="en-US" dirty="0">
              <a:latin typeface="Calibri" panose="020F050202020403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1244061"/>
              </p:ext>
            </p:extLst>
          </p:nvPr>
        </p:nvGraphicFramePr>
        <p:xfrm>
          <a:off x="457200" y="1600200"/>
          <a:ext cx="8229600" cy="312420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562100">
                <a:tc>
                  <a:txBody>
                    <a:bodyPr/>
                    <a:lstStyle/>
                    <a:p>
                      <a:pPr algn="ctr"/>
                      <a:r>
                        <a:rPr lang="en-US" sz="2000" b="1" dirty="0" smtClean="0">
                          <a:latin typeface="Calibri" panose="020F0502020204030204" pitchFamily="34" charset="0"/>
                        </a:rPr>
                        <a:t>Crisis </a:t>
                      </a:r>
                    </a:p>
                    <a:p>
                      <a:pPr algn="ctr"/>
                      <a:r>
                        <a:rPr lang="en-US" sz="2000" b="1" dirty="0" smtClean="0">
                          <a:latin typeface="Calibri" panose="020F0502020204030204" pitchFamily="34" charset="0"/>
                        </a:rPr>
                        <a:t>Services*</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Screening,</a:t>
                      </a:r>
                      <a:r>
                        <a:rPr lang="en-US" sz="2000" b="1" baseline="0" dirty="0" smtClean="0">
                          <a:latin typeface="Calibri" panose="020F0502020204030204" pitchFamily="34" charset="0"/>
                        </a:rPr>
                        <a:t> Assessment and Diagnosis</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Treatment Planning</a:t>
                      </a:r>
                      <a:endParaRPr lang="en-US" sz="2000" b="1" dirty="0">
                        <a:latin typeface="Calibri" panose="020F0502020204030204" pitchFamily="34" charset="0"/>
                      </a:endParaRPr>
                    </a:p>
                  </a:txBody>
                  <a:tcPr anchor="ctr">
                    <a:solidFill>
                      <a:schemeClr val="accent1">
                        <a:lumMod val="20000"/>
                        <a:lumOff val="80000"/>
                      </a:schemeClr>
                    </a:solidFill>
                  </a:tcPr>
                </a:tc>
                <a:tc>
                  <a:txBody>
                    <a:bodyPr/>
                    <a:lstStyle/>
                    <a:p>
                      <a:pPr algn="ctr"/>
                      <a:r>
                        <a:rPr lang="en-US" sz="2000" b="1" dirty="0" smtClean="0">
                          <a:latin typeface="Calibri" panose="020F0502020204030204" pitchFamily="34" charset="0"/>
                        </a:rPr>
                        <a:t>Outpatient</a:t>
                      </a:r>
                      <a:r>
                        <a:rPr lang="en-US" sz="2000" b="1" baseline="0" dirty="0" smtClean="0">
                          <a:latin typeface="Calibri" panose="020F0502020204030204" pitchFamily="34" charset="0"/>
                        </a:rPr>
                        <a:t> MH and SUD Services</a:t>
                      </a:r>
                      <a:endParaRPr lang="en-US" sz="2000" b="1" dirty="0">
                        <a:latin typeface="Calibri" panose="020F0502020204030204" pitchFamily="34" charset="0"/>
                      </a:endParaRPr>
                    </a:p>
                  </a:txBody>
                  <a:tcPr anchor="ctr">
                    <a:solidFill>
                      <a:schemeClr val="accent1">
                        <a:lumMod val="20000"/>
                        <a:lumOff val="80000"/>
                      </a:schemeClr>
                    </a:solidFill>
                  </a:tcPr>
                </a:tc>
                <a:extLst>
                  <a:ext uri="{0D108BD9-81ED-4DB2-BD59-A6C34878D82A}">
                    <a16:rowId xmlns:a16="http://schemas.microsoft.com/office/drawing/2014/main" val="10000"/>
                  </a:ext>
                </a:extLst>
              </a:tr>
              <a:tr h="1562100">
                <a:tc>
                  <a:txBody>
                    <a:bodyPr/>
                    <a:lstStyle/>
                    <a:p>
                      <a:pPr algn="ctr"/>
                      <a:r>
                        <a:rPr lang="en-US" sz="2000" b="1" dirty="0" smtClean="0">
                          <a:latin typeface="Calibri" panose="020F0502020204030204" pitchFamily="34" charset="0"/>
                        </a:rPr>
                        <a:t>Primary</a:t>
                      </a:r>
                      <a:r>
                        <a:rPr lang="en-US" sz="2000" b="1" baseline="0" dirty="0" smtClean="0">
                          <a:latin typeface="Calibri" panose="020F0502020204030204" pitchFamily="34" charset="0"/>
                        </a:rPr>
                        <a:t> Care Screening and Monitoring</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Targeted Case Management</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Psychiatric Rehabilitation</a:t>
                      </a:r>
                      <a:endParaRPr lang="en-US" sz="2000" b="1" dirty="0">
                        <a:latin typeface="Calibri" panose="020F0502020204030204" pitchFamily="34" charset="0"/>
                      </a:endParaRPr>
                    </a:p>
                  </a:txBody>
                  <a:tcPr anchor="ctr"/>
                </a:tc>
                <a:tc>
                  <a:txBody>
                    <a:bodyPr/>
                    <a:lstStyle/>
                    <a:p>
                      <a:pPr algn="ctr"/>
                      <a:r>
                        <a:rPr lang="en-US" sz="2000" b="1" dirty="0" smtClean="0">
                          <a:latin typeface="Calibri" panose="020F0502020204030204" pitchFamily="34" charset="0"/>
                        </a:rPr>
                        <a:t>Peer and</a:t>
                      </a:r>
                      <a:r>
                        <a:rPr lang="en-US" sz="2000" b="1" baseline="0" dirty="0" smtClean="0">
                          <a:latin typeface="Calibri" panose="020F0502020204030204" pitchFamily="34" charset="0"/>
                        </a:rPr>
                        <a:t> Family/Caregiver Supports</a:t>
                      </a:r>
                      <a:endParaRPr lang="en-US" sz="2000" b="1" dirty="0">
                        <a:latin typeface="Calibri" panose="020F0502020204030204" pitchFamily="34" charset="0"/>
                      </a:endParaRPr>
                    </a:p>
                  </a:txBody>
                  <a:tcPr anchor="ctr"/>
                </a:tc>
                <a:extLst>
                  <a:ext uri="{0D108BD9-81ED-4DB2-BD59-A6C34878D82A}">
                    <a16:rowId xmlns:a16="http://schemas.microsoft.com/office/drawing/2014/main" val="10001"/>
                  </a:ext>
                </a:extLst>
              </a:tr>
            </a:tbl>
          </a:graphicData>
        </a:graphic>
      </p:graphicFrame>
      <p:sp>
        <p:nvSpPr>
          <p:cNvPr id="5" name="TextBox 4"/>
          <p:cNvSpPr txBox="1"/>
          <p:nvPr/>
        </p:nvSpPr>
        <p:spPr>
          <a:xfrm>
            <a:off x="1524000" y="4876799"/>
            <a:ext cx="6096000" cy="830997"/>
          </a:xfrm>
          <a:prstGeom prst="rect">
            <a:avLst/>
          </a:prstGeom>
          <a:noFill/>
          <a:ln w="3175">
            <a:solidFill>
              <a:schemeClr val="tx1"/>
            </a:solidFill>
          </a:ln>
        </p:spPr>
        <p:txBody>
          <a:bodyPr wrap="square" rtlCol="0">
            <a:spAutoFit/>
          </a:bodyPr>
          <a:lstStyle/>
          <a:p>
            <a:pPr algn="ctr"/>
            <a:r>
              <a:rPr lang="en-US" sz="2400" dirty="0" smtClean="0">
                <a:latin typeface="Calibri" panose="020F0502020204030204" pitchFamily="34" charset="0"/>
              </a:rPr>
              <a:t>Intensive Community-based MH Services for </a:t>
            </a:r>
          </a:p>
          <a:p>
            <a:pPr algn="ctr"/>
            <a:r>
              <a:rPr lang="en-US" sz="2400" dirty="0" smtClean="0">
                <a:latin typeface="Calibri" panose="020F0502020204030204" pitchFamily="34" charset="0"/>
              </a:rPr>
              <a:t>Members of the Armed Forces and Veterans</a:t>
            </a:r>
            <a:endParaRPr lang="en-US" sz="2400" dirty="0">
              <a:latin typeface="Calibri" panose="020F0502020204030204" pitchFamily="34" charset="0"/>
            </a:endParaRPr>
          </a:p>
        </p:txBody>
      </p:sp>
      <p:sp>
        <p:nvSpPr>
          <p:cNvPr id="3" name="Slide Number Placeholder 2"/>
          <p:cNvSpPr>
            <a:spLocks noGrp="1"/>
          </p:cNvSpPr>
          <p:nvPr>
            <p:ph type="sldNum" sz="quarter" idx="12"/>
          </p:nvPr>
        </p:nvSpPr>
        <p:spPr/>
        <p:txBody>
          <a:bodyPr/>
          <a:lstStyle/>
          <a:p>
            <a:pPr>
              <a:defRPr/>
            </a:pPr>
            <a:fld id="{1B2F4A70-0FB1-4455-8AD5-60EE3C86314A}" type="slidenum">
              <a:rPr lang="en-US" smtClean="0"/>
              <a:pPr>
                <a:defRPr/>
              </a:pPr>
              <a:t>9</a:t>
            </a:fld>
            <a:endParaRPr lang="en-US" dirty="0"/>
          </a:p>
        </p:txBody>
      </p:sp>
      <p:sp>
        <p:nvSpPr>
          <p:cNvPr id="6" name="TextBox 5"/>
          <p:cNvSpPr txBox="1"/>
          <p:nvPr/>
        </p:nvSpPr>
        <p:spPr>
          <a:xfrm>
            <a:off x="609600" y="6172200"/>
            <a:ext cx="7696200" cy="461665"/>
          </a:xfrm>
          <a:prstGeom prst="rect">
            <a:avLst/>
          </a:prstGeom>
          <a:noFill/>
        </p:spPr>
        <p:txBody>
          <a:bodyPr wrap="square" rtlCol="0">
            <a:spAutoFit/>
          </a:bodyPr>
          <a:lstStyle/>
          <a:p>
            <a:r>
              <a:rPr lang="en-US" sz="2400" dirty="0" smtClean="0"/>
              <a:t>*</a:t>
            </a:r>
            <a:r>
              <a:rPr lang="en-US" dirty="0" smtClean="0"/>
              <a:t> </a:t>
            </a:r>
            <a:r>
              <a:rPr lang="en-US" i="1" dirty="0" smtClean="0"/>
              <a:t>May be provided by an existing, state approved crisis response provider</a:t>
            </a:r>
            <a:endParaRPr lang="en-US" i="1" dirty="0"/>
          </a:p>
        </p:txBody>
      </p:sp>
      <p:sp>
        <p:nvSpPr>
          <p:cNvPr id="7" name="TextBox 6"/>
          <p:cNvSpPr txBox="1"/>
          <p:nvPr/>
        </p:nvSpPr>
        <p:spPr>
          <a:xfrm>
            <a:off x="1676400" y="5860197"/>
            <a:ext cx="6781800" cy="369332"/>
          </a:xfrm>
          <a:prstGeom prst="rect">
            <a:avLst/>
          </a:prstGeom>
          <a:noFill/>
        </p:spPr>
        <p:txBody>
          <a:bodyPr wrap="square" rtlCol="0">
            <a:spAutoFit/>
          </a:bodyPr>
          <a:lstStyle/>
          <a:p>
            <a:r>
              <a:rPr lang="en-US" dirty="0" smtClean="0"/>
              <a:t>SAMHSA requires CCBHCs to directly provide </a:t>
            </a:r>
            <a:endParaRPr lang="en-US" dirty="0"/>
          </a:p>
        </p:txBody>
      </p:sp>
      <p:sp>
        <p:nvSpPr>
          <p:cNvPr id="8" name="Rectangle 7"/>
          <p:cNvSpPr/>
          <p:nvPr/>
        </p:nvSpPr>
        <p:spPr>
          <a:xfrm>
            <a:off x="990600" y="5802868"/>
            <a:ext cx="533400" cy="36933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3523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2163</TotalTime>
  <Words>4256</Words>
  <Application>Microsoft Office PowerPoint</Application>
  <PresentationFormat>On-screen Show (4:3)</PresentationFormat>
  <Paragraphs>432</Paragraphs>
  <Slides>23</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Calibri</vt:lpstr>
      <vt:lpstr>Clarity</vt:lpstr>
      <vt:lpstr>THE CCBHC Prospective Payment System Demonstration Project</vt:lpstr>
      <vt:lpstr>What is the Demonstration Project and why is it important? A Variety of Names</vt:lpstr>
      <vt:lpstr>What is the Demonstration Project and why is it important? The Federal Requirements</vt:lpstr>
      <vt:lpstr>What is the Demonstration Project and why is it important? The Federal Requirements</vt:lpstr>
      <vt:lpstr>What is the Demonstration Project and why is it important? Why Is This Important?</vt:lpstr>
      <vt:lpstr>What is the Demonstration Project and why is it important? State Responsibilities</vt:lpstr>
      <vt:lpstr>What is a CCBHC?</vt:lpstr>
      <vt:lpstr>What is a CCBHC? The CCBHC Paradigm </vt:lpstr>
      <vt:lpstr>Comprehensive  Array of Community Behavioral Health Services</vt:lpstr>
      <vt:lpstr>Populations of Focus</vt:lpstr>
      <vt:lpstr>Services and Programs</vt:lpstr>
      <vt:lpstr>Services and Programs</vt:lpstr>
      <vt:lpstr>Services and Programs</vt:lpstr>
      <vt:lpstr>Evidence-based, Promising,  and Best Practices</vt:lpstr>
      <vt:lpstr>Policies and Procedures</vt:lpstr>
      <vt:lpstr>Service Areas with  Participating CCBHCs</vt:lpstr>
      <vt:lpstr>Participating CCBHCs  by Service Area</vt:lpstr>
      <vt:lpstr>Prospective Payment System (PPS)</vt:lpstr>
      <vt:lpstr> Pay for Performance (P4P)</vt:lpstr>
      <vt:lpstr>QBP Measures</vt:lpstr>
      <vt:lpstr>CCBHC PPS Demonstration Project</vt:lpstr>
      <vt:lpstr>What Happens  When It’s Over?</vt:lpstr>
      <vt:lpstr>PowerPoint Presentation</vt:lpstr>
    </vt:vector>
  </TitlesOfParts>
  <Company>State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Excellence in Mental Health Act</dc:title>
  <dc:creator>Schuffman, Dorn</dc:creator>
  <cp:lastModifiedBy>Kemna, Luann</cp:lastModifiedBy>
  <cp:revision>167</cp:revision>
  <cp:lastPrinted>2015-10-20T13:36:14Z</cp:lastPrinted>
  <dcterms:created xsi:type="dcterms:W3CDTF">2014-11-26T15:54:55Z</dcterms:created>
  <dcterms:modified xsi:type="dcterms:W3CDTF">2023-10-18T15:06:28Z</dcterms:modified>
</cp:coreProperties>
</file>