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media/image8.JPG" ContentType="image/png"/>
  <Override PartName="/ppt/media/image10.JPG" ContentType="image/png"/>
  <Override PartName="/ppt/media/image11.JPG" ContentType="image/png"/>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0"/>
  </p:notesMasterIdLst>
  <p:handoutMasterIdLst>
    <p:handoutMasterId r:id="rId41"/>
  </p:handoutMasterIdLst>
  <p:sldIdLst>
    <p:sldId id="256" r:id="rId2"/>
    <p:sldId id="289" r:id="rId3"/>
    <p:sldId id="287" r:id="rId4"/>
    <p:sldId id="290" r:id="rId5"/>
    <p:sldId id="304" r:id="rId6"/>
    <p:sldId id="306" r:id="rId7"/>
    <p:sldId id="305" r:id="rId8"/>
    <p:sldId id="294" r:id="rId9"/>
    <p:sldId id="312" r:id="rId10"/>
    <p:sldId id="311" r:id="rId11"/>
    <p:sldId id="320" r:id="rId12"/>
    <p:sldId id="303" r:id="rId13"/>
    <p:sldId id="321" r:id="rId14"/>
    <p:sldId id="296" r:id="rId15"/>
    <p:sldId id="299" r:id="rId16"/>
    <p:sldId id="300" r:id="rId17"/>
    <p:sldId id="322" r:id="rId18"/>
    <p:sldId id="307" r:id="rId19"/>
    <p:sldId id="265" r:id="rId20"/>
    <p:sldId id="308" r:id="rId21"/>
    <p:sldId id="309" r:id="rId22"/>
    <p:sldId id="313" r:id="rId23"/>
    <p:sldId id="266" r:id="rId24"/>
    <p:sldId id="315" r:id="rId25"/>
    <p:sldId id="319" r:id="rId26"/>
    <p:sldId id="317" r:id="rId27"/>
    <p:sldId id="318" r:id="rId28"/>
    <p:sldId id="316" r:id="rId29"/>
    <p:sldId id="310" r:id="rId30"/>
    <p:sldId id="257" r:id="rId31"/>
    <p:sldId id="258" r:id="rId32"/>
    <p:sldId id="259" r:id="rId33"/>
    <p:sldId id="260" r:id="rId34"/>
    <p:sldId id="261" r:id="rId35"/>
    <p:sldId id="262" r:id="rId36"/>
    <p:sldId id="263" r:id="rId37"/>
    <p:sldId id="264" r:id="rId38"/>
    <p:sldId id="314"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56" autoAdjust="0"/>
  </p:normalViewPr>
  <p:slideViewPr>
    <p:cSldViewPr>
      <p:cViewPr varScale="1">
        <p:scale>
          <a:sx n="67" d="100"/>
          <a:sy n="67" d="100"/>
        </p:scale>
        <p:origin x="1656" y="6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8851DD3-DEE4-430D-8B81-2589E25FE0A2}" type="datetimeFigureOut">
              <a:rPr lang="en-US" smtClean="0"/>
              <a:t>10/18/2023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1324D69-0879-4462-A778-4BBFF784F106}" type="slidenum">
              <a:rPr lang="en-US" smtClean="0"/>
              <a:t>‹#›</a:t>
            </a:fld>
            <a:endParaRPr lang="en-US"/>
          </a:p>
        </p:txBody>
      </p:sp>
    </p:spTree>
    <p:extLst>
      <p:ext uri="{BB962C8B-B14F-4D97-AF65-F5344CB8AC3E}">
        <p14:creationId xmlns:p14="http://schemas.microsoft.com/office/powerpoint/2010/main" val="14101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B6A1E3-B3C6-410F-84D6-BABDAFC18A8B}" type="datetimeFigureOut">
              <a:rPr lang="en-US" smtClean="0"/>
              <a:t>10/18/2023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914E89C-5D59-4B9F-840F-65B062FFB268}" type="slidenum">
              <a:rPr lang="en-US" smtClean="0"/>
              <a:t>‹#›</a:t>
            </a:fld>
            <a:endParaRPr lang="en-US"/>
          </a:p>
        </p:txBody>
      </p:sp>
    </p:spTree>
    <p:extLst>
      <p:ext uri="{BB962C8B-B14F-4D97-AF65-F5344CB8AC3E}">
        <p14:creationId xmlns:p14="http://schemas.microsoft.com/office/powerpoint/2010/main" val="73914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known as RegData3 —a text analysis computer program capable of scanning lengthy bodies of legal text—was developed by researchers at the </a:t>
            </a:r>
            <a:r>
              <a:rPr lang="en-US" dirty="0" err="1" smtClean="0"/>
              <a:t>Mercatus</a:t>
            </a:r>
            <a:r>
              <a:rPr lang="en-US" dirty="0" smtClean="0"/>
              <a:t> Center at George Mason University. </a:t>
            </a:r>
            <a:r>
              <a:rPr lang="en-US" dirty="0" err="1" smtClean="0"/>
              <a:t>RegData</a:t>
            </a:r>
            <a:r>
              <a:rPr lang="en-US" dirty="0" smtClean="0"/>
              <a:t> captures information in minutes that would take an ordinary person hours, weeks, or even years. For example, the tool allows researchers to identify the industries most targeted by regulation by connecting keywords relevant to those industries with restriction counts. Restrictions are words and phrases like “shall,” “must,” “may not,” “prohibited,” and “required” that signify legal constraints and obligations.</a:t>
            </a:r>
            <a:endParaRPr lang="en-US" dirty="0"/>
          </a:p>
        </p:txBody>
      </p:sp>
      <p:sp>
        <p:nvSpPr>
          <p:cNvPr id="4" name="Slide Number Placeholder 3"/>
          <p:cNvSpPr>
            <a:spLocks noGrp="1"/>
          </p:cNvSpPr>
          <p:nvPr>
            <p:ph type="sldNum" sz="quarter" idx="10"/>
          </p:nvPr>
        </p:nvSpPr>
        <p:spPr/>
        <p:txBody>
          <a:bodyPr/>
          <a:lstStyle/>
          <a:p>
            <a:fld id="{7914E89C-5D59-4B9F-840F-65B062FFB268}" type="slidenum">
              <a:rPr lang="en-US" smtClean="0"/>
              <a:t>10</a:t>
            </a:fld>
            <a:endParaRPr lang="en-US"/>
          </a:p>
        </p:txBody>
      </p:sp>
    </p:spTree>
    <p:extLst>
      <p:ext uri="{BB962C8B-B14F-4D97-AF65-F5344CB8AC3E}">
        <p14:creationId xmlns:p14="http://schemas.microsoft.com/office/powerpoint/2010/main" val="388616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known as RegData3 —a text analysis computer program capable of scanning lengthy bodies of legal text—was developed by researchers at the </a:t>
            </a:r>
            <a:r>
              <a:rPr lang="en-US" dirty="0" err="1" smtClean="0"/>
              <a:t>Mercatus</a:t>
            </a:r>
            <a:r>
              <a:rPr lang="en-US" dirty="0" smtClean="0"/>
              <a:t> Center at George Mason University. </a:t>
            </a:r>
            <a:r>
              <a:rPr lang="en-US" dirty="0" err="1" smtClean="0"/>
              <a:t>RegData</a:t>
            </a:r>
            <a:r>
              <a:rPr lang="en-US" dirty="0" smtClean="0"/>
              <a:t> captures information in minutes that would take an ordinary person hours, weeks, or even years. For example, the tool allows researchers to identify the industries most targeted by regulation by connecting keywords relevant to those industries with restriction counts. Restrictions are words and phrases like “shall,” “must,” “may not,” “prohibited,” and “required” that signify legal constraints and obligations.</a:t>
            </a:r>
            <a:endParaRPr lang="en-US" dirty="0"/>
          </a:p>
        </p:txBody>
      </p:sp>
      <p:sp>
        <p:nvSpPr>
          <p:cNvPr id="4" name="Slide Number Placeholder 3"/>
          <p:cNvSpPr>
            <a:spLocks noGrp="1"/>
          </p:cNvSpPr>
          <p:nvPr>
            <p:ph type="sldNum" sz="quarter" idx="10"/>
          </p:nvPr>
        </p:nvSpPr>
        <p:spPr/>
        <p:txBody>
          <a:bodyPr/>
          <a:lstStyle/>
          <a:p>
            <a:fld id="{7914E89C-5D59-4B9F-840F-65B062FFB268}" type="slidenum">
              <a:rPr lang="en-US" smtClean="0"/>
              <a:t>11</a:t>
            </a:fld>
            <a:endParaRPr lang="en-US"/>
          </a:p>
        </p:txBody>
      </p:sp>
    </p:spTree>
    <p:extLst>
      <p:ext uri="{BB962C8B-B14F-4D97-AF65-F5344CB8AC3E}">
        <p14:creationId xmlns:p14="http://schemas.microsoft.com/office/powerpoint/2010/main" val="388616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5D55D-C85C-4673-806C-33558FB51F8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5D55D-C85C-4673-806C-33558FB51F89}"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FFEC72-6295-4B2F-BBB9-1A1B079A70C4}" type="datetimeFigureOut">
              <a:rPr lang="en-US" smtClean="0"/>
              <a:t>10/18/2023</a:t>
            </a:fld>
            <a:endParaRPr lang="en-US" dirty="0"/>
          </a:p>
        </p:txBody>
      </p:sp>
      <p:sp>
        <p:nvSpPr>
          <p:cNvPr id="9" name="Slide Number Placeholder 8"/>
          <p:cNvSpPr>
            <a:spLocks noGrp="1"/>
          </p:cNvSpPr>
          <p:nvPr>
            <p:ph type="sldNum" sz="quarter" idx="11"/>
          </p:nvPr>
        </p:nvSpPr>
        <p:spPr/>
        <p:txBody>
          <a:bodyPr/>
          <a:lstStyle/>
          <a:p>
            <a:fld id="{D3A5D55D-C85C-4673-806C-33558FB51F89}"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3A5D55D-C85C-4673-806C-33558FB51F89}"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AFFEC72-6295-4B2F-BBB9-1A1B079A70C4}" type="datetimeFigureOut">
              <a:rPr lang="en-US" smtClean="0"/>
              <a:t>10/18/2023</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atus.org/system/files/broughel-snapshot-missouri-regulation-2016-brief-v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ssruletracker.mo.gov/dss-proposed-rules/welcome.action#OPEN" TargetMode="External"/><Relationship Id="rId2" Type="http://schemas.openxmlformats.org/officeDocument/2006/relationships/hyperlink" Target="https://nomoredtape.com/"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Rules.Comment@dss.mo.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Landwehr@dss.mo.gov" TargetMode="External"/><Relationship Id="rId2" Type="http://schemas.openxmlformats.org/officeDocument/2006/relationships/hyperlink" Target="mailto:sarah.madden@dss.mo.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EricGreitens/videos/101548999441897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7620000" cy="3886200"/>
          </a:xfrm>
        </p:spPr>
        <p:txBody>
          <a:bodyPr>
            <a:noAutofit/>
          </a:bodyPr>
          <a:lstStyle/>
          <a:p>
            <a:pPr algn="ctr"/>
            <a:r>
              <a:rPr lang="en-US" sz="4800" b="1" dirty="0"/>
              <a:t>Administrative </a:t>
            </a:r>
            <a:r>
              <a:rPr lang="en-US" sz="4800" b="1" dirty="0" smtClean="0"/>
              <a:t>Rule Reviews</a:t>
            </a:r>
            <a:br>
              <a:rPr lang="en-US" sz="4800" b="1" dirty="0" smtClean="0"/>
            </a:br>
            <a:r>
              <a:rPr lang="en-US" sz="4800" b="1" dirty="0" smtClean="0"/>
              <a:t>Executive Order 17-03 </a:t>
            </a:r>
            <a:br>
              <a:rPr lang="en-US" sz="4800" b="1" dirty="0" smtClean="0"/>
            </a:br>
            <a:r>
              <a:rPr lang="en-US" sz="4800" b="1" dirty="0" smtClean="0"/>
              <a:t>and</a:t>
            </a:r>
            <a:br>
              <a:rPr lang="en-US" sz="4800" b="1" dirty="0" smtClean="0"/>
            </a:br>
            <a:r>
              <a:rPr lang="en-US" sz="4800" b="1" dirty="0"/>
              <a:t>Section 536.175, </a:t>
            </a:r>
            <a:r>
              <a:rPr lang="en-US" sz="4800" b="1" dirty="0" smtClean="0"/>
              <a:t>RSMo</a:t>
            </a:r>
            <a:endParaRPr lang="en-US" sz="4800" b="1" dirty="0"/>
          </a:p>
        </p:txBody>
      </p:sp>
      <p:sp>
        <p:nvSpPr>
          <p:cNvPr id="3" name="Subtitle 2"/>
          <p:cNvSpPr>
            <a:spLocks noGrp="1"/>
          </p:cNvSpPr>
          <p:nvPr>
            <p:ph type="subTitle" idx="1"/>
          </p:nvPr>
        </p:nvSpPr>
        <p:spPr>
          <a:xfrm>
            <a:off x="929640" y="5943600"/>
            <a:ext cx="6461760" cy="457200"/>
          </a:xfrm>
        </p:spPr>
        <p:txBody>
          <a:bodyPr/>
          <a:lstStyle/>
          <a:p>
            <a:pPr algn="r"/>
            <a:r>
              <a:rPr lang="en-US" dirty="0" smtClean="0">
                <a:solidFill>
                  <a:schemeClr val="tx1"/>
                </a:solidFill>
              </a:rPr>
              <a:t>August 2017</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14209"/>
            <a:ext cx="4353533" cy="1009791"/>
          </a:xfrm>
          <a:prstGeom prst="rect">
            <a:avLst/>
          </a:prstGeom>
        </p:spPr>
      </p:pic>
    </p:spTree>
    <p:extLst>
      <p:ext uri="{BB962C8B-B14F-4D97-AF65-F5344CB8AC3E}">
        <p14:creationId xmlns:p14="http://schemas.microsoft.com/office/powerpoint/2010/main" val="329035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pPr algn="ctr"/>
            <a:r>
              <a:rPr lang="en-US" sz="4000" b="1" dirty="0" smtClean="0"/>
              <a:t>What will be in the Report </a:t>
            </a:r>
            <a:r>
              <a:rPr lang="en-US" sz="3600" b="1" dirty="0" smtClean="0"/>
              <a:t>(</a:t>
            </a:r>
            <a:r>
              <a:rPr lang="en-US" sz="3600" b="1" dirty="0" err="1"/>
              <a:t>con’t</a:t>
            </a:r>
            <a:r>
              <a:rPr lang="en-US" sz="3600" b="1" dirty="0"/>
              <a:t>)</a:t>
            </a:r>
            <a:r>
              <a:rPr lang="en-US" sz="4000" b="1" dirty="0" smtClean="0"/>
              <a:t>?</a:t>
            </a:r>
            <a:endParaRPr lang="en-US" sz="4000" b="1" dirty="0"/>
          </a:p>
        </p:txBody>
      </p:sp>
      <p:sp>
        <p:nvSpPr>
          <p:cNvPr id="3" name="Content Placeholder 2"/>
          <p:cNvSpPr>
            <a:spLocks noGrp="1"/>
          </p:cNvSpPr>
          <p:nvPr>
            <p:ph idx="1"/>
          </p:nvPr>
        </p:nvSpPr>
        <p:spPr>
          <a:xfrm>
            <a:off x="457200" y="1676400"/>
            <a:ext cx="7620000" cy="4876800"/>
          </a:xfrm>
        </p:spPr>
        <p:txBody>
          <a:bodyPr>
            <a:noAutofit/>
          </a:bodyPr>
          <a:lstStyle/>
          <a:p>
            <a:pPr marL="0" indent="0">
              <a:buNone/>
            </a:pPr>
            <a:r>
              <a:rPr lang="en-US" sz="3600" dirty="0" smtClean="0"/>
              <a:t>Where did the concept of </a:t>
            </a:r>
            <a:r>
              <a:rPr lang="en-US" sz="3600" dirty="0"/>
              <a:t>r</a:t>
            </a:r>
            <a:r>
              <a:rPr lang="en-US" sz="3600" dirty="0" smtClean="0"/>
              <a:t>estrictive terms in regulations</a:t>
            </a:r>
            <a:r>
              <a:rPr lang="en-US" sz="3600" dirty="0"/>
              <a:t> </a:t>
            </a:r>
            <a:r>
              <a:rPr lang="en-US" sz="3600" dirty="0" smtClean="0"/>
              <a:t>originate?</a:t>
            </a:r>
          </a:p>
          <a:p>
            <a:pPr marL="0" indent="0">
              <a:buNone/>
            </a:pPr>
            <a:r>
              <a:rPr lang="en-US" sz="3600" dirty="0" smtClean="0"/>
              <a:t>Mercatus Center, </a:t>
            </a:r>
            <a:r>
              <a:rPr lang="en-US" sz="3600" dirty="0"/>
              <a:t>a think tank devoted to studying and reducing </a:t>
            </a:r>
            <a:r>
              <a:rPr lang="en-US" sz="3600" dirty="0" smtClean="0"/>
              <a:t>regulations out of George Mason University</a:t>
            </a:r>
          </a:p>
          <a:p>
            <a:pPr marL="0" indent="0">
              <a:buNone/>
            </a:pPr>
            <a:r>
              <a:rPr lang="en-US" sz="3600" dirty="0">
                <a:hlinkClick r:id="rId3"/>
              </a:rPr>
              <a:t>https://</a:t>
            </a:r>
            <a:r>
              <a:rPr lang="en-US" sz="3600" dirty="0" smtClean="0">
                <a:hlinkClick r:id="rId3"/>
              </a:rPr>
              <a:t>www.mercatus.org/system/files/broughel-snapshot-missouri-regulation-2016-brief-v1.pdf</a:t>
            </a:r>
            <a:endParaRPr lang="en-US" sz="3600" dirty="0" smtClean="0"/>
          </a:p>
          <a:p>
            <a:pPr marL="0" indent="0">
              <a:buNone/>
            </a:pPr>
            <a:endParaRPr lang="en-US" sz="3600" dirty="0"/>
          </a:p>
          <a:p>
            <a:pPr marL="0" indent="0">
              <a:buNone/>
            </a:pPr>
            <a:endParaRPr lang="en-US" sz="3600" dirty="0" smtClean="0"/>
          </a:p>
          <a:p>
            <a:pPr marL="0" indent="0">
              <a:buNone/>
            </a:pPr>
            <a:endParaRPr lang="en-US" sz="3600" dirty="0"/>
          </a:p>
          <a:p>
            <a:pPr lvl="1">
              <a:buClr>
                <a:schemeClr val="accent1"/>
              </a:buClr>
            </a:pPr>
            <a:endParaRPr lang="en-US" sz="3600" dirty="0" smtClean="0"/>
          </a:p>
        </p:txBody>
      </p:sp>
    </p:spTree>
    <p:extLst>
      <p:ext uri="{BB962C8B-B14F-4D97-AF65-F5344CB8AC3E}">
        <p14:creationId xmlns:p14="http://schemas.microsoft.com/office/powerpoint/2010/main" val="338241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algn="ctr"/>
            <a:r>
              <a:rPr lang="en-US" sz="4000" b="1" dirty="0" smtClean="0"/>
              <a:t>What will be in the Report </a:t>
            </a:r>
            <a:r>
              <a:rPr lang="en-US" sz="3600" b="1" dirty="0" smtClean="0"/>
              <a:t>(</a:t>
            </a:r>
            <a:r>
              <a:rPr lang="en-US" sz="3600" b="1" dirty="0" err="1"/>
              <a:t>con’t</a:t>
            </a:r>
            <a:r>
              <a:rPr lang="en-US" sz="3600" b="1" dirty="0"/>
              <a:t>)</a:t>
            </a:r>
            <a:r>
              <a:rPr lang="en-US" sz="4000" b="1" dirty="0" smtClean="0"/>
              <a:t>?</a:t>
            </a:r>
            <a:endParaRPr lang="en-US" sz="4000" b="1" dirty="0"/>
          </a:p>
        </p:txBody>
      </p:sp>
      <p:sp>
        <p:nvSpPr>
          <p:cNvPr id="3" name="Content Placeholder 2"/>
          <p:cNvSpPr>
            <a:spLocks noGrp="1"/>
          </p:cNvSpPr>
          <p:nvPr>
            <p:ph idx="1"/>
          </p:nvPr>
        </p:nvSpPr>
        <p:spPr>
          <a:xfrm>
            <a:off x="457200" y="1600200"/>
            <a:ext cx="7620000" cy="1219200"/>
          </a:xfrm>
        </p:spPr>
        <p:txBody>
          <a:bodyPr>
            <a:noAutofit/>
          </a:bodyPr>
          <a:lstStyle/>
          <a:p>
            <a:pPr marL="0" indent="0">
              <a:buNone/>
            </a:pPr>
            <a:r>
              <a:rPr lang="en-US" sz="3600" dirty="0" smtClean="0"/>
              <a:t>How does DSS rank against other state agencies? Fourth</a:t>
            </a:r>
            <a:endParaRPr lang="en-US" sz="3600" dirty="0"/>
          </a:p>
          <a:p>
            <a:pPr marL="0" indent="0">
              <a:buNone/>
            </a:pPr>
            <a:endParaRPr lang="en-US" sz="3600" dirty="0" smtClean="0"/>
          </a:p>
          <a:p>
            <a:pPr marL="0" indent="0">
              <a:buNone/>
            </a:pPr>
            <a:endParaRPr lang="en-US" sz="3600" dirty="0"/>
          </a:p>
          <a:p>
            <a:pPr lvl="1">
              <a:buClr>
                <a:schemeClr val="accent1"/>
              </a:buClr>
            </a:pPr>
            <a:endParaRPr lang="en-US" sz="3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819400"/>
            <a:ext cx="6191250" cy="4019550"/>
          </a:xfrm>
          <a:prstGeom prst="rect">
            <a:avLst/>
          </a:prstGeom>
        </p:spPr>
      </p:pic>
    </p:spTree>
    <p:extLst>
      <p:ext uri="{BB962C8B-B14F-4D97-AF65-F5344CB8AC3E}">
        <p14:creationId xmlns:p14="http://schemas.microsoft.com/office/powerpoint/2010/main" val="270758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620000" cy="4953000"/>
          </a:xfrm>
        </p:spPr>
        <p:txBody>
          <a:bodyPr>
            <a:normAutofit fontScale="85000" lnSpcReduction="10000"/>
          </a:bodyPr>
          <a:lstStyle/>
          <a:p>
            <a:pPr marL="0" indent="0">
              <a:buNone/>
            </a:pPr>
            <a:r>
              <a:rPr lang="en-US" sz="3900" dirty="0" smtClean="0"/>
              <a:t>Every agency shall </a:t>
            </a:r>
            <a:r>
              <a:rPr lang="en-US" sz="4000" dirty="0"/>
              <a:t>answer </a:t>
            </a:r>
            <a:r>
              <a:rPr lang="en-US" sz="3900" dirty="0" smtClean="0"/>
              <a:t>:</a:t>
            </a:r>
          </a:p>
          <a:p>
            <a:pPr lvl="1">
              <a:buClr>
                <a:schemeClr val="accent1"/>
              </a:buClr>
            </a:pPr>
            <a:r>
              <a:rPr lang="en-US" sz="3900" dirty="0" smtClean="0"/>
              <a:t>Does the regulation in whole or in part, duplicate exact statutory wording?</a:t>
            </a:r>
          </a:p>
          <a:p>
            <a:pPr marL="411480" lvl="1" indent="0">
              <a:buClr>
                <a:schemeClr val="accent1"/>
              </a:buClr>
              <a:buNone/>
            </a:pPr>
            <a:endParaRPr lang="en-US" sz="3900" dirty="0" smtClean="0"/>
          </a:p>
          <a:p>
            <a:pPr lvl="1">
              <a:buClr>
                <a:schemeClr val="accent1"/>
              </a:buClr>
            </a:pPr>
            <a:r>
              <a:rPr lang="en-US" sz="3900" dirty="0" smtClean="0"/>
              <a:t>What is the origin of rule (state, federal, </a:t>
            </a:r>
            <a:r>
              <a:rPr lang="en-US" sz="3900" dirty="0" err="1" smtClean="0"/>
              <a:t>etc</a:t>
            </a:r>
            <a:r>
              <a:rPr lang="en-US" sz="3900" dirty="0" smtClean="0"/>
              <a:t>?</a:t>
            </a:r>
          </a:p>
          <a:p>
            <a:pPr marL="411480" lvl="1" indent="0">
              <a:buClr>
                <a:schemeClr val="accent1"/>
              </a:buClr>
              <a:buNone/>
            </a:pPr>
            <a:endParaRPr lang="en-US" sz="3900" dirty="0" smtClean="0"/>
          </a:p>
          <a:p>
            <a:pPr lvl="1">
              <a:buClr>
                <a:schemeClr val="accent1"/>
              </a:buClr>
            </a:pPr>
            <a:r>
              <a:rPr lang="en-US" sz="3900" dirty="0" smtClean="0"/>
              <a:t>If the origin is federal, is it more stringent?</a:t>
            </a:r>
            <a:endParaRPr lang="en-US" sz="3900" dirty="0"/>
          </a:p>
          <a:p>
            <a:pPr lvl="1">
              <a:buClr>
                <a:schemeClr val="accent1"/>
              </a:buClr>
            </a:pPr>
            <a:endParaRPr lang="en-US" sz="3200" dirty="0"/>
          </a:p>
          <a:p>
            <a:endParaRPr lang="en-US" sz="3200" dirty="0" smtClean="0"/>
          </a:p>
        </p:txBody>
      </p:sp>
      <p:sp>
        <p:nvSpPr>
          <p:cNvPr id="6" name="Title 1"/>
          <p:cNvSpPr>
            <a:spLocks noGrp="1"/>
          </p:cNvSpPr>
          <p:nvPr>
            <p:ph type="title"/>
          </p:nvPr>
        </p:nvSpPr>
        <p:spPr>
          <a:xfrm>
            <a:off x="457200" y="304800"/>
            <a:ext cx="7620000" cy="1143000"/>
          </a:xfrm>
        </p:spPr>
        <p:txBody>
          <a:bodyPr/>
          <a:lstStyle/>
          <a:p>
            <a:pPr algn="ctr"/>
            <a:r>
              <a:rPr lang="en-US" sz="4000" b="1" dirty="0" smtClean="0"/>
              <a:t>What will be in the Report </a:t>
            </a:r>
            <a:r>
              <a:rPr lang="en-US" sz="3600" b="1" dirty="0" smtClean="0"/>
              <a:t>(</a:t>
            </a:r>
            <a:r>
              <a:rPr lang="en-US" sz="3600" b="1" dirty="0" err="1"/>
              <a:t>con’t</a:t>
            </a:r>
            <a:r>
              <a:rPr lang="en-US" sz="3600" b="1" dirty="0"/>
              <a:t>)</a:t>
            </a:r>
            <a:r>
              <a:rPr lang="en-US" sz="4000" b="1" dirty="0" smtClean="0"/>
              <a:t>?</a:t>
            </a:r>
            <a:endParaRPr lang="en-US" sz="4000" b="1" dirty="0"/>
          </a:p>
        </p:txBody>
      </p:sp>
    </p:spTree>
    <p:extLst>
      <p:ext uri="{BB962C8B-B14F-4D97-AF65-F5344CB8AC3E}">
        <p14:creationId xmlns:p14="http://schemas.microsoft.com/office/powerpoint/2010/main" val="425061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648200"/>
          </a:xfrm>
        </p:spPr>
        <p:txBody>
          <a:bodyPr>
            <a:normAutofit fontScale="92500" lnSpcReduction="20000"/>
          </a:bodyPr>
          <a:lstStyle/>
          <a:p>
            <a:pPr marL="0" indent="0">
              <a:buNone/>
            </a:pPr>
            <a:r>
              <a:rPr lang="en-US" sz="3900" dirty="0" smtClean="0"/>
              <a:t>Every agency shall </a:t>
            </a:r>
            <a:r>
              <a:rPr lang="en-US" sz="4000" dirty="0"/>
              <a:t>answer </a:t>
            </a:r>
            <a:r>
              <a:rPr lang="en-US" sz="3900" dirty="0" smtClean="0"/>
              <a:t>:</a:t>
            </a:r>
          </a:p>
          <a:p>
            <a:pPr marL="0" indent="0">
              <a:buNone/>
            </a:pPr>
            <a:endParaRPr lang="en-US" sz="3900" dirty="0" smtClean="0"/>
          </a:p>
          <a:p>
            <a:pPr lvl="1">
              <a:buClr>
                <a:schemeClr val="accent1"/>
              </a:buClr>
            </a:pPr>
            <a:r>
              <a:rPr lang="en-US" sz="3900" dirty="0" smtClean="0"/>
              <a:t>Is the rule </a:t>
            </a:r>
            <a:r>
              <a:rPr lang="en-US" sz="3900" dirty="0"/>
              <a:t>essential to the health, safety, </a:t>
            </a:r>
            <a:r>
              <a:rPr lang="en-US" sz="3900" dirty="0" smtClean="0"/>
              <a:t>and/or </a:t>
            </a:r>
            <a:r>
              <a:rPr lang="en-US" sz="3900" dirty="0"/>
              <a:t>welfare of Missouri </a:t>
            </a:r>
            <a:r>
              <a:rPr lang="en-US" sz="3900" dirty="0" smtClean="0"/>
              <a:t>residents?</a:t>
            </a:r>
          </a:p>
          <a:p>
            <a:pPr marL="411480" lvl="1" indent="0">
              <a:buClr>
                <a:schemeClr val="accent1"/>
              </a:buClr>
              <a:buNone/>
            </a:pPr>
            <a:endParaRPr lang="en-US" sz="3900" dirty="0" smtClean="0"/>
          </a:p>
          <a:p>
            <a:pPr lvl="1">
              <a:buClr>
                <a:schemeClr val="accent1"/>
              </a:buClr>
            </a:pPr>
            <a:r>
              <a:rPr lang="en-US" sz="3900" dirty="0"/>
              <a:t>Do the costs of the regulation outweigh their benefits, based on a cost-benefit analysis?</a:t>
            </a:r>
          </a:p>
          <a:p>
            <a:pPr lvl="1">
              <a:buClr>
                <a:schemeClr val="accent1"/>
              </a:buClr>
            </a:pPr>
            <a:endParaRPr lang="en-US" sz="3200" dirty="0"/>
          </a:p>
          <a:p>
            <a:endParaRPr lang="en-US" sz="3200" dirty="0" smtClean="0"/>
          </a:p>
        </p:txBody>
      </p:sp>
      <p:sp>
        <p:nvSpPr>
          <p:cNvPr id="5" name="Title 1"/>
          <p:cNvSpPr>
            <a:spLocks noGrp="1"/>
          </p:cNvSpPr>
          <p:nvPr>
            <p:ph type="title"/>
          </p:nvPr>
        </p:nvSpPr>
        <p:spPr>
          <a:xfrm>
            <a:off x="457200" y="304800"/>
            <a:ext cx="7620000" cy="1143000"/>
          </a:xfrm>
        </p:spPr>
        <p:txBody>
          <a:bodyPr/>
          <a:lstStyle/>
          <a:p>
            <a:pPr algn="ctr"/>
            <a:r>
              <a:rPr lang="en-US" sz="4000" b="1" dirty="0" smtClean="0"/>
              <a:t>What will be in the Report </a:t>
            </a:r>
            <a:r>
              <a:rPr lang="en-US" sz="3600" b="1" dirty="0" smtClean="0"/>
              <a:t>(</a:t>
            </a:r>
            <a:r>
              <a:rPr lang="en-US" sz="3600" b="1" dirty="0" err="1"/>
              <a:t>con’t</a:t>
            </a:r>
            <a:r>
              <a:rPr lang="en-US" sz="3600" b="1" dirty="0"/>
              <a:t>)</a:t>
            </a:r>
            <a:r>
              <a:rPr lang="en-US" sz="4000" b="1" dirty="0" smtClean="0"/>
              <a:t>?</a:t>
            </a:r>
            <a:endParaRPr lang="en-US" sz="4000" b="1" dirty="0"/>
          </a:p>
        </p:txBody>
      </p:sp>
    </p:spTree>
    <p:extLst>
      <p:ext uri="{BB962C8B-B14F-4D97-AF65-F5344CB8AC3E}">
        <p14:creationId xmlns:p14="http://schemas.microsoft.com/office/powerpoint/2010/main" val="181342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pPr algn="ctr"/>
            <a:r>
              <a:rPr lang="en-US" sz="4000" b="1" dirty="0" smtClean="0"/>
              <a:t>What will be in the </a:t>
            </a:r>
            <a:r>
              <a:rPr lang="en-US" sz="4000" b="1" dirty="0"/>
              <a:t>Report </a:t>
            </a:r>
            <a:r>
              <a:rPr lang="en-US" sz="3600" b="1" dirty="0"/>
              <a:t>(</a:t>
            </a:r>
            <a:r>
              <a:rPr lang="en-US" sz="3600" b="1" dirty="0" err="1"/>
              <a:t>con’t</a:t>
            </a:r>
            <a:r>
              <a:rPr lang="en-US" sz="3600" b="1" dirty="0"/>
              <a:t>)</a:t>
            </a:r>
            <a:r>
              <a:rPr lang="en-US" sz="4000" b="1" dirty="0"/>
              <a:t>?</a:t>
            </a:r>
          </a:p>
        </p:txBody>
      </p:sp>
      <p:sp>
        <p:nvSpPr>
          <p:cNvPr id="3" name="Content Placeholder 2"/>
          <p:cNvSpPr>
            <a:spLocks noGrp="1"/>
          </p:cNvSpPr>
          <p:nvPr>
            <p:ph idx="1"/>
          </p:nvPr>
        </p:nvSpPr>
        <p:spPr>
          <a:xfrm>
            <a:off x="457200" y="1676400"/>
            <a:ext cx="7620000" cy="3962400"/>
          </a:xfrm>
        </p:spPr>
        <p:txBody>
          <a:bodyPr>
            <a:noAutofit/>
          </a:bodyPr>
          <a:lstStyle/>
          <a:p>
            <a:pPr marL="0" indent="0">
              <a:buNone/>
            </a:pPr>
            <a:r>
              <a:rPr lang="en-US" sz="3600" dirty="0"/>
              <a:t>Every agency shall answer :</a:t>
            </a:r>
          </a:p>
          <a:p>
            <a:pPr lvl="1">
              <a:buClr>
                <a:schemeClr val="accent1"/>
              </a:buClr>
            </a:pPr>
            <a:r>
              <a:rPr lang="en-US" sz="3600" dirty="0" smtClean="0"/>
              <a:t>Does </a:t>
            </a:r>
            <a:r>
              <a:rPr lang="en-US" sz="3600" dirty="0"/>
              <a:t>a process and schedule exist to measure the effectiveness of the </a:t>
            </a:r>
            <a:r>
              <a:rPr lang="en-US" sz="3600" dirty="0" smtClean="0"/>
              <a:t>rule?</a:t>
            </a:r>
            <a:endParaRPr lang="en-US" sz="3600" dirty="0"/>
          </a:p>
          <a:p>
            <a:pPr lvl="1">
              <a:buClr>
                <a:schemeClr val="accent1"/>
              </a:buClr>
            </a:pPr>
            <a:endParaRPr lang="en-US" sz="3600" dirty="0"/>
          </a:p>
          <a:p>
            <a:pPr lvl="1">
              <a:buClr>
                <a:schemeClr val="accent1"/>
              </a:buClr>
            </a:pPr>
            <a:r>
              <a:rPr lang="en-US" sz="3600" dirty="0"/>
              <a:t>Have less restrictive alternatives been considered and found less desirable than the </a:t>
            </a:r>
            <a:r>
              <a:rPr lang="en-US" sz="3600" dirty="0" smtClean="0"/>
              <a:t>rule?</a:t>
            </a:r>
            <a:endParaRPr lang="en-US" sz="3600" dirty="0"/>
          </a:p>
          <a:p>
            <a:pPr lvl="1">
              <a:buClr>
                <a:schemeClr val="accent1"/>
              </a:buClr>
            </a:pPr>
            <a:endParaRPr lang="en-US" sz="3600" dirty="0" smtClean="0"/>
          </a:p>
        </p:txBody>
      </p:sp>
    </p:spTree>
    <p:extLst>
      <p:ext uri="{BB962C8B-B14F-4D97-AF65-F5344CB8AC3E}">
        <p14:creationId xmlns:p14="http://schemas.microsoft.com/office/powerpoint/2010/main" val="413392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5181600"/>
          </a:xfrm>
        </p:spPr>
        <p:txBody>
          <a:bodyPr>
            <a:noAutofit/>
          </a:bodyPr>
          <a:lstStyle/>
          <a:p>
            <a:pPr marL="0" indent="0">
              <a:buNone/>
            </a:pPr>
            <a:r>
              <a:rPr lang="en-US" sz="3200" dirty="0" smtClean="0"/>
              <a:t>Every agency shall </a:t>
            </a:r>
            <a:r>
              <a:rPr lang="en-US" sz="3200" dirty="0"/>
              <a:t>answer :</a:t>
            </a:r>
            <a:endParaRPr lang="en-US" sz="3200" dirty="0" smtClean="0"/>
          </a:p>
          <a:p>
            <a:pPr lvl="1">
              <a:buClr>
                <a:schemeClr val="accent1"/>
              </a:buClr>
            </a:pPr>
            <a:r>
              <a:rPr lang="en-US" sz="3200" dirty="0"/>
              <a:t>Is the regulation based on sound, </a:t>
            </a:r>
            <a:r>
              <a:rPr lang="en-US" sz="3200" dirty="0" smtClean="0"/>
              <a:t>reasonably </a:t>
            </a:r>
            <a:r>
              <a:rPr lang="en-US" sz="3200" dirty="0"/>
              <a:t>available scientific, technical, economic, and other relevant information</a:t>
            </a:r>
            <a:r>
              <a:rPr lang="en-US" sz="3200" dirty="0" smtClean="0"/>
              <a:t>?</a:t>
            </a:r>
          </a:p>
          <a:p>
            <a:pPr marL="411480" lvl="1" indent="0">
              <a:buClr>
                <a:schemeClr val="accent1"/>
              </a:buClr>
              <a:buNone/>
            </a:pPr>
            <a:endParaRPr lang="en-US" sz="3200" dirty="0"/>
          </a:p>
          <a:p>
            <a:pPr lvl="1">
              <a:buClr>
                <a:schemeClr val="accent1"/>
              </a:buClr>
            </a:pPr>
            <a:r>
              <a:rPr lang="en-US" sz="3200" dirty="0"/>
              <a:t>Does the regulation unduly and adversely affect Missouri citizens or customer of the State, or the competitive environment in Missouri?</a:t>
            </a:r>
          </a:p>
          <a:p>
            <a:pPr lvl="1">
              <a:buClr>
                <a:schemeClr val="accent1"/>
              </a:buClr>
            </a:pPr>
            <a:endParaRPr lang="en-US" sz="3200" dirty="0" smtClean="0"/>
          </a:p>
        </p:txBody>
      </p:sp>
      <p:sp>
        <p:nvSpPr>
          <p:cNvPr id="5" name="Title 1"/>
          <p:cNvSpPr txBox="1">
            <a:spLocks/>
          </p:cNvSpPr>
          <p:nvPr/>
        </p:nvSpPr>
        <p:spPr>
          <a:xfrm>
            <a:off x="457200" y="228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t>What will be in the Report </a:t>
            </a:r>
            <a:r>
              <a:rPr lang="en-US" sz="3600" b="1" dirty="0" smtClean="0"/>
              <a:t>(</a:t>
            </a:r>
            <a:r>
              <a:rPr lang="en-US" sz="3600" b="1" dirty="0" err="1" smtClean="0"/>
              <a:t>con’t</a:t>
            </a:r>
            <a:r>
              <a:rPr lang="en-US" sz="3600" b="1" dirty="0" smtClean="0"/>
              <a:t>)</a:t>
            </a:r>
            <a:r>
              <a:rPr lang="en-US" sz="4000" b="1" dirty="0" smtClean="0"/>
              <a:t>?</a:t>
            </a:r>
            <a:endParaRPr lang="en-US" sz="4000" b="1" dirty="0"/>
          </a:p>
        </p:txBody>
      </p:sp>
    </p:spTree>
    <p:extLst>
      <p:ext uri="{BB962C8B-B14F-4D97-AF65-F5344CB8AC3E}">
        <p14:creationId xmlns:p14="http://schemas.microsoft.com/office/powerpoint/2010/main" val="240008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1143000"/>
          </a:xfrm>
        </p:spPr>
        <p:txBody>
          <a:bodyPr/>
          <a:lstStyle/>
          <a:p>
            <a:pPr algn="ctr"/>
            <a:r>
              <a:rPr lang="en-US" b="1" dirty="0" smtClean="0"/>
              <a:t>We will also include--</a:t>
            </a:r>
            <a:r>
              <a:rPr lang="en-US" b="1" dirty="0"/>
              <a:t/>
            </a:r>
            <a:br>
              <a:rPr lang="en-US" b="1" dirty="0"/>
            </a:br>
            <a:r>
              <a:rPr lang="en-US" b="1" dirty="0" smtClean="0"/>
              <a:t>Public Comment Review</a:t>
            </a:r>
            <a:endParaRPr lang="en-US" dirty="0"/>
          </a:p>
        </p:txBody>
      </p:sp>
      <p:sp>
        <p:nvSpPr>
          <p:cNvPr id="3" name="Content Placeholder 2"/>
          <p:cNvSpPr>
            <a:spLocks noGrp="1"/>
          </p:cNvSpPr>
          <p:nvPr>
            <p:ph idx="1"/>
          </p:nvPr>
        </p:nvSpPr>
        <p:spPr>
          <a:xfrm>
            <a:off x="457200" y="2743200"/>
            <a:ext cx="7620000" cy="2667000"/>
          </a:xfrm>
        </p:spPr>
        <p:txBody>
          <a:bodyPr>
            <a:normAutofit/>
          </a:bodyPr>
          <a:lstStyle/>
          <a:p>
            <a:r>
              <a:rPr lang="en-US" sz="3600" b="1" dirty="0" smtClean="0"/>
              <a:t>An appendix will be included for rules receiving public comment</a:t>
            </a:r>
          </a:p>
          <a:p>
            <a:r>
              <a:rPr lang="en-US" sz="3600" b="1" dirty="0"/>
              <a:t>The number of comments received for each rule will be included</a:t>
            </a:r>
          </a:p>
        </p:txBody>
      </p:sp>
    </p:spTree>
    <p:extLst>
      <p:ext uri="{BB962C8B-B14F-4D97-AF65-F5344CB8AC3E}">
        <p14:creationId xmlns:p14="http://schemas.microsoft.com/office/powerpoint/2010/main" val="239773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620000" cy="3657600"/>
          </a:xfrm>
        </p:spPr>
        <p:txBody>
          <a:bodyPr>
            <a:noAutofit/>
          </a:bodyPr>
          <a:lstStyle/>
          <a:p>
            <a:pPr marL="0" indent="0">
              <a:buNone/>
            </a:pPr>
            <a:r>
              <a:rPr lang="en-US" sz="3200" dirty="0" smtClean="0"/>
              <a:t>Every agency shall answer:</a:t>
            </a:r>
          </a:p>
          <a:p>
            <a:pPr lvl="1">
              <a:buClr>
                <a:schemeClr val="accent1"/>
              </a:buClr>
            </a:pPr>
            <a:r>
              <a:rPr lang="en-US" sz="3200" dirty="0" smtClean="0"/>
              <a:t>Should the rule be amended or rescinded?</a:t>
            </a:r>
          </a:p>
          <a:p>
            <a:pPr marL="411480" lvl="1" indent="0">
              <a:buClr>
                <a:schemeClr val="accent1"/>
              </a:buClr>
              <a:buNone/>
            </a:pPr>
            <a:endParaRPr lang="en-US" sz="3200" dirty="0"/>
          </a:p>
          <a:p>
            <a:pPr lvl="1">
              <a:buClr>
                <a:schemeClr val="accent1"/>
              </a:buClr>
            </a:pPr>
            <a:r>
              <a:rPr lang="en-US" sz="3200" dirty="0" smtClean="0"/>
              <a:t>Should the statute granting rulemaking authority be amended or rescinded?</a:t>
            </a:r>
            <a:endParaRPr lang="en-US" sz="3200" dirty="0"/>
          </a:p>
          <a:p>
            <a:pPr lvl="1">
              <a:buClr>
                <a:schemeClr val="accent1"/>
              </a:buClr>
            </a:pPr>
            <a:endParaRPr lang="en-US" sz="3200" dirty="0" smtClean="0"/>
          </a:p>
        </p:txBody>
      </p:sp>
      <p:sp>
        <p:nvSpPr>
          <p:cNvPr id="5" name="Title 1"/>
          <p:cNvSpPr txBox="1">
            <a:spLocks/>
          </p:cNvSpPr>
          <p:nvPr/>
        </p:nvSpPr>
        <p:spPr>
          <a:xfrm>
            <a:off x="457200" y="4572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t>What will be in the Report </a:t>
            </a:r>
            <a:r>
              <a:rPr lang="en-US" sz="3600" b="1" dirty="0" smtClean="0"/>
              <a:t>(</a:t>
            </a:r>
            <a:r>
              <a:rPr lang="en-US" sz="3600" b="1" dirty="0" err="1" smtClean="0"/>
              <a:t>con’t</a:t>
            </a:r>
            <a:r>
              <a:rPr lang="en-US" sz="3600" b="1" dirty="0" smtClean="0"/>
              <a:t>)</a:t>
            </a:r>
            <a:r>
              <a:rPr lang="en-US" sz="4000" b="1" dirty="0" smtClean="0"/>
              <a:t>?</a:t>
            </a:r>
            <a:endParaRPr lang="en-US" sz="4000" b="1" dirty="0"/>
          </a:p>
        </p:txBody>
      </p:sp>
    </p:spTree>
    <p:extLst>
      <p:ext uri="{BB962C8B-B14F-4D97-AF65-F5344CB8AC3E}">
        <p14:creationId xmlns:p14="http://schemas.microsoft.com/office/powerpoint/2010/main" val="85746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a:bodyPr>
          <a:lstStyle/>
          <a:p>
            <a:pPr algn="ctr"/>
            <a:r>
              <a:rPr lang="en-US" b="1" dirty="0" smtClean="0"/>
              <a:t>DSS’ Process/Timeline</a:t>
            </a:r>
            <a:endParaRPr lang="en-US" b="1" dirty="0"/>
          </a:p>
        </p:txBody>
      </p:sp>
      <p:sp>
        <p:nvSpPr>
          <p:cNvPr id="3" name="Content Placeholder 2"/>
          <p:cNvSpPr>
            <a:spLocks noGrp="1"/>
          </p:cNvSpPr>
          <p:nvPr>
            <p:ph idx="1"/>
          </p:nvPr>
        </p:nvSpPr>
        <p:spPr>
          <a:xfrm>
            <a:off x="228600" y="1524000"/>
            <a:ext cx="7924800" cy="4648200"/>
          </a:xfrm>
        </p:spPr>
        <p:txBody>
          <a:bodyPr>
            <a:noAutofit/>
          </a:bodyPr>
          <a:lstStyle/>
          <a:p>
            <a:pPr marL="114300" indent="0">
              <a:buNone/>
            </a:pPr>
            <a:r>
              <a:rPr lang="en-US" sz="2400" b="1" u="sng" dirty="0"/>
              <a:t>February 2017-June 2017</a:t>
            </a:r>
            <a:endParaRPr lang="en-US" sz="2400" dirty="0"/>
          </a:p>
          <a:p>
            <a:pPr lvl="0"/>
            <a:r>
              <a:rPr lang="en-US" sz="2400" dirty="0"/>
              <a:t>Each Division/Unit will appoint a management level employee who will be responsible for ensuring that the rule review will be completed on time and serve as a point of contact with DLS (this will be the same person as the </a:t>
            </a:r>
            <a:r>
              <a:rPr lang="en-US" sz="2400" dirty="0" smtClean="0"/>
              <a:t/>
            </a:r>
            <a:br>
              <a:rPr lang="en-US" sz="2400" dirty="0" smtClean="0"/>
            </a:br>
            <a:r>
              <a:rPr lang="en-US" sz="2400" dirty="0" smtClean="0"/>
              <a:t>§ </a:t>
            </a:r>
            <a:r>
              <a:rPr lang="en-US" sz="2400" dirty="0"/>
              <a:t>536.175 review</a:t>
            </a:r>
            <a:r>
              <a:rPr lang="en-US" sz="2400" dirty="0" smtClean="0"/>
              <a:t>);</a:t>
            </a:r>
            <a:endParaRPr lang="en-US" sz="2400" dirty="0"/>
          </a:p>
          <a:p>
            <a:pPr lvl="0"/>
            <a:r>
              <a:rPr lang="en-US" sz="2400" dirty="0"/>
              <a:t>Each Division/Unit will be given an Excel </a:t>
            </a:r>
            <a:r>
              <a:rPr lang="en-US" sz="2400" dirty="0" smtClean="0"/>
              <a:t>spreadsheet </a:t>
            </a:r>
            <a:r>
              <a:rPr lang="en-US" sz="2400" dirty="0"/>
              <a:t>to begin the review process (this will be the same file as the </a:t>
            </a:r>
            <a:r>
              <a:rPr lang="en-US" sz="2400" dirty="0" smtClean="0"/>
              <a:t/>
            </a:r>
            <a:br>
              <a:rPr lang="en-US" sz="2400" dirty="0" smtClean="0"/>
            </a:br>
            <a:r>
              <a:rPr lang="en-US" sz="2400" dirty="0" smtClean="0"/>
              <a:t>§ </a:t>
            </a:r>
            <a:r>
              <a:rPr lang="en-US" sz="2400" dirty="0"/>
              <a:t>536.175 review—but a second sheet</a:t>
            </a:r>
            <a:r>
              <a:rPr lang="en-US" sz="2400" dirty="0" smtClean="0"/>
              <a:t>); and</a:t>
            </a:r>
            <a:endParaRPr lang="en-US" sz="2400" dirty="0"/>
          </a:p>
          <a:p>
            <a:pPr lvl="0"/>
            <a:r>
              <a:rPr lang="en-US" sz="2400" dirty="0"/>
              <a:t>Each Division/Unit will be responsible to begin review of its own regulations, based on where they are currently located (Division and Chapter</a:t>
            </a:r>
            <a:r>
              <a:rPr lang="en-US" sz="2400" dirty="0" smtClean="0"/>
              <a:t>)</a:t>
            </a:r>
            <a:endParaRPr lang="en-US" sz="2400" dirty="0"/>
          </a:p>
        </p:txBody>
      </p:sp>
    </p:spTree>
    <p:extLst>
      <p:ext uri="{BB962C8B-B14F-4D97-AF65-F5344CB8AC3E}">
        <p14:creationId xmlns:p14="http://schemas.microsoft.com/office/powerpoint/2010/main" val="312731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 Process/Timeline </a:t>
            </a:r>
            <a:r>
              <a:rPr lang="en-US" sz="3600" b="1" dirty="0" smtClean="0"/>
              <a:t>(</a:t>
            </a:r>
            <a:r>
              <a:rPr lang="en-US" sz="3600" b="1" dirty="0" err="1" smtClean="0"/>
              <a:t>con’t</a:t>
            </a:r>
            <a:r>
              <a:rPr lang="en-US" sz="3600" b="1" dirty="0" smtClean="0"/>
              <a:t>)</a:t>
            </a:r>
            <a:endParaRPr lang="en-US" sz="3600" b="1" dirty="0"/>
          </a:p>
        </p:txBody>
      </p:sp>
      <p:sp>
        <p:nvSpPr>
          <p:cNvPr id="3" name="Content Placeholder 2"/>
          <p:cNvSpPr>
            <a:spLocks noGrp="1"/>
          </p:cNvSpPr>
          <p:nvPr>
            <p:ph idx="1"/>
          </p:nvPr>
        </p:nvSpPr>
        <p:spPr>
          <a:xfrm>
            <a:off x="457200" y="1828800"/>
            <a:ext cx="7620000" cy="4038600"/>
          </a:xfrm>
        </p:spPr>
        <p:txBody>
          <a:bodyPr>
            <a:normAutofit fontScale="92500"/>
          </a:bodyPr>
          <a:lstStyle/>
          <a:p>
            <a:pPr marL="114300" lvl="0" indent="0" algn="ctr">
              <a:buNone/>
            </a:pPr>
            <a:r>
              <a:rPr lang="en-US" sz="2400" b="1" u="sng" dirty="0"/>
              <a:t>July </a:t>
            </a:r>
            <a:r>
              <a:rPr lang="en-US" sz="2400" b="1" u="sng" dirty="0" smtClean="0"/>
              <a:t>7 – September 15, 2017 - </a:t>
            </a:r>
            <a:r>
              <a:rPr lang="en-US" sz="2400" b="1" u="sng" dirty="0"/>
              <a:t>Written Public Comment Period</a:t>
            </a:r>
          </a:p>
          <a:p>
            <a:pPr marL="114300" indent="0" algn="ctr">
              <a:buNone/>
            </a:pPr>
            <a:endParaRPr lang="en-US" sz="2400" b="1" u="sng" dirty="0"/>
          </a:p>
          <a:p>
            <a:pPr lvl="0"/>
            <a:r>
              <a:rPr lang="en-US" sz="2400" dirty="0" smtClean="0"/>
              <a:t>There </a:t>
            </a:r>
            <a:r>
              <a:rPr lang="en-US" sz="2400" dirty="0"/>
              <a:t>will be one DSS contact </a:t>
            </a:r>
            <a:r>
              <a:rPr lang="en-US" sz="2400" dirty="0" smtClean="0"/>
              <a:t> for the EO review — Caitlin Whaley, Legislative Director</a:t>
            </a:r>
          </a:p>
          <a:p>
            <a:pPr marL="114300" lvl="0" indent="0">
              <a:buNone/>
            </a:pPr>
            <a:endParaRPr lang="en-US" sz="1800" dirty="0"/>
          </a:p>
          <a:p>
            <a:pPr lvl="0"/>
            <a:r>
              <a:rPr lang="en-US" sz="2400" dirty="0"/>
              <a:t>Divisions/Units will be given the Written Public Comments and will draft responses</a:t>
            </a:r>
            <a:endParaRPr lang="en-US" sz="1800" dirty="0"/>
          </a:p>
          <a:p>
            <a:pPr lvl="1"/>
            <a:r>
              <a:rPr lang="en-US" dirty="0"/>
              <a:t>This section will be attached as an Appendix</a:t>
            </a:r>
            <a:endParaRPr lang="en-US" sz="1600" dirty="0"/>
          </a:p>
          <a:p>
            <a:pPr lvl="1"/>
            <a:r>
              <a:rPr lang="en-US" dirty="0" smtClean="0"/>
              <a:t>The </a:t>
            </a:r>
            <a:r>
              <a:rPr lang="en-US" dirty="0"/>
              <a:t>Division/Unit will summarize the Public Comment and provide a response to each Comment (this will be similar to the procedures for the Final Order of </a:t>
            </a:r>
            <a:r>
              <a:rPr lang="en-US" dirty="0" smtClean="0"/>
              <a:t>Rulemaking).</a:t>
            </a:r>
            <a:endParaRPr lang="en-US" sz="1600" dirty="0"/>
          </a:p>
        </p:txBody>
      </p:sp>
    </p:spTree>
    <p:extLst>
      <p:ext uri="{BB962C8B-B14F-4D97-AF65-F5344CB8AC3E}">
        <p14:creationId xmlns:p14="http://schemas.microsoft.com/office/powerpoint/2010/main" val="62279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010400" cy="3124200"/>
          </a:xfrm>
        </p:spPr>
        <p:txBody>
          <a:bodyPr>
            <a:normAutofit/>
          </a:bodyPr>
          <a:lstStyle/>
          <a:p>
            <a:pPr algn="ctr"/>
            <a:r>
              <a:rPr lang="en-US" b="1" dirty="0" smtClean="0"/>
              <a:t>Executive Order 17-03</a:t>
            </a:r>
            <a:br>
              <a:rPr lang="en-US" b="1" dirty="0" smtClean="0"/>
            </a:br>
            <a:r>
              <a:rPr lang="en-US" b="1" dirty="0" smtClean="0"/>
              <a:t>Administrative Rules</a:t>
            </a:r>
            <a:endParaRPr lang="en-US" b="1" dirty="0"/>
          </a:p>
        </p:txBody>
      </p:sp>
    </p:spTree>
    <p:extLst>
      <p:ext uri="{BB962C8B-B14F-4D97-AF65-F5344CB8AC3E}">
        <p14:creationId xmlns:p14="http://schemas.microsoft.com/office/powerpoint/2010/main" val="325084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 Process/Timeline</a:t>
            </a:r>
            <a:r>
              <a:rPr lang="en-US" sz="4800" b="1" dirty="0" smtClean="0"/>
              <a:t> </a:t>
            </a:r>
            <a:r>
              <a:rPr lang="en-US" sz="3600" b="1" dirty="0"/>
              <a:t>(</a:t>
            </a:r>
            <a:r>
              <a:rPr lang="en-US" sz="3600" b="1" dirty="0" err="1"/>
              <a:t>con’t</a:t>
            </a:r>
            <a:r>
              <a:rPr lang="en-US" sz="3600" b="1" dirty="0"/>
              <a:t>)</a:t>
            </a:r>
          </a:p>
        </p:txBody>
      </p:sp>
      <p:sp>
        <p:nvSpPr>
          <p:cNvPr id="3" name="Content Placeholder 2"/>
          <p:cNvSpPr>
            <a:spLocks noGrp="1"/>
          </p:cNvSpPr>
          <p:nvPr>
            <p:ph idx="1"/>
          </p:nvPr>
        </p:nvSpPr>
        <p:spPr>
          <a:xfrm>
            <a:off x="457200" y="1600200"/>
            <a:ext cx="7620000" cy="4800600"/>
          </a:xfrm>
        </p:spPr>
        <p:txBody>
          <a:bodyPr>
            <a:normAutofit lnSpcReduction="10000"/>
          </a:bodyPr>
          <a:lstStyle/>
          <a:p>
            <a:pPr marL="114300" indent="0" algn="ctr">
              <a:buNone/>
            </a:pPr>
            <a:r>
              <a:rPr lang="en-US" sz="2400" b="1" u="sng" dirty="0" smtClean="0"/>
              <a:t>July </a:t>
            </a:r>
            <a:r>
              <a:rPr lang="en-US" sz="2400" b="1" u="sng" dirty="0"/>
              <a:t>– </a:t>
            </a:r>
            <a:r>
              <a:rPr lang="en-US" sz="2400" b="1" u="sng" dirty="0" smtClean="0"/>
              <a:t>August 2017 – Public Hearings Held</a:t>
            </a:r>
            <a:endParaRPr lang="en-US" sz="1800" dirty="0"/>
          </a:p>
          <a:p>
            <a:pPr marL="457200" lvl="0" indent="-457200"/>
            <a:r>
              <a:rPr lang="en-US" sz="2400" b="1" dirty="0" smtClean="0"/>
              <a:t>St</a:t>
            </a:r>
            <a:r>
              <a:rPr lang="en-US" sz="2400" b="1" dirty="0"/>
              <a:t>. Louis</a:t>
            </a:r>
            <a:br>
              <a:rPr lang="en-US" sz="2400" b="1" dirty="0"/>
            </a:br>
            <a:r>
              <a:rPr lang="en-US" sz="2400" b="1" dirty="0"/>
              <a:t>Thursday, July 20</a:t>
            </a:r>
            <a:r>
              <a:rPr lang="en-US" sz="2400" dirty="0"/>
              <a:t/>
            </a:r>
            <a:br>
              <a:rPr lang="en-US" sz="2400" dirty="0"/>
            </a:br>
            <a:r>
              <a:rPr lang="en-US" sz="2400" dirty="0"/>
              <a:t>Wainwright State Office Building</a:t>
            </a:r>
          </a:p>
          <a:p>
            <a:pPr marL="457200" lvl="0" indent="-457200"/>
            <a:r>
              <a:rPr lang="en-US" sz="2400" b="1" dirty="0"/>
              <a:t>Springfield</a:t>
            </a:r>
            <a:br>
              <a:rPr lang="en-US" sz="2400" b="1" dirty="0"/>
            </a:br>
            <a:r>
              <a:rPr lang="en-US" sz="2400" b="1" dirty="0"/>
              <a:t>Wednesday, August 2</a:t>
            </a:r>
            <a:r>
              <a:rPr lang="en-US" sz="2400" dirty="0"/>
              <a:t/>
            </a:r>
            <a:br>
              <a:rPr lang="en-US" sz="2400" dirty="0"/>
            </a:br>
            <a:r>
              <a:rPr lang="en-US" sz="2400" dirty="0"/>
              <a:t>The Library Center (TLC)</a:t>
            </a:r>
          </a:p>
          <a:p>
            <a:pPr marL="457200" lvl="0" indent="-457200"/>
            <a:r>
              <a:rPr lang="en-US" sz="2400" b="1" dirty="0"/>
              <a:t>Kansas City</a:t>
            </a:r>
            <a:br>
              <a:rPr lang="en-US" sz="2400" b="1" dirty="0"/>
            </a:br>
            <a:r>
              <a:rPr lang="en-US" sz="2400" b="1" dirty="0"/>
              <a:t>Tuesday, August 8</a:t>
            </a:r>
            <a:r>
              <a:rPr lang="en-US" sz="2400" dirty="0"/>
              <a:t/>
            </a:r>
            <a:br>
              <a:rPr lang="en-US" sz="2400" dirty="0"/>
            </a:br>
            <a:r>
              <a:rPr lang="en-US" sz="2400" dirty="0"/>
              <a:t>Kauffman Foundation Conference </a:t>
            </a:r>
            <a:r>
              <a:rPr lang="en-US" sz="2400" dirty="0" smtClean="0"/>
              <a:t>Center</a:t>
            </a:r>
          </a:p>
          <a:p>
            <a:pPr marL="457200" lvl="0" indent="-457200"/>
            <a:r>
              <a:rPr lang="en-US" sz="2400" b="1" dirty="0" smtClean="0"/>
              <a:t>Jefferson </a:t>
            </a:r>
            <a:r>
              <a:rPr lang="en-US" sz="2400" b="1" dirty="0"/>
              <a:t>City</a:t>
            </a:r>
            <a:br>
              <a:rPr lang="en-US" sz="2400" b="1" dirty="0"/>
            </a:br>
            <a:r>
              <a:rPr lang="en-US" sz="2400" b="1" dirty="0"/>
              <a:t>Monday, August </a:t>
            </a:r>
            <a:r>
              <a:rPr lang="en-US" sz="2400" b="1" dirty="0" smtClean="0"/>
              <a:t>28</a:t>
            </a:r>
            <a:r>
              <a:rPr lang="en-US" sz="2400" dirty="0" smtClean="0"/>
              <a:t/>
            </a:r>
            <a:br>
              <a:rPr lang="en-US" sz="2400" dirty="0" smtClean="0"/>
            </a:br>
            <a:r>
              <a:rPr lang="en-US" sz="2400" dirty="0" smtClean="0"/>
              <a:t>Truman </a:t>
            </a:r>
            <a:r>
              <a:rPr lang="en-US" sz="2400" dirty="0"/>
              <a:t>State Office Building</a:t>
            </a:r>
          </a:p>
          <a:p>
            <a:pPr lvl="2"/>
            <a:endParaRPr lang="en-US" sz="1400" dirty="0"/>
          </a:p>
          <a:p>
            <a:pPr marL="0" indent="0">
              <a:buNone/>
            </a:pPr>
            <a:endParaRPr lang="en-US" dirty="0"/>
          </a:p>
        </p:txBody>
      </p:sp>
    </p:spTree>
    <p:extLst>
      <p:ext uri="{BB962C8B-B14F-4D97-AF65-F5344CB8AC3E}">
        <p14:creationId xmlns:p14="http://schemas.microsoft.com/office/powerpoint/2010/main" val="270640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 Process/Timeline </a:t>
            </a:r>
            <a:r>
              <a:rPr lang="en-US" sz="3600" b="1" dirty="0"/>
              <a:t>(</a:t>
            </a:r>
            <a:r>
              <a:rPr lang="en-US" sz="3600" b="1" dirty="0" err="1"/>
              <a:t>con’t</a:t>
            </a:r>
            <a:r>
              <a:rPr lang="en-US" sz="3600" b="1" dirty="0"/>
              <a:t>)</a:t>
            </a:r>
          </a:p>
        </p:txBody>
      </p:sp>
      <p:sp>
        <p:nvSpPr>
          <p:cNvPr id="3" name="Content Placeholder 2"/>
          <p:cNvSpPr>
            <a:spLocks noGrp="1"/>
          </p:cNvSpPr>
          <p:nvPr>
            <p:ph idx="1"/>
          </p:nvPr>
        </p:nvSpPr>
        <p:spPr>
          <a:xfrm>
            <a:off x="457200" y="1905000"/>
            <a:ext cx="7620000" cy="3048000"/>
          </a:xfrm>
        </p:spPr>
        <p:txBody>
          <a:bodyPr/>
          <a:lstStyle/>
          <a:p>
            <a:pPr marL="114300" indent="0">
              <a:buNone/>
            </a:pPr>
            <a:r>
              <a:rPr lang="en-US" sz="2400" b="1" u="sng" dirty="0"/>
              <a:t>April 15, 2018</a:t>
            </a:r>
            <a:endParaRPr lang="en-US" sz="2400" dirty="0"/>
          </a:p>
          <a:p>
            <a:pPr lvl="0"/>
            <a:r>
              <a:rPr lang="en-US" sz="2400" dirty="0"/>
              <a:t>Spreadsheets and responses to Public Comment finalized</a:t>
            </a:r>
            <a:r>
              <a:rPr lang="en-US" sz="2400" dirty="0" smtClean="0"/>
              <a:t>.</a:t>
            </a:r>
          </a:p>
          <a:p>
            <a:pPr marL="114300" indent="0">
              <a:buNone/>
            </a:pPr>
            <a:endParaRPr lang="en-US" sz="2400" dirty="0"/>
          </a:p>
          <a:p>
            <a:pPr marL="114300" indent="0">
              <a:buNone/>
            </a:pPr>
            <a:r>
              <a:rPr lang="en-US" sz="2400" b="1" u="sng" dirty="0" smtClean="0"/>
              <a:t>May </a:t>
            </a:r>
            <a:r>
              <a:rPr lang="en-US" sz="2400" b="1" u="sng" dirty="0"/>
              <a:t>31, 2018</a:t>
            </a:r>
            <a:endParaRPr lang="en-US" sz="2400" dirty="0"/>
          </a:p>
          <a:p>
            <a:pPr lvl="0"/>
            <a:r>
              <a:rPr lang="en-US" sz="2400" dirty="0"/>
              <a:t>Report Due</a:t>
            </a:r>
          </a:p>
          <a:p>
            <a:pPr marL="0" indent="0">
              <a:buNone/>
            </a:pPr>
            <a:endParaRPr lang="en-US" dirty="0"/>
          </a:p>
        </p:txBody>
      </p:sp>
    </p:spTree>
    <p:extLst>
      <p:ext uri="{BB962C8B-B14F-4D97-AF65-F5344CB8AC3E}">
        <p14:creationId xmlns:p14="http://schemas.microsoft.com/office/powerpoint/2010/main" val="88379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Public Outreach Plan</a:t>
            </a:r>
            <a:endParaRPr lang="en-US" sz="3600" b="1" dirty="0"/>
          </a:p>
        </p:txBody>
      </p:sp>
      <p:pic>
        <p:nvPicPr>
          <p:cNvPr id="10" name="Picture 9" descr="Public Outreach Pl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19200"/>
            <a:ext cx="6324600" cy="5346700"/>
          </a:xfrm>
          <a:prstGeom prst="rect">
            <a:avLst/>
          </a:prstGeom>
        </p:spPr>
      </p:pic>
    </p:spTree>
    <p:extLst>
      <p:ext uri="{BB962C8B-B14F-4D97-AF65-F5344CB8AC3E}">
        <p14:creationId xmlns:p14="http://schemas.microsoft.com/office/powerpoint/2010/main" val="404352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Websites/Email Address</a:t>
            </a:r>
            <a:endParaRPr lang="en-US" b="1" dirty="0"/>
          </a:p>
        </p:txBody>
      </p:sp>
      <p:sp>
        <p:nvSpPr>
          <p:cNvPr id="3" name="Content Placeholder 2"/>
          <p:cNvSpPr>
            <a:spLocks noGrp="1"/>
          </p:cNvSpPr>
          <p:nvPr>
            <p:ph idx="1"/>
          </p:nvPr>
        </p:nvSpPr>
        <p:spPr>
          <a:xfrm>
            <a:off x="457200" y="1371600"/>
            <a:ext cx="7620000" cy="5334000"/>
          </a:xfrm>
        </p:spPr>
        <p:txBody>
          <a:bodyPr>
            <a:normAutofit fontScale="92500" lnSpcReduction="20000"/>
          </a:bodyPr>
          <a:lstStyle/>
          <a:p>
            <a:pPr marL="114300" indent="0">
              <a:buNone/>
            </a:pPr>
            <a:r>
              <a:rPr lang="en-US" sz="2600" dirty="0" smtClean="0"/>
              <a:t>Governor Greitens has created a special website:  </a:t>
            </a:r>
          </a:p>
          <a:p>
            <a:pPr marL="114300" indent="0">
              <a:buNone/>
            </a:pPr>
            <a:endParaRPr lang="en-US" sz="2600" dirty="0"/>
          </a:p>
          <a:p>
            <a:pPr marL="114300" indent="0">
              <a:buNone/>
            </a:pPr>
            <a:endParaRPr lang="en-US" sz="2600" dirty="0" smtClean="0"/>
          </a:p>
          <a:p>
            <a:pPr marL="114300" indent="0">
              <a:buNone/>
            </a:pPr>
            <a:endParaRPr lang="en-US" sz="2600" b="1" dirty="0"/>
          </a:p>
          <a:p>
            <a:pPr marL="114300" indent="0">
              <a:buNone/>
            </a:pPr>
            <a:r>
              <a:rPr lang="en-US" sz="2600" b="1" dirty="0" smtClean="0"/>
              <a:t>Governor’s website link:  </a:t>
            </a:r>
            <a:r>
              <a:rPr lang="en-US" sz="2600" dirty="0" smtClean="0">
                <a:hlinkClick r:id="rId2"/>
              </a:rPr>
              <a:t>https</a:t>
            </a:r>
            <a:r>
              <a:rPr lang="en-US" sz="2600" dirty="0">
                <a:hlinkClick r:id="rId2"/>
              </a:rPr>
              <a:t>://nomoredtape.com</a:t>
            </a:r>
            <a:r>
              <a:rPr lang="en-US" sz="2600" dirty="0" smtClean="0">
                <a:hlinkClick r:id="rId2"/>
              </a:rPr>
              <a:t>/</a:t>
            </a:r>
            <a:endParaRPr lang="en-US" sz="2600" dirty="0" smtClean="0"/>
          </a:p>
          <a:p>
            <a:pPr marL="114300" indent="0">
              <a:buNone/>
            </a:pPr>
            <a:endParaRPr lang="en-US" sz="2600" dirty="0" smtClean="0"/>
          </a:p>
          <a:p>
            <a:pPr marL="114300" indent="0">
              <a:buNone/>
            </a:pPr>
            <a:r>
              <a:rPr lang="en-US" sz="2600" dirty="0" smtClean="0"/>
              <a:t>DSS has created a website “Rule Tracker” to enable the public to easily provide comments to any of DSS’ rules:</a:t>
            </a:r>
            <a:endParaRPr lang="en-US" sz="2600" dirty="0"/>
          </a:p>
          <a:p>
            <a:pPr marL="114300" indent="0">
              <a:buNone/>
            </a:pPr>
            <a:r>
              <a:rPr lang="en-US" sz="2600" b="1" dirty="0"/>
              <a:t>Department website link:  </a:t>
            </a:r>
            <a:r>
              <a:rPr lang="en-US" sz="2600" b="1" u="sng" dirty="0">
                <a:hlinkClick r:id="rId3"/>
              </a:rPr>
              <a:t>https://dssruletracker.mo.gov/dss-proposed-rules/welcome.action#OPEN</a:t>
            </a:r>
            <a:endParaRPr lang="en-US" sz="2600" dirty="0"/>
          </a:p>
          <a:p>
            <a:pPr marL="114300" indent="0">
              <a:buNone/>
            </a:pPr>
            <a:endParaRPr lang="en-US" sz="2600" dirty="0" smtClean="0"/>
          </a:p>
          <a:p>
            <a:pPr marL="114300" indent="0">
              <a:buNone/>
            </a:pPr>
            <a:r>
              <a:rPr lang="en-US" sz="2600" dirty="0"/>
              <a:t>DSS has created a </a:t>
            </a:r>
            <a:r>
              <a:rPr lang="en-US" sz="2600" dirty="0" smtClean="0"/>
              <a:t>special email address to receive comments:</a:t>
            </a:r>
          </a:p>
          <a:p>
            <a:pPr marL="114300" indent="0">
              <a:buNone/>
            </a:pPr>
            <a:r>
              <a:rPr lang="en-US" sz="2600" b="1" dirty="0" smtClean="0"/>
              <a:t>Department email address:  </a:t>
            </a:r>
            <a:r>
              <a:rPr lang="en-US" sz="2600" b="1" dirty="0" smtClean="0">
                <a:hlinkClick r:id="rId4"/>
              </a:rPr>
              <a:t>Rules.Comment@dss.mo.gov</a:t>
            </a:r>
            <a:endParaRPr lang="en-US" sz="2600" b="1" dirty="0" smtClean="0"/>
          </a:p>
          <a:p>
            <a:pPr marL="11430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828800"/>
            <a:ext cx="4019550" cy="790575"/>
          </a:xfrm>
          <a:prstGeom prst="rect">
            <a:avLst/>
          </a:prstGeom>
        </p:spPr>
      </p:pic>
    </p:spTree>
    <p:extLst>
      <p:ext uri="{BB962C8B-B14F-4D97-AF65-F5344CB8AC3E}">
        <p14:creationId xmlns:p14="http://schemas.microsoft.com/office/powerpoint/2010/main" val="3702874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b="1" dirty="0" smtClean="0"/>
              <a:t>Rule Tracker</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371600"/>
            <a:ext cx="3696216" cy="4772691"/>
          </a:xfrm>
          <a:prstGeom prst="rect">
            <a:avLst/>
          </a:prstGeom>
        </p:spPr>
      </p:pic>
      <p:sp>
        <p:nvSpPr>
          <p:cNvPr id="8" name="TextBox 7"/>
          <p:cNvSpPr txBox="1"/>
          <p:nvPr/>
        </p:nvSpPr>
        <p:spPr>
          <a:xfrm>
            <a:off x="2590800" y="838200"/>
            <a:ext cx="3276600" cy="646331"/>
          </a:xfrm>
          <a:prstGeom prst="rect">
            <a:avLst/>
          </a:prstGeom>
          <a:noFill/>
        </p:spPr>
        <p:txBody>
          <a:bodyPr wrap="square" rtlCol="0">
            <a:spAutoFit/>
          </a:bodyPr>
          <a:lstStyle/>
          <a:p>
            <a:r>
              <a:rPr lang="en-US" sz="3600" dirty="0" smtClean="0"/>
              <a:t>DSS’ Home Page</a:t>
            </a:r>
            <a:endParaRPr lang="en-US" sz="3600" dirty="0"/>
          </a:p>
        </p:txBody>
      </p:sp>
      <p:sp>
        <p:nvSpPr>
          <p:cNvPr id="9" name="Right Arrow 8"/>
          <p:cNvSpPr/>
          <p:nvPr/>
        </p:nvSpPr>
        <p:spPr>
          <a:xfrm>
            <a:off x="1676400" y="2362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28" y="4800600"/>
            <a:ext cx="7763959" cy="1952898"/>
          </a:xfrm>
          <a:prstGeom prst="rect">
            <a:avLst/>
          </a:prstGeom>
        </p:spPr>
      </p:pic>
      <p:sp>
        <p:nvSpPr>
          <p:cNvPr id="12" name="Down Arrow 11"/>
          <p:cNvSpPr/>
          <p:nvPr/>
        </p:nvSpPr>
        <p:spPr>
          <a:xfrm>
            <a:off x="6477000" y="5348151"/>
            <a:ext cx="304800" cy="747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93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7696200" cy="5015575"/>
          </a:xfrm>
          <a:prstGeom prst="rect">
            <a:avLst/>
          </a:prstGeom>
        </p:spPr>
      </p:pic>
      <p:sp>
        <p:nvSpPr>
          <p:cNvPr id="4" name="Up Arrow 3"/>
          <p:cNvSpPr/>
          <p:nvPr/>
        </p:nvSpPr>
        <p:spPr>
          <a:xfrm>
            <a:off x="2057400" y="5867400"/>
            <a:ext cx="2286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7162800" y="6112053"/>
            <a:ext cx="2286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46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239000" cy="5345723"/>
          </a:xfrm>
          <a:prstGeom prst="rect">
            <a:avLst/>
          </a:prstGeom>
        </p:spPr>
      </p:pic>
    </p:spTree>
    <p:extLst>
      <p:ext uri="{BB962C8B-B14F-4D97-AF65-F5344CB8AC3E}">
        <p14:creationId xmlns:p14="http://schemas.microsoft.com/office/powerpoint/2010/main" val="92924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1066800"/>
            <a:ext cx="8458200" cy="5509338"/>
          </a:xfrm>
          <a:prstGeom prst="rect">
            <a:avLst/>
          </a:prstGeom>
        </p:spPr>
      </p:pic>
      <p:sp>
        <p:nvSpPr>
          <p:cNvPr id="4" name="Left Arrow 3"/>
          <p:cNvSpPr/>
          <p:nvPr/>
        </p:nvSpPr>
        <p:spPr>
          <a:xfrm>
            <a:off x="3886200" y="3810000"/>
            <a:ext cx="866675"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1752600" y="5334000"/>
            <a:ext cx="866675"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09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b="1" dirty="0" smtClean="0"/>
              <a:t>Rule Tracker </a:t>
            </a:r>
            <a:r>
              <a:rPr lang="en-US" sz="3600" b="1" dirty="0" smtClean="0"/>
              <a:t>(</a:t>
            </a:r>
            <a:r>
              <a:rPr lang="en-US" sz="3600" b="1" dirty="0" err="1" smtClean="0"/>
              <a:t>con’t</a:t>
            </a:r>
            <a:r>
              <a:rPr lang="en-US" sz="3600" b="1" dirty="0" smtClean="0"/>
              <a:t>)</a:t>
            </a:r>
            <a:endParaRPr lang="en-US" sz="36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8153400" cy="4157560"/>
          </a:xfrm>
          <a:prstGeom prst="rect">
            <a:avLst/>
          </a:prstGeom>
        </p:spPr>
      </p:pic>
    </p:spTree>
    <p:extLst>
      <p:ext uri="{BB962C8B-B14F-4D97-AF65-F5344CB8AC3E}">
        <p14:creationId xmlns:p14="http://schemas.microsoft.com/office/powerpoint/2010/main" val="201062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7010400" cy="3124200"/>
          </a:xfrm>
        </p:spPr>
        <p:txBody>
          <a:bodyPr>
            <a:normAutofit/>
          </a:bodyPr>
          <a:lstStyle/>
          <a:p>
            <a:pPr algn="ctr"/>
            <a:r>
              <a:rPr lang="en-US" b="1" dirty="0" smtClean="0"/>
              <a:t>§ 536.175, RSMo, Administrative Rules</a:t>
            </a:r>
            <a:endParaRPr lang="en-US" b="1" dirty="0"/>
          </a:p>
        </p:txBody>
      </p:sp>
    </p:spTree>
    <p:extLst>
      <p:ext uri="{BB962C8B-B14F-4D97-AF65-F5344CB8AC3E}">
        <p14:creationId xmlns:p14="http://schemas.microsoft.com/office/powerpoint/2010/main" val="104885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419"/>
            <a:ext cx="7620000" cy="1410381"/>
          </a:xfrm>
        </p:spPr>
        <p:txBody>
          <a:bodyPr>
            <a:normAutofit fontScale="90000"/>
          </a:bodyPr>
          <a:lstStyle/>
          <a:p>
            <a:r>
              <a:rPr lang="en-US" b="1" dirty="0" smtClean="0"/>
              <a:t>What is Executive Order 17-03</a:t>
            </a:r>
            <a:br>
              <a:rPr lang="en-US" b="1" dirty="0" smtClean="0"/>
            </a:br>
            <a:r>
              <a:rPr lang="en-US" b="1" dirty="0" smtClean="0"/>
              <a:t>Administrative Rules Review?</a:t>
            </a:r>
            <a:r>
              <a:rPr lang="en-US" b="1" dirty="0"/>
              <a:t/>
            </a:r>
            <a:br>
              <a:rPr lang="en-US" b="1" dirty="0"/>
            </a:br>
            <a:endParaRPr lang="en-US" b="1" dirty="0"/>
          </a:p>
        </p:txBody>
      </p:sp>
      <p:sp>
        <p:nvSpPr>
          <p:cNvPr id="3" name="Content Placeholder 2"/>
          <p:cNvSpPr>
            <a:spLocks noGrp="1"/>
          </p:cNvSpPr>
          <p:nvPr>
            <p:ph idx="1"/>
          </p:nvPr>
        </p:nvSpPr>
        <p:spPr>
          <a:xfrm>
            <a:off x="457200" y="2819400"/>
            <a:ext cx="7620000" cy="3276600"/>
          </a:xfrm>
        </p:spPr>
        <p:txBody>
          <a:bodyPr>
            <a:normAutofit/>
          </a:bodyPr>
          <a:lstStyle/>
          <a:p>
            <a:r>
              <a:rPr lang="en-US" sz="2600" dirty="0"/>
              <a:t>On January 10, 2017, Governor Greitens issued his third executive order, Executive Order 17-03. </a:t>
            </a:r>
            <a:endParaRPr lang="en-US" sz="2600" dirty="0" smtClean="0"/>
          </a:p>
          <a:p>
            <a:endParaRPr lang="en-US" sz="2600" dirty="0"/>
          </a:p>
          <a:p>
            <a:r>
              <a:rPr lang="en-US" sz="2600" dirty="0" smtClean="0"/>
              <a:t>This </a:t>
            </a:r>
            <a:r>
              <a:rPr lang="en-US" sz="2600" dirty="0"/>
              <a:t>order suspended all </a:t>
            </a:r>
            <a:r>
              <a:rPr lang="en-US" sz="2600" dirty="0" smtClean="0"/>
              <a:t>rulemaking, </a:t>
            </a:r>
            <a:r>
              <a:rPr lang="en-US" sz="2600" dirty="0"/>
              <a:t>and among other things, ordered each state agency to undertake a review of every regulation under its jurisdiction.</a:t>
            </a:r>
          </a:p>
          <a:p>
            <a:endParaRPr lang="en-US" dirty="0"/>
          </a:p>
          <a:p>
            <a:pPr marL="114300" indent="0">
              <a:buNone/>
            </a:pPr>
            <a:endParaRPr lang="en-US" dirty="0"/>
          </a:p>
        </p:txBody>
      </p:sp>
    </p:spTree>
    <p:extLst>
      <p:ext uri="{BB962C8B-B14F-4D97-AF65-F5344CB8AC3E}">
        <p14:creationId xmlns:p14="http://schemas.microsoft.com/office/powerpoint/2010/main" val="4246086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010400" cy="1638981"/>
          </a:xfrm>
        </p:spPr>
        <p:txBody>
          <a:bodyPr>
            <a:normAutofit fontScale="90000"/>
          </a:bodyPr>
          <a:lstStyle/>
          <a:p>
            <a:r>
              <a:rPr lang="en-US" b="1" dirty="0" smtClean="0"/>
              <a:t>What is § 536.175, RSMo, Administrative Rules Review?</a:t>
            </a:r>
            <a:r>
              <a:rPr lang="en-US" b="1" dirty="0"/>
              <a:t/>
            </a:r>
            <a:br>
              <a:rPr lang="en-US" b="1" dirty="0"/>
            </a:br>
            <a:endParaRPr lang="en-US" b="1" dirty="0"/>
          </a:p>
        </p:txBody>
      </p:sp>
      <p:sp>
        <p:nvSpPr>
          <p:cNvPr id="3" name="Content Placeholder 2"/>
          <p:cNvSpPr>
            <a:spLocks noGrp="1"/>
          </p:cNvSpPr>
          <p:nvPr>
            <p:ph idx="1"/>
          </p:nvPr>
        </p:nvSpPr>
        <p:spPr>
          <a:xfrm>
            <a:off x="457200" y="2590800"/>
            <a:ext cx="7620000" cy="3886200"/>
          </a:xfrm>
        </p:spPr>
        <p:txBody>
          <a:bodyPr>
            <a:normAutofit fontScale="92500" lnSpcReduction="10000"/>
          </a:bodyPr>
          <a:lstStyle/>
          <a:p>
            <a:r>
              <a:rPr lang="en-US" sz="3900" dirty="0" smtClean="0"/>
              <a:t>The legislature promulgated </a:t>
            </a:r>
            <a:br>
              <a:rPr lang="en-US" sz="3900" dirty="0" smtClean="0"/>
            </a:br>
            <a:r>
              <a:rPr lang="en-US" sz="3900" dirty="0" smtClean="0"/>
              <a:t>§ 536.175, RSMo</a:t>
            </a:r>
            <a:r>
              <a:rPr lang="en-US" sz="3900" dirty="0"/>
              <a:t>,</a:t>
            </a:r>
            <a:r>
              <a:rPr lang="en-US" sz="3900" dirty="0" smtClean="0"/>
              <a:t> in 2012</a:t>
            </a:r>
          </a:p>
          <a:p>
            <a:endParaRPr lang="en-US" sz="3900" dirty="0"/>
          </a:p>
          <a:p>
            <a:r>
              <a:rPr lang="en-US" sz="3900" dirty="0" smtClean="0"/>
              <a:t>The statute requires that “[e]ach state agency shall periodically review all of its rules” according to a set schedule and set criteria</a:t>
            </a:r>
          </a:p>
          <a:p>
            <a:endParaRPr lang="en-US" sz="2400" dirty="0"/>
          </a:p>
        </p:txBody>
      </p:sp>
    </p:spTree>
    <p:extLst>
      <p:ext uri="{BB962C8B-B14F-4D97-AF65-F5344CB8AC3E}">
        <p14:creationId xmlns:p14="http://schemas.microsoft.com/office/powerpoint/2010/main" val="145617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normAutofit fontScale="90000"/>
          </a:bodyPr>
          <a:lstStyle/>
          <a:p>
            <a:r>
              <a:rPr lang="en-US" b="1" dirty="0" smtClean="0"/>
              <a:t>What is the Schedule for the</a:t>
            </a:r>
            <a:br>
              <a:rPr lang="en-US" b="1" dirty="0" smtClean="0"/>
            </a:br>
            <a:r>
              <a:rPr lang="en-US" b="1" dirty="0" smtClean="0"/>
              <a:t>Department of Social Services?</a:t>
            </a:r>
            <a:endParaRPr lang="en-US" b="1" dirty="0"/>
          </a:p>
        </p:txBody>
      </p:sp>
      <p:sp>
        <p:nvSpPr>
          <p:cNvPr id="3" name="Content Placeholder 2"/>
          <p:cNvSpPr>
            <a:spLocks noGrp="1"/>
          </p:cNvSpPr>
          <p:nvPr>
            <p:ph idx="1"/>
          </p:nvPr>
        </p:nvSpPr>
        <p:spPr>
          <a:xfrm>
            <a:off x="457200" y="1600200"/>
            <a:ext cx="7620000" cy="5257800"/>
          </a:xfrm>
        </p:spPr>
        <p:txBody>
          <a:bodyPr>
            <a:normAutofit fontScale="85000" lnSpcReduction="20000"/>
          </a:bodyPr>
          <a:lstStyle/>
          <a:p>
            <a:pPr lvl="0"/>
            <a:r>
              <a:rPr lang="en-US" sz="2800" dirty="0"/>
              <a:t>DSS </a:t>
            </a:r>
            <a:r>
              <a:rPr lang="en-US" sz="2800" dirty="0" smtClean="0"/>
              <a:t>was </a:t>
            </a:r>
            <a:r>
              <a:rPr lang="en-US" sz="2800" dirty="0"/>
              <a:t>required to begin its review process </a:t>
            </a:r>
            <a:r>
              <a:rPr lang="en-US" sz="2800" b="1" u="sng" dirty="0"/>
              <a:t>no later than July 1, 2017</a:t>
            </a:r>
            <a:r>
              <a:rPr lang="en-US" sz="2800" dirty="0"/>
              <a:t> (§ 536.175.1(3</a:t>
            </a:r>
            <a:r>
              <a:rPr lang="en-US" sz="2800" dirty="0" smtClean="0"/>
              <a:t>)). </a:t>
            </a:r>
            <a:endParaRPr lang="en-US" sz="2800" dirty="0"/>
          </a:p>
          <a:p>
            <a:pPr lvl="0"/>
            <a:endParaRPr lang="en-US" sz="2800" dirty="0" smtClean="0"/>
          </a:p>
          <a:p>
            <a:pPr lvl="0"/>
            <a:r>
              <a:rPr lang="en-US" sz="2800" dirty="0" smtClean="0"/>
              <a:t>On </a:t>
            </a:r>
            <a:r>
              <a:rPr lang="en-US" sz="2800" dirty="0"/>
              <a:t>July 1, 2017, </a:t>
            </a:r>
            <a:r>
              <a:rPr lang="en-US" sz="2800" dirty="0" smtClean="0"/>
              <a:t>notice was </a:t>
            </a:r>
            <a:r>
              <a:rPr lang="en-US" sz="2800" dirty="0"/>
              <a:t>published in the </a:t>
            </a:r>
            <a:r>
              <a:rPr lang="en-US" sz="2800" i="1" dirty="0"/>
              <a:t>Missouri Register </a:t>
            </a:r>
            <a:r>
              <a:rPr lang="en-US" sz="2800" dirty="0"/>
              <a:t>stating that DSS’ regulations are now subject to public </a:t>
            </a:r>
            <a:r>
              <a:rPr lang="en-US" sz="2800" dirty="0" smtClean="0"/>
              <a:t>comment.</a:t>
            </a:r>
            <a:endParaRPr lang="en-US" sz="2800" dirty="0"/>
          </a:p>
          <a:p>
            <a:pPr lvl="0"/>
            <a:endParaRPr lang="en-US" sz="2800" dirty="0" smtClean="0"/>
          </a:p>
          <a:p>
            <a:pPr lvl="0"/>
            <a:r>
              <a:rPr lang="en-US" sz="2800" dirty="0" smtClean="0"/>
              <a:t>The </a:t>
            </a:r>
            <a:r>
              <a:rPr lang="en-US" sz="2800" dirty="0"/>
              <a:t>public comment period </a:t>
            </a:r>
            <a:r>
              <a:rPr lang="en-US" sz="2800" dirty="0" smtClean="0"/>
              <a:t>runs </a:t>
            </a:r>
            <a:r>
              <a:rPr lang="en-US" sz="2800" dirty="0"/>
              <a:t>from July 1</a:t>
            </a:r>
            <a:r>
              <a:rPr lang="en-US" sz="2800" dirty="0" smtClean="0"/>
              <a:t>, </a:t>
            </a:r>
            <a:r>
              <a:rPr lang="en-US" sz="2800" dirty="0"/>
              <a:t>2017 to August 30, 2017, and will be similar to the comment process for regular </a:t>
            </a:r>
            <a:r>
              <a:rPr lang="en-US" sz="2800" dirty="0" smtClean="0"/>
              <a:t>rulemaking.</a:t>
            </a:r>
          </a:p>
          <a:p>
            <a:pPr lvl="0"/>
            <a:endParaRPr lang="en-US" sz="2800" dirty="0"/>
          </a:p>
          <a:p>
            <a:pPr lvl="0"/>
            <a:r>
              <a:rPr lang="en-US" sz="2800" dirty="0" smtClean="0"/>
              <a:t>DSS must file a report with the </a:t>
            </a:r>
            <a:r>
              <a:rPr lang="en-US" sz="2800" dirty="0"/>
              <a:t>Joint Committee on Administrative Rules (JCAR) and the Small Business Regulatory Fairness Board </a:t>
            </a:r>
            <a:r>
              <a:rPr lang="en-US" sz="2800" b="1" u="sng" dirty="0"/>
              <a:t>no later than June 30, 2018</a:t>
            </a:r>
            <a:r>
              <a:rPr lang="en-US" sz="2800" dirty="0"/>
              <a:t>. </a:t>
            </a:r>
            <a:r>
              <a:rPr lang="en-US" sz="2800" dirty="0" smtClean="0"/>
              <a:t>DSS must also post it on its website.</a:t>
            </a:r>
            <a:endParaRPr lang="en-US" sz="2800" dirty="0"/>
          </a:p>
          <a:p>
            <a:endParaRPr lang="en-US" dirty="0"/>
          </a:p>
        </p:txBody>
      </p:sp>
    </p:spTree>
    <p:extLst>
      <p:ext uri="{BB962C8B-B14F-4D97-AF65-F5344CB8AC3E}">
        <p14:creationId xmlns:p14="http://schemas.microsoft.com/office/powerpoint/2010/main" val="332629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1143000"/>
          </a:xfrm>
        </p:spPr>
        <p:txBody>
          <a:bodyPr/>
          <a:lstStyle/>
          <a:p>
            <a:r>
              <a:rPr lang="en-US" b="1" dirty="0" smtClean="0"/>
              <a:t>What will be in the Report?</a:t>
            </a:r>
            <a:endParaRPr lang="en-US" b="1" dirty="0"/>
          </a:p>
        </p:txBody>
      </p:sp>
      <p:sp>
        <p:nvSpPr>
          <p:cNvPr id="3" name="Content Placeholder 2"/>
          <p:cNvSpPr>
            <a:spLocks noGrp="1"/>
          </p:cNvSpPr>
          <p:nvPr>
            <p:ph idx="1"/>
          </p:nvPr>
        </p:nvSpPr>
        <p:spPr>
          <a:xfrm>
            <a:off x="457200" y="2286000"/>
            <a:ext cx="7620000" cy="2590800"/>
          </a:xfrm>
        </p:spPr>
        <p:txBody>
          <a:bodyPr>
            <a:normAutofit/>
          </a:bodyPr>
          <a:lstStyle/>
          <a:p>
            <a:pPr marL="0" indent="0">
              <a:buNone/>
            </a:pPr>
            <a:r>
              <a:rPr lang="en-US" sz="3200" dirty="0" smtClean="0"/>
              <a:t>There are two main components to the report:</a:t>
            </a:r>
          </a:p>
          <a:p>
            <a:r>
              <a:rPr lang="en-US" sz="3200" dirty="0" smtClean="0"/>
              <a:t>Rule review</a:t>
            </a:r>
          </a:p>
          <a:p>
            <a:r>
              <a:rPr lang="en-US" sz="3200" dirty="0" smtClean="0"/>
              <a:t>Public comment review</a:t>
            </a:r>
            <a:endParaRPr lang="en-US" sz="3200" dirty="0"/>
          </a:p>
        </p:txBody>
      </p:sp>
    </p:spTree>
    <p:extLst>
      <p:ext uri="{BB962C8B-B14F-4D97-AF65-F5344CB8AC3E}">
        <p14:creationId xmlns:p14="http://schemas.microsoft.com/office/powerpoint/2010/main" val="315582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1143000"/>
          </a:xfrm>
        </p:spPr>
        <p:txBody>
          <a:bodyPr/>
          <a:lstStyle/>
          <a:p>
            <a:r>
              <a:rPr lang="en-US" sz="4000" b="1" dirty="0" smtClean="0"/>
              <a:t>What will be in the Report </a:t>
            </a:r>
            <a:r>
              <a:rPr lang="en-US" sz="3600" b="1" dirty="0" smtClean="0"/>
              <a:t>(</a:t>
            </a:r>
            <a:r>
              <a:rPr lang="en-US" sz="3600" b="1" dirty="0" err="1"/>
              <a:t>con’t</a:t>
            </a:r>
            <a:r>
              <a:rPr lang="en-US" sz="3600" b="1" dirty="0"/>
              <a:t>)</a:t>
            </a:r>
            <a:r>
              <a:rPr lang="en-US" b="1" dirty="0" smtClean="0"/>
              <a:t>?</a:t>
            </a:r>
            <a:endParaRPr lang="en-US" b="1" dirty="0"/>
          </a:p>
        </p:txBody>
      </p:sp>
      <p:sp>
        <p:nvSpPr>
          <p:cNvPr id="3" name="Content Placeholder 2"/>
          <p:cNvSpPr>
            <a:spLocks noGrp="1"/>
          </p:cNvSpPr>
          <p:nvPr>
            <p:ph idx="1"/>
          </p:nvPr>
        </p:nvSpPr>
        <p:spPr>
          <a:xfrm>
            <a:off x="304800" y="1600200"/>
            <a:ext cx="7772400" cy="4800600"/>
          </a:xfrm>
        </p:spPr>
        <p:txBody>
          <a:bodyPr>
            <a:normAutofit fontScale="85000" lnSpcReduction="20000"/>
          </a:bodyPr>
          <a:lstStyle/>
          <a:p>
            <a:pPr lvl="0"/>
            <a:r>
              <a:rPr lang="en-US" sz="2800" dirty="0" smtClean="0"/>
              <a:t>Rule review:  § 536.175.4, RSMo, </a:t>
            </a:r>
            <a:r>
              <a:rPr lang="en-US" sz="2800" dirty="0"/>
              <a:t>requires state agencies to review all </a:t>
            </a:r>
            <a:r>
              <a:rPr lang="en-US" sz="2800" b="1" u="sng" dirty="0"/>
              <a:t>existing</a:t>
            </a:r>
            <a:r>
              <a:rPr lang="en-US" sz="2800" dirty="0"/>
              <a:t> regulations under the following </a:t>
            </a:r>
            <a:r>
              <a:rPr lang="en-US" sz="2800" dirty="0" smtClean="0"/>
              <a:t>criteria:</a:t>
            </a:r>
          </a:p>
          <a:p>
            <a:pPr lvl="1"/>
            <a:r>
              <a:rPr lang="en-US" sz="2800" dirty="0"/>
              <a:t>Whether the rule is necessary</a:t>
            </a:r>
            <a:r>
              <a:rPr lang="en-US" sz="2800" dirty="0" smtClean="0"/>
              <a:t>;</a:t>
            </a:r>
          </a:p>
          <a:p>
            <a:pPr lvl="1"/>
            <a:r>
              <a:rPr lang="en-US" sz="2800" dirty="0" smtClean="0"/>
              <a:t>Whether </a:t>
            </a:r>
            <a:r>
              <a:rPr lang="en-US" sz="2800" dirty="0"/>
              <a:t>the rule is </a:t>
            </a:r>
            <a:r>
              <a:rPr lang="en-US" sz="2800" dirty="0" smtClean="0"/>
              <a:t>obsolete;</a:t>
            </a:r>
          </a:p>
          <a:p>
            <a:pPr lvl="1"/>
            <a:r>
              <a:rPr lang="en-US" sz="2800" dirty="0" smtClean="0"/>
              <a:t>Whether the rule overlaps</a:t>
            </a:r>
            <a:r>
              <a:rPr lang="en-US" sz="2800" dirty="0"/>
              <a:t>, </a:t>
            </a:r>
            <a:r>
              <a:rPr lang="en-US" sz="2800" dirty="0" smtClean="0"/>
              <a:t>duplicates, </a:t>
            </a:r>
            <a:r>
              <a:rPr lang="en-US" sz="2800" dirty="0"/>
              <a:t>or </a:t>
            </a:r>
            <a:r>
              <a:rPr lang="en-US" sz="2800" dirty="0" smtClean="0"/>
              <a:t>conflicts with another rule;</a:t>
            </a:r>
          </a:p>
          <a:p>
            <a:pPr lvl="1"/>
            <a:r>
              <a:rPr lang="en-US" sz="2800" dirty="0" smtClean="0"/>
              <a:t>Whether less a restrictive or more narrowly tailored rule is appropriate;</a:t>
            </a:r>
          </a:p>
          <a:p>
            <a:pPr lvl="1"/>
            <a:r>
              <a:rPr lang="en-US" sz="2800" dirty="0" smtClean="0"/>
              <a:t>Whether the rule can be modified to reduce regulatory burden or eliminate paperwork;</a:t>
            </a:r>
          </a:p>
          <a:p>
            <a:pPr lvl="1"/>
            <a:r>
              <a:rPr lang="en-US" sz="2800" dirty="0" smtClean="0"/>
              <a:t>Whether there is a need </a:t>
            </a:r>
            <a:r>
              <a:rPr lang="en-US" sz="2800" dirty="0"/>
              <a:t>for amendment or </a:t>
            </a:r>
            <a:r>
              <a:rPr lang="en-US" sz="2800" dirty="0" smtClean="0"/>
              <a:t>rescission;</a:t>
            </a:r>
            <a:endParaRPr lang="en-US" sz="2800" dirty="0"/>
          </a:p>
          <a:p>
            <a:pPr lvl="1"/>
            <a:r>
              <a:rPr lang="en-US" sz="2800" dirty="0"/>
              <a:t>Whether incorporated material is still </a:t>
            </a:r>
            <a:r>
              <a:rPr lang="en-US" sz="2800" dirty="0" smtClean="0"/>
              <a:t>relevant; and</a:t>
            </a:r>
          </a:p>
          <a:p>
            <a:pPr lvl="1"/>
            <a:r>
              <a:rPr lang="en-US" sz="2800" dirty="0" smtClean="0"/>
              <a:t>If </a:t>
            </a:r>
            <a:r>
              <a:rPr lang="en-US" sz="2800" dirty="0"/>
              <a:t>effect on small business is still </a:t>
            </a:r>
            <a:r>
              <a:rPr lang="en-US" sz="2800" dirty="0" smtClean="0"/>
              <a:t>relevant.</a:t>
            </a:r>
            <a:endParaRPr lang="en-US" sz="2800" dirty="0"/>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1328719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will be in the Report?</a:t>
            </a:r>
            <a:br>
              <a:rPr lang="en-US" b="1" dirty="0" smtClean="0"/>
            </a:br>
            <a:r>
              <a:rPr lang="en-US" b="1" dirty="0" smtClean="0"/>
              <a:t>Public Comment Review</a:t>
            </a:r>
            <a:endParaRPr lang="en-US" b="1" dirty="0"/>
          </a:p>
        </p:txBody>
      </p:sp>
      <p:sp>
        <p:nvSpPr>
          <p:cNvPr id="3" name="Content Placeholder 2"/>
          <p:cNvSpPr>
            <a:spLocks noGrp="1"/>
          </p:cNvSpPr>
          <p:nvPr>
            <p:ph idx="1"/>
          </p:nvPr>
        </p:nvSpPr>
        <p:spPr>
          <a:xfrm>
            <a:off x="457200" y="1905000"/>
            <a:ext cx="7620000" cy="3581400"/>
          </a:xfrm>
        </p:spPr>
        <p:txBody>
          <a:bodyPr>
            <a:normAutofit/>
          </a:bodyPr>
          <a:lstStyle/>
          <a:p>
            <a:pPr lvl="1" indent="-342900"/>
            <a:r>
              <a:rPr lang="en-US" sz="2800" dirty="0" smtClean="0"/>
              <a:t>§ </a:t>
            </a:r>
            <a:r>
              <a:rPr lang="en-US" sz="2800" dirty="0"/>
              <a:t>536.175.4(8</a:t>
            </a:r>
            <a:r>
              <a:rPr lang="en-US" sz="2800" dirty="0" smtClean="0"/>
              <a:t>), RSMo, </a:t>
            </a:r>
            <a:r>
              <a:rPr lang="en-US" sz="2800" dirty="0"/>
              <a:t>requires state agencies to review the public comments received during the Public Comment </a:t>
            </a:r>
            <a:r>
              <a:rPr lang="en-US" sz="2800" dirty="0" smtClean="0"/>
              <a:t>period.</a:t>
            </a:r>
            <a:endParaRPr lang="en-US" sz="2800" dirty="0"/>
          </a:p>
          <a:p>
            <a:pPr lvl="1" indent="-342900"/>
            <a:r>
              <a:rPr lang="en-US" sz="2800" dirty="0" smtClean="0"/>
              <a:t>An appendix will also be included that will contain the nature of the comments received on the rules and DSS’ responses to the comments. </a:t>
            </a:r>
          </a:p>
        </p:txBody>
      </p:sp>
    </p:spTree>
    <p:extLst>
      <p:ext uri="{BB962C8B-B14F-4D97-AF65-F5344CB8AC3E}">
        <p14:creationId xmlns:p14="http://schemas.microsoft.com/office/powerpoint/2010/main" val="345036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ctr"/>
            <a:r>
              <a:rPr lang="en-US" b="1" dirty="0" smtClean="0"/>
              <a:t>What Happens if We Do Not Comply?</a:t>
            </a:r>
            <a:endParaRPr lang="en-US" b="1" dirty="0"/>
          </a:p>
        </p:txBody>
      </p:sp>
      <p:sp>
        <p:nvSpPr>
          <p:cNvPr id="3" name="Content Placeholder 2"/>
          <p:cNvSpPr>
            <a:spLocks noGrp="1"/>
          </p:cNvSpPr>
          <p:nvPr>
            <p:ph idx="1"/>
          </p:nvPr>
        </p:nvSpPr>
        <p:spPr>
          <a:xfrm>
            <a:off x="457200" y="1981200"/>
            <a:ext cx="7620000" cy="4114800"/>
          </a:xfrm>
        </p:spPr>
        <p:txBody>
          <a:bodyPr>
            <a:normAutofit/>
          </a:bodyPr>
          <a:lstStyle/>
          <a:p>
            <a:pPr marL="0" indent="0">
              <a:buNone/>
            </a:pPr>
            <a:r>
              <a:rPr lang="en-US" dirty="0" smtClean="0"/>
              <a:t>If DSS fails to comply, either by failing to file the report on time, or by neglecting to including all of our rules, what are the potential outcomes?</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Section 536.175, RSMo, specifically says that if we fail to file our report by the required deadline without good cause, or neglect to include all of our rules, all or those </a:t>
            </a:r>
            <a:r>
              <a:rPr lang="en-US" dirty="0"/>
              <a:t> </a:t>
            </a:r>
            <a:r>
              <a:rPr lang="en-US" dirty="0" smtClean="0"/>
              <a:t>individual rules may become null and void.</a:t>
            </a:r>
          </a:p>
          <a:p>
            <a:pPr marL="0" indent="0">
              <a:buNone/>
            </a:pPr>
            <a:endParaRPr lang="en-US" dirty="0"/>
          </a:p>
        </p:txBody>
      </p:sp>
      <p:sp>
        <p:nvSpPr>
          <p:cNvPr id="6" name="Down Arrow 5"/>
          <p:cNvSpPr/>
          <p:nvPr/>
        </p:nvSpPr>
        <p:spPr>
          <a:xfrm>
            <a:off x="1600200" y="32125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13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DSS’ Process/Timeline</a:t>
            </a:r>
            <a:endParaRPr lang="en-US" b="1" dirty="0"/>
          </a:p>
        </p:txBody>
      </p:sp>
      <p:sp>
        <p:nvSpPr>
          <p:cNvPr id="3" name="Content Placeholder 2"/>
          <p:cNvSpPr>
            <a:spLocks noGrp="1"/>
          </p:cNvSpPr>
          <p:nvPr>
            <p:ph idx="1"/>
          </p:nvPr>
        </p:nvSpPr>
        <p:spPr>
          <a:xfrm>
            <a:off x="457200" y="1524000"/>
            <a:ext cx="7620000" cy="4800600"/>
          </a:xfrm>
        </p:spPr>
        <p:txBody>
          <a:bodyPr>
            <a:normAutofit/>
          </a:bodyPr>
          <a:lstStyle/>
          <a:p>
            <a:pPr marL="0" indent="0">
              <a:buNone/>
            </a:pPr>
            <a:r>
              <a:rPr lang="en-US" sz="2400" b="1" u="sng" dirty="0" smtClean="0"/>
              <a:t>February-</a:t>
            </a:r>
            <a:r>
              <a:rPr lang="en-US" sz="2400" b="1" u="sng" dirty="0"/>
              <a:t>June 2017</a:t>
            </a:r>
            <a:endParaRPr lang="en-US" sz="2400" dirty="0"/>
          </a:p>
          <a:p>
            <a:pPr lvl="0"/>
            <a:r>
              <a:rPr lang="en-US" sz="2400" dirty="0"/>
              <a:t>Each Division/Unit will be given an Excel spreadsheet </a:t>
            </a:r>
            <a:r>
              <a:rPr lang="en-US" sz="2400" dirty="0" smtClean="0"/>
              <a:t>to </a:t>
            </a:r>
            <a:r>
              <a:rPr lang="en-US" sz="2400" dirty="0"/>
              <a:t>begin the review </a:t>
            </a:r>
            <a:r>
              <a:rPr lang="en-US" sz="2400" dirty="0" smtClean="0"/>
              <a:t>process.</a:t>
            </a:r>
          </a:p>
          <a:p>
            <a:pPr lvl="0"/>
            <a:r>
              <a:rPr lang="en-US" sz="2400" dirty="0"/>
              <a:t>Each Division/Unit will be responsible for its own regulations, based on where they are currently located (Division and Chapter</a:t>
            </a:r>
            <a:r>
              <a:rPr lang="en-US" sz="2400" dirty="0" smtClean="0"/>
              <a:t>).</a:t>
            </a:r>
            <a:endParaRPr lang="en-US" sz="2400" dirty="0"/>
          </a:p>
          <a:p>
            <a:pPr lvl="1"/>
            <a:r>
              <a:rPr lang="en-US" sz="2400" dirty="0"/>
              <a:t>If we are in the process of moving regulations from one Division/Chapter to another, the new “owner” of the regulation would only be responsible for the regulation if an Amendment or In Addition has been filed with the Secretary of State’s Office and JCAR to effect that </a:t>
            </a:r>
            <a:r>
              <a:rPr lang="en-US" sz="2400" dirty="0" smtClean="0"/>
              <a:t>change.</a:t>
            </a:r>
          </a:p>
          <a:p>
            <a:pPr marL="457200" lvl="1" indent="0">
              <a:buNone/>
            </a:pPr>
            <a:endParaRPr lang="en-US" sz="2000" dirty="0"/>
          </a:p>
          <a:p>
            <a:pPr lvl="0"/>
            <a:endParaRPr lang="en-US" dirty="0"/>
          </a:p>
          <a:p>
            <a:endParaRPr lang="en-US" dirty="0"/>
          </a:p>
        </p:txBody>
      </p:sp>
    </p:spTree>
    <p:extLst>
      <p:ext uri="{BB962C8B-B14F-4D97-AF65-F5344CB8AC3E}">
        <p14:creationId xmlns:p14="http://schemas.microsoft.com/office/powerpoint/2010/main" val="2710266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a:bodyPr>
          <a:lstStyle/>
          <a:p>
            <a:pPr algn="ctr"/>
            <a:r>
              <a:rPr lang="en-US" b="1" dirty="0" smtClean="0"/>
              <a:t>DSS’ Process/Timeline</a:t>
            </a:r>
            <a:endParaRPr lang="en-US" b="1" dirty="0"/>
          </a:p>
        </p:txBody>
      </p:sp>
      <p:sp>
        <p:nvSpPr>
          <p:cNvPr id="3" name="Content Placeholder 2"/>
          <p:cNvSpPr>
            <a:spLocks noGrp="1"/>
          </p:cNvSpPr>
          <p:nvPr>
            <p:ph idx="1"/>
          </p:nvPr>
        </p:nvSpPr>
        <p:spPr>
          <a:xfrm>
            <a:off x="457200" y="1752600"/>
            <a:ext cx="7620000" cy="4419600"/>
          </a:xfrm>
        </p:spPr>
        <p:txBody>
          <a:bodyPr>
            <a:normAutofit/>
          </a:bodyPr>
          <a:lstStyle/>
          <a:p>
            <a:pPr marL="0" indent="0">
              <a:buNone/>
            </a:pPr>
            <a:r>
              <a:rPr lang="en-US" b="1" u="sng" dirty="0"/>
              <a:t>July 2017-May 2018</a:t>
            </a:r>
            <a:endParaRPr lang="en-US" sz="2800" dirty="0"/>
          </a:p>
          <a:p>
            <a:pPr lvl="0"/>
            <a:r>
              <a:rPr lang="en-US" dirty="0"/>
              <a:t>There will be one DSS contact for the Public Comments.  </a:t>
            </a:r>
            <a:r>
              <a:rPr lang="en-US" dirty="0" smtClean="0"/>
              <a:t>That will be Peggy Landwehr.</a:t>
            </a:r>
            <a:endParaRPr lang="en-US" sz="2800" dirty="0"/>
          </a:p>
          <a:p>
            <a:pPr lvl="0"/>
            <a:r>
              <a:rPr lang="en-US" dirty="0"/>
              <a:t>Divisions/Units will collect Public Comments and draft </a:t>
            </a:r>
            <a:r>
              <a:rPr lang="en-US" dirty="0" smtClean="0"/>
              <a:t>responses.</a:t>
            </a:r>
            <a:endParaRPr lang="en-US" sz="2800" dirty="0"/>
          </a:p>
          <a:p>
            <a:pPr lvl="0"/>
            <a:r>
              <a:rPr lang="en-US" dirty="0" smtClean="0"/>
              <a:t>Divisions/Units </a:t>
            </a:r>
            <a:r>
              <a:rPr lang="en-US" dirty="0"/>
              <a:t>will review their spreadsheets to ensure they are </a:t>
            </a:r>
            <a:r>
              <a:rPr lang="en-US" dirty="0" smtClean="0"/>
              <a:t>current and turn into Peggy Landwehr by May 15, 2018.</a:t>
            </a:r>
          </a:p>
          <a:p>
            <a:pPr marL="114300" lvl="0" indent="0">
              <a:buNone/>
            </a:pPr>
            <a:endParaRPr lang="en-US" dirty="0" smtClean="0"/>
          </a:p>
          <a:p>
            <a:pPr marL="114300" indent="0">
              <a:buNone/>
            </a:pPr>
            <a:r>
              <a:rPr lang="en-US" b="1" u="sng" dirty="0" smtClean="0"/>
              <a:t>June 30, 2018</a:t>
            </a:r>
            <a:endParaRPr lang="en-US" sz="2800" dirty="0"/>
          </a:p>
          <a:p>
            <a:pPr lvl="0"/>
            <a:r>
              <a:rPr lang="en-US" dirty="0" smtClean="0"/>
              <a:t>Report Due</a:t>
            </a:r>
          </a:p>
          <a:p>
            <a:pPr lvl="0"/>
            <a:endParaRPr lang="en-US" sz="2800" dirty="0"/>
          </a:p>
          <a:p>
            <a:endParaRPr lang="en-US" dirty="0"/>
          </a:p>
        </p:txBody>
      </p:sp>
    </p:spTree>
    <p:extLst>
      <p:ext uri="{BB962C8B-B14F-4D97-AF65-F5344CB8AC3E}">
        <p14:creationId xmlns:p14="http://schemas.microsoft.com/office/powerpoint/2010/main" val="14604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pPr algn="ctr"/>
            <a:r>
              <a:rPr lang="en-US" b="1" dirty="0" smtClean="0"/>
              <a:t>Questions?</a:t>
            </a:r>
            <a:endParaRPr lang="en-US" b="1" dirty="0"/>
          </a:p>
        </p:txBody>
      </p:sp>
      <p:sp>
        <p:nvSpPr>
          <p:cNvPr id="3" name="Content Placeholder 2"/>
          <p:cNvSpPr>
            <a:spLocks noGrp="1"/>
          </p:cNvSpPr>
          <p:nvPr>
            <p:ph idx="1"/>
          </p:nvPr>
        </p:nvSpPr>
        <p:spPr/>
        <p:txBody>
          <a:bodyPr>
            <a:normAutofit/>
          </a:bodyPr>
          <a:lstStyle/>
          <a:p>
            <a:pPr marL="114300" indent="0">
              <a:buNone/>
            </a:pPr>
            <a:endParaRPr lang="en-US" dirty="0" smtClean="0"/>
          </a:p>
          <a:p>
            <a:pPr marL="114300" indent="0">
              <a:buNone/>
            </a:pPr>
            <a:endParaRPr lang="en-US" dirty="0"/>
          </a:p>
          <a:p>
            <a:pPr marL="114300" indent="0">
              <a:buNone/>
            </a:pPr>
            <a:r>
              <a:rPr lang="en-US" dirty="0"/>
              <a:t>Please feel free to call or e-mail </a:t>
            </a:r>
            <a:r>
              <a:rPr lang="en-US" dirty="0" smtClean="0"/>
              <a:t>Caitlin Whaley regarding the EO 17-03 Review at 573-751-4815 </a:t>
            </a:r>
            <a:r>
              <a:rPr lang="en-US" dirty="0"/>
              <a:t>or </a:t>
            </a:r>
            <a:r>
              <a:rPr lang="en-US" dirty="0" smtClean="0">
                <a:hlinkClick r:id="rId2"/>
              </a:rPr>
              <a:t>Caitlin.Whaley@</a:t>
            </a:r>
            <a:r>
              <a:rPr lang="en-US" dirty="0">
                <a:hlinkClick r:id="rId2"/>
              </a:rPr>
              <a:t>dss.mo.gov</a:t>
            </a:r>
            <a:endParaRPr lang="en-US" dirty="0"/>
          </a:p>
          <a:p>
            <a:pPr marL="114300" indent="0">
              <a:buNone/>
            </a:pPr>
            <a:endParaRPr lang="en-US" dirty="0" smtClean="0"/>
          </a:p>
          <a:p>
            <a:pPr marL="114300" indent="0">
              <a:buNone/>
            </a:pPr>
            <a:endParaRPr lang="en-US" dirty="0"/>
          </a:p>
          <a:p>
            <a:pPr marL="114300" indent="0">
              <a:buNone/>
            </a:pPr>
            <a:r>
              <a:rPr lang="en-US" dirty="0" smtClean="0"/>
              <a:t>Please feel free to call or e-mail Peggy Landwehr regarding the</a:t>
            </a:r>
            <a:br>
              <a:rPr lang="en-US" dirty="0" smtClean="0"/>
            </a:br>
            <a:r>
              <a:rPr lang="en-US" dirty="0" smtClean="0"/>
              <a:t>Section 536.175, RSMo, review at 573-522-8368 or </a:t>
            </a:r>
            <a:r>
              <a:rPr lang="en-US" dirty="0" smtClean="0">
                <a:hlinkClick r:id="rId2"/>
              </a:rPr>
              <a:t>Peggy. </a:t>
            </a:r>
            <a:r>
              <a:rPr lang="en-US" dirty="0" smtClean="0">
                <a:hlinkClick r:id="rId3"/>
              </a:rPr>
              <a:t>Landwehr@dss.mo.gov</a:t>
            </a:r>
            <a:endParaRPr lang="en-US" dirty="0" smtClean="0"/>
          </a:p>
        </p:txBody>
      </p:sp>
    </p:spTree>
    <p:extLst>
      <p:ext uri="{BB962C8B-B14F-4D97-AF65-F5344CB8AC3E}">
        <p14:creationId xmlns:p14="http://schemas.microsoft.com/office/powerpoint/2010/main" val="33719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pPr algn="ctr"/>
            <a:r>
              <a:rPr lang="en-US" b="1" dirty="0" smtClean="0"/>
              <a:t>What is the Rationale Behind this Executive Order?</a:t>
            </a:r>
            <a:endParaRPr lang="en-US" b="1" dirty="0"/>
          </a:p>
        </p:txBody>
      </p:sp>
      <p:sp>
        <p:nvSpPr>
          <p:cNvPr id="5" name="Content Placeholder 4"/>
          <p:cNvSpPr>
            <a:spLocks noGrp="1"/>
          </p:cNvSpPr>
          <p:nvPr>
            <p:ph idx="1"/>
          </p:nvPr>
        </p:nvSpPr>
        <p:spPr/>
        <p:txBody>
          <a:bodyPr/>
          <a:lstStyle/>
          <a:p>
            <a:r>
              <a:rPr lang="en-US" u="sng" dirty="0">
                <a:hlinkClick r:id="rId2"/>
              </a:rPr>
              <a:t>https://www.facebook.com/EricGreitens/videos/10154899944189747</a:t>
            </a:r>
            <a:r>
              <a:rPr lang="en-US" u="sng" dirty="0" smtClean="0">
                <a:hlinkClick r:id="rId2"/>
              </a:rPr>
              <a:t>/</a:t>
            </a:r>
            <a:endParaRPr lang="en-US" u="sng" dirty="0" smtClean="0"/>
          </a:p>
          <a:p>
            <a:endParaRPr lang="en-US" u="sng" dirty="0"/>
          </a:p>
          <a:p>
            <a:endParaRPr lang="en-US" u="sng"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362200"/>
            <a:ext cx="4154939" cy="4038600"/>
          </a:xfrm>
          <a:prstGeom prst="rect">
            <a:avLst/>
          </a:prstGeom>
        </p:spPr>
      </p:pic>
    </p:spTree>
    <p:extLst>
      <p:ext uri="{BB962C8B-B14F-4D97-AF65-F5344CB8AC3E}">
        <p14:creationId xmlns:p14="http://schemas.microsoft.com/office/powerpoint/2010/main" val="366791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ctr"/>
            <a:r>
              <a:rPr lang="en-US" b="1" dirty="0"/>
              <a:t>What is the </a:t>
            </a:r>
            <a:r>
              <a:rPr lang="en-US" b="1" dirty="0" smtClean="0"/>
              <a:t>Rationale Behind </a:t>
            </a:r>
            <a:r>
              <a:rPr lang="en-US" b="1" dirty="0"/>
              <a:t>this Executive Order?</a:t>
            </a:r>
          </a:p>
        </p:txBody>
      </p:sp>
      <p:sp>
        <p:nvSpPr>
          <p:cNvPr id="3" name="Content Placeholder 2"/>
          <p:cNvSpPr>
            <a:spLocks noGrp="1"/>
          </p:cNvSpPr>
          <p:nvPr>
            <p:ph idx="1"/>
          </p:nvPr>
        </p:nvSpPr>
        <p:spPr>
          <a:xfrm>
            <a:off x="533400" y="1676400"/>
            <a:ext cx="7620000" cy="4572000"/>
          </a:xfrm>
        </p:spPr>
        <p:txBody>
          <a:bodyPr>
            <a:normAutofit/>
          </a:bodyPr>
          <a:lstStyle/>
          <a:p>
            <a:pPr marL="114300" lvl="0" indent="0">
              <a:buNone/>
            </a:pPr>
            <a:endParaRPr lang="en-US" sz="2800" dirty="0" smtClean="0"/>
          </a:p>
          <a:p>
            <a:r>
              <a:rPr lang="en-US" sz="2400" dirty="0"/>
              <a:t>WHEREAS, Missouri's state government has proposed and codified an excessive amount of regulations; and</a:t>
            </a:r>
          </a:p>
          <a:p>
            <a:pPr marL="114300" indent="0">
              <a:buNone/>
            </a:pPr>
            <a:endParaRPr lang="en-US" sz="2400" dirty="0"/>
          </a:p>
          <a:p>
            <a:r>
              <a:rPr lang="en-US" sz="2400" dirty="0"/>
              <a:t>WHEREAS, the Missouri Register, a publication that includes proposed and final regulations, has published more than 40,000 pages since 2000; and</a:t>
            </a:r>
          </a:p>
          <a:p>
            <a:pPr marL="114300" indent="0">
              <a:buNone/>
            </a:pPr>
            <a:endParaRPr lang="en-US" sz="2400" dirty="0"/>
          </a:p>
          <a:p>
            <a:r>
              <a:rPr lang="en-US" sz="2400" dirty="0"/>
              <a:t>WHEREAS, Missourians and Missouri businesses deserve efficient, effective, and necessary regulations; and</a:t>
            </a:r>
          </a:p>
          <a:p>
            <a:pPr marL="114300" lvl="0" indent="0">
              <a:buNone/>
            </a:pPr>
            <a:endParaRPr lang="en-US" sz="2800" dirty="0" smtClean="0"/>
          </a:p>
          <a:p>
            <a:endParaRPr lang="en-US" dirty="0"/>
          </a:p>
        </p:txBody>
      </p:sp>
    </p:spTree>
    <p:extLst>
      <p:ext uri="{BB962C8B-B14F-4D97-AF65-F5344CB8AC3E}">
        <p14:creationId xmlns:p14="http://schemas.microsoft.com/office/powerpoint/2010/main" val="30939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normAutofit fontScale="90000"/>
          </a:bodyPr>
          <a:lstStyle/>
          <a:p>
            <a:pPr algn="ctr"/>
            <a:r>
              <a:rPr lang="en-US" b="1" dirty="0"/>
              <a:t>What is the </a:t>
            </a:r>
            <a:r>
              <a:rPr lang="en-US" b="1" dirty="0" smtClean="0"/>
              <a:t>Rationale Behind </a:t>
            </a:r>
            <a:r>
              <a:rPr lang="en-US" b="1" dirty="0"/>
              <a:t>this Executive Order?</a:t>
            </a:r>
          </a:p>
        </p:txBody>
      </p:sp>
      <p:sp>
        <p:nvSpPr>
          <p:cNvPr id="3" name="Content Placeholder 2"/>
          <p:cNvSpPr>
            <a:spLocks noGrp="1"/>
          </p:cNvSpPr>
          <p:nvPr>
            <p:ph idx="1"/>
          </p:nvPr>
        </p:nvSpPr>
        <p:spPr>
          <a:xfrm>
            <a:off x="533400" y="1676400"/>
            <a:ext cx="7620000" cy="4572000"/>
          </a:xfrm>
        </p:spPr>
        <p:txBody>
          <a:bodyPr>
            <a:normAutofit/>
          </a:bodyPr>
          <a:lstStyle/>
          <a:p>
            <a:pPr marL="114300" lvl="0" indent="0">
              <a:buNone/>
            </a:pPr>
            <a:endParaRPr lang="en-US" sz="2800" dirty="0" smtClean="0"/>
          </a:p>
          <a:p>
            <a:r>
              <a:rPr lang="en-US" sz="2400" dirty="0"/>
              <a:t>WHEREAS, regulations should not reduce jobs, stifle entrepreneurship, limit innovation, or impose costs far in excess of their benefits; and</a:t>
            </a:r>
          </a:p>
          <a:p>
            <a:pPr marL="114300" indent="0">
              <a:buNone/>
            </a:pPr>
            <a:endParaRPr lang="en-US" sz="2400" dirty="0"/>
          </a:p>
          <a:p>
            <a:r>
              <a:rPr lang="en-US" sz="2400" dirty="0"/>
              <a:t>WHEREAS, regulations that are ineffective, unnecessary, or unduly burdensome must be repealed; and</a:t>
            </a:r>
          </a:p>
          <a:p>
            <a:pPr marL="114300" indent="0">
              <a:buNone/>
            </a:pPr>
            <a:endParaRPr lang="en-US" sz="2400" dirty="0"/>
          </a:p>
          <a:p>
            <a:r>
              <a:rPr lang="en-US" sz="2400" dirty="0"/>
              <a:t>WHEREAS, removing needless and burdensome regulations will make Missouri more attractive to businesses and encourage job growth.</a:t>
            </a:r>
          </a:p>
          <a:p>
            <a:pPr marL="114300" lvl="0" indent="0">
              <a:buNone/>
            </a:pPr>
            <a:endParaRPr lang="en-US" sz="2800" dirty="0" smtClean="0"/>
          </a:p>
          <a:p>
            <a:endParaRPr lang="en-US" dirty="0"/>
          </a:p>
        </p:txBody>
      </p:sp>
    </p:spTree>
    <p:extLst>
      <p:ext uri="{BB962C8B-B14F-4D97-AF65-F5344CB8AC3E}">
        <p14:creationId xmlns:p14="http://schemas.microsoft.com/office/powerpoint/2010/main" val="285582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pPr algn="ctr"/>
            <a:r>
              <a:rPr lang="en-US" b="1" dirty="0" smtClean="0"/>
              <a:t>What is the Schedule </a:t>
            </a:r>
            <a:br>
              <a:rPr lang="en-US" b="1" dirty="0" smtClean="0"/>
            </a:br>
            <a:r>
              <a:rPr lang="en-US" b="1" dirty="0" smtClean="0"/>
              <a:t>for EO 17-03?</a:t>
            </a:r>
            <a:endParaRPr lang="en-US" b="1" dirty="0"/>
          </a:p>
        </p:txBody>
      </p:sp>
      <p:sp>
        <p:nvSpPr>
          <p:cNvPr id="3" name="Content Placeholder 2"/>
          <p:cNvSpPr>
            <a:spLocks noGrp="1"/>
          </p:cNvSpPr>
          <p:nvPr>
            <p:ph idx="1"/>
          </p:nvPr>
        </p:nvSpPr>
        <p:spPr>
          <a:xfrm>
            <a:off x="533400" y="990600"/>
            <a:ext cx="7620000" cy="5715000"/>
          </a:xfrm>
        </p:spPr>
        <p:txBody>
          <a:bodyPr>
            <a:normAutofit fontScale="92500"/>
          </a:bodyPr>
          <a:lstStyle/>
          <a:p>
            <a:pPr marL="114300" lvl="0" indent="0">
              <a:buNone/>
            </a:pPr>
            <a:endParaRPr lang="en-US" sz="2800" dirty="0" smtClean="0"/>
          </a:p>
          <a:p>
            <a:pPr lvl="0"/>
            <a:r>
              <a:rPr lang="en-US" sz="2800" dirty="0" smtClean="0"/>
              <a:t>There was a suspension of promulgating rules from January 10 until February 28, 2017, except for </a:t>
            </a:r>
            <a:r>
              <a:rPr lang="en-US" sz="2800" dirty="0"/>
              <a:t>proposed </a:t>
            </a:r>
            <a:r>
              <a:rPr lang="en-US" sz="2800" dirty="0" smtClean="0"/>
              <a:t>regulations </a:t>
            </a:r>
            <a:r>
              <a:rPr lang="en-US" sz="2800" dirty="0"/>
              <a:t>that </a:t>
            </a:r>
            <a:r>
              <a:rPr lang="en-US" sz="2800" dirty="0" smtClean="0"/>
              <a:t>affected </a:t>
            </a:r>
            <a:r>
              <a:rPr lang="en-US" sz="2800" dirty="0"/>
              <a:t>health, safety, or welfare, or is otherwise time sensitive or required by </a:t>
            </a:r>
            <a:r>
              <a:rPr lang="en-US" sz="2800" dirty="0" smtClean="0"/>
              <a:t>law.</a:t>
            </a:r>
          </a:p>
          <a:p>
            <a:pPr marL="114300" lvl="0" indent="0">
              <a:buNone/>
            </a:pPr>
            <a:endParaRPr lang="en-US" sz="2800" b="1" dirty="0" smtClean="0"/>
          </a:p>
          <a:p>
            <a:r>
              <a:rPr lang="en-US" sz="2800" b="1" dirty="0" smtClean="0"/>
              <a:t>Our review process began immediately;</a:t>
            </a:r>
            <a:endParaRPr lang="en-US" sz="2800" b="1" dirty="0"/>
          </a:p>
          <a:p>
            <a:pPr lvl="0"/>
            <a:endParaRPr lang="en-US" sz="2800" dirty="0" smtClean="0"/>
          </a:p>
          <a:p>
            <a:pPr lvl="0"/>
            <a:r>
              <a:rPr lang="en-US" sz="2800" dirty="0" smtClean="0"/>
              <a:t>Our 60-day Public Comment Period is running from July 7 until September 15, 2017, and is concurrent with the Section 536.175, RSMo. It is </a:t>
            </a:r>
            <a:r>
              <a:rPr lang="en-US" sz="2800" dirty="0"/>
              <a:t>similar to the comment process for regular </a:t>
            </a:r>
            <a:r>
              <a:rPr lang="en-US" sz="2800" dirty="0" smtClean="0"/>
              <a:t>rulemaking;</a:t>
            </a:r>
          </a:p>
          <a:p>
            <a:pPr lvl="0"/>
            <a:endParaRPr lang="en-US" sz="2800" dirty="0"/>
          </a:p>
          <a:p>
            <a:endParaRPr lang="en-US" dirty="0"/>
          </a:p>
        </p:txBody>
      </p:sp>
    </p:spTree>
    <p:extLst>
      <p:ext uri="{BB962C8B-B14F-4D97-AF65-F5344CB8AC3E}">
        <p14:creationId xmlns:p14="http://schemas.microsoft.com/office/powerpoint/2010/main" val="312642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fontScale="90000"/>
          </a:bodyPr>
          <a:lstStyle/>
          <a:p>
            <a:pPr algn="ctr"/>
            <a:r>
              <a:rPr lang="en-US" b="1" dirty="0" smtClean="0"/>
              <a:t>What is the Schedule </a:t>
            </a:r>
            <a:br>
              <a:rPr lang="en-US" b="1" dirty="0" smtClean="0"/>
            </a:br>
            <a:r>
              <a:rPr lang="en-US" b="1" dirty="0" smtClean="0"/>
              <a:t>for EO 17-03 </a:t>
            </a:r>
            <a:r>
              <a:rPr lang="en-US" sz="2700" b="1" dirty="0" smtClean="0"/>
              <a:t>(</a:t>
            </a:r>
            <a:r>
              <a:rPr lang="en-US" sz="2700" b="1" dirty="0" err="1" smtClean="0"/>
              <a:t>con’t</a:t>
            </a:r>
            <a:r>
              <a:rPr lang="en-US" sz="2700" b="1" dirty="0" smtClean="0"/>
              <a:t>)</a:t>
            </a:r>
            <a:r>
              <a:rPr lang="en-US" b="1" dirty="0" smtClean="0"/>
              <a:t>?</a:t>
            </a:r>
            <a:endParaRPr lang="en-US" b="1" dirty="0"/>
          </a:p>
        </p:txBody>
      </p:sp>
      <p:sp>
        <p:nvSpPr>
          <p:cNvPr id="3" name="Content Placeholder 2"/>
          <p:cNvSpPr>
            <a:spLocks noGrp="1"/>
          </p:cNvSpPr>
          <p:nvPr>
            <p:ph idx="1"/>
          </p:nvPr>
        </p:nvSpPr>
        <p:spPr>
          <a:xfrm>
            <a:off x="609600" y="1143000"/>
            <a:ext cx="7620000" cy="5257800"/>
          </a:xfrm>
        </p:spPr>
        <p:txBody>
          <a:bodyPr>
            <a:normAutofit/>
          </a:bodyPr>
          <a:lstStyle/>
          <a:p>
            <a:pPr marL="114300" lvl="0" indent="0">
              <a:buNone/>
            </a:pPr>
            <a:endParaRPr lang="en-US" sz="2800" dirty="0" smtClean="0"/>
          </a:p>
          <a:p>
            <a:endParaRPr lang="en-US" dirty="0"/>
          </a:p>
        </p:txBody>
      </p:sp>
      <p:sp>
        <p:nvSpPr>
          <p:cNvPr id="5" name="Rectangle 4"/>
          <p:cNvSpPr/>
          <p:nvPr/>
        </p:nvSpPr>
        <p:spPr>
          <a:xfrm>
            <a:off x="609600" y="2134612"/>
            <a:ext cx="7467600" cy="3477875"/>
          </a:xfrm>
          <a:prstGeom prst="rect">
            <a:avLst/>
          </a:prstGeom>
        </p:spPr>
        <p:txBody>
          <a:bodyPr wrap="square">
            <a:spAutoFit/>
          </a:bodyPr>
          <a:lstStyle/>
          <a:p>
            <a:pPr marL="457200" lvl="0" indent="-457200">
              <a:buClr>
                <a:schemeClr val="accent1"/>
              </a:buClr>
              <a:buFont typeface="Arial" panose="020B0604020202020204" pitchFamily="34" charset="0"/>
              <a:buChar char="•"/>
            </a:pPr>
            <a:r>
              <a:rPr lang="en-US" sz="2800" dirty="0" smtClean="0"/>
              <a:t>Two public hearings are required to be held;</a:t>
            </a:r>
          </a:p>
          <a:p>
            <a:pPr lvl="0">
              <a:buClr>
                <a:schemeClr val="accent1"/>
              </a:buClr>
            </a:pPr>
            <a:endParaRPr lang="en-US" sz="2800" dirty="0" smtClean="0"/>
          </a:p>
          <a:p>
            <a:pPr marL="457200" lvl="0" indent="-457200">
              <a:buClr>
                <a:schemeClr val="accent1"/>
              </a:buClr>
              <a:buFont typeface="Arial" panose="020B0604020202020204" pitchFamily="34" charset="0"/>
              <a:buChar char="•"/>
            </a:pPr>
            <a:r>
              <a:rPr lang="en-US" sz="2800" dirty="0"/>
              <a:t>All rules must be reviewed and a report completed by </a:t>
            </a:r>
            <a:r>
              <a:rPr lang="en-US" sz="2800" b="1" dirty="0"/>
              <a:t>May 31, 2018</a:t>
            </a:r>
            <a:r>
              <a:rPr lang="en-US" sz="2800" dirty="0"/>
              <a:t>; and</a:t>
            </a:r>
          </a:p>
          <a:p>
            <a:pPr lvl="0">
              <a:buClr>
                <a:schemeClr val="accent1"/>
              </a:buClr>
            </a:pPr>
            <a:endParaRPr lang="en-US" sz="2800" dirty="0"/>
          </a:p>
          <a:p>
            <a:pPr marL="457200" lvl="0" indent="-457200">
              <a:buClr>
                <a:schemeClr val="accent1"/>
              </a:buClr>
              <a:buFont typeface="Arial" panose="020B0604020202020204" pitchFamily="34" charset="0"/>
              <a:buChar char="•"/>
            </a:pPr>
            <a:r>
              <a:rPr lang="en-US" sz="2800" dirty="0"/>
              <a:t> All rules that do not meet the criteria below will need to be repealed by </a:t>
            </a:r>
            <a:r>
              <a:rPr lang="en-US" sz="2800" b="1" dirty="0"/>
              <a:t>June 30, 2018</a:t>
            </a:r>
            <a:r>
              <a:rPr lang="en-US" sz="2800" dirty="0"/>
              <a:t>.</a:t>
            </a:r>
          </a:p>
          <a:p>
            <a:pPr lvl="0">
              <a:buClr>
                <a:schemeClr val="accent1"/>
              </a:buClr>
            </a:pPr>
            <a:endParaRPr lang="en-US" sz="2400" dirty="0" smtClean="0"/>
          </a:p>
        </p:txBody>
      </p:sp>
    </p:spTree>
    <p:extLst>
      <p:ext uri="{BB962C8B-B14F-4D97-AF65-F5344CB8AC3E}">
        <p14:creationId xmlns:p14="http://schemas.microsoft.com/office/powerpoint/2010/main" val="335701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000" b="1" dirty="0" smtClean="0"/>
              <a:t>What will be in the Report?</a:t>
            </a:r>
            <a:endParaRPr lang="en-US" sz="4000" b="1" dirty="0"/>
          </a:p>
        </p:txBody>
      </p:sp>
      <p:sp>
        <p:nvSpPr>
          <p:cNvPr id="3" name="Content Placeholder 2"/>
          <p:cNvSpPr>
            <a:spLocks noGrp="1"/>
          </p:cNvSpPr>
          <p:nvPr>
            <p:ph idx="1"/>
          </p:nvPr>
        </p:nvSpPr>
        <p:spPr>
          <a:xfrm>
            <a:off x="457200" y="1371600"/>
            <a:ext cx="7772400" cy="5181600"/>
          </a:xfrm>
        </p:spPr>
        <p:txBody>
          <a:bodyPr>
            <a:noAutofit/>
          </a:bodyPr>
          <a:lstStyle/>
          <a:p>
            <a:pPr marL="0" indent="0">
              <a:buNone/>
            </a:pPr>
            <a:r>
              <a:rPr lang="en-US" sz="3600" dirty="0"/>
              <a:t>Every agency shall </a:t>
            </a:r>
            <a:r>
              <a:rPr lang="en-US" sz="3600" dirty="0" smtClean="0"/>
              <a:t>answer:</a:t>
            </a:r>
            <a:endParaRPr lang="en-US" sz="3600" dirty="0"/>
          </a:p>
          <a:p>
            <a:pPr marL="0" indent="0">
              <a:buNone/>
            </a:pPr>
            <a:r>
              <a:rPr lang="en-US" sz="3600" dirty="0" smtClean="0"/>
              <a:t>How many restrictive terms are in each rule?</a:t>
            </a:r>
          </a:p>
          <a:p>
            <a:pPr marL="571500" indent="-571500"/>
            <a:r>
              <a:rPr lang="en-US" sz="3600" dirty="0" smtClean="0"/>
              <a:t>Includes words such as “shall,” “must,” “may not,” “prohibited,” and “required.”</a:t>
            </a:r>
          </a:p>
          <a:p>
            <a:pPr marL="571500" indent="-571500"/>
            <a:r>
              <a:rPr lang="en-US" sz="3600" dirty="0" smtClean="0"/>
              <a:t>DSS has 8317 restrictive words currently in its regulations. The target number is 5489. </a:t>
            </a:r>
          </a:p>
          <a:p>
            <a:pPr marL="0" indent="0">
              <a:buNone/>
            </a:pPr>
            <a:endParaRPr lang="en-US" sz="3600" dirty="0"/>
          </a:p>
          <a:p>
            <a:pPr lvl="1">
              <a:buClr>
                <a:schemeClr val="accent1"/>
              </a:buClr>
            </a:pPr>
            <a:endParaRPr lang="en-US" sz="3600" dirty="0" smtClean="0"/>
          </a:p>
        </p:txBody>
      </p:sp>
    </p:spTree>
    <p:extLst>
      <p:ext uri="{BB962C8B-B14F-4D97-AF65-F5344CB8AC3E}">
        <p14:creationId xmlns:p14="http://schemas.microsoft.com/office/powerpoint/2010/main" val="614263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1353</TotalTime>
  <Words>1978</Words>
  <Application>Microsoft Office PowerPoint</Application>
  <PresentationFormat>On-screen Show (4:3)</PresentationFormat>
  <Paragraphs>187</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Cambria</vt:lpstr>
      <vt:lpstr>Adjacency</vt:lpstr>
      <vt:lpstr>Administrative Rule Reviews Executive Order 17-03  and Section 536.175, RSMo</vt:lpstr>
      <vt:lpstr>Executive Order 17-03 Administrative Rules</vt:lpstr>
      <vt:lpstr>What is Executive Order 17-03 Administrative Rules Review? </vt:lpstr>
      <vt:lpstr>What is the Rationale Behind this Executive Order?</vt:lpstr>
      <vt:lpstr>What is the Rationale Behind this Executive Order?</vt:lpstr>
      <vt:lpstr>What is the Rationale Behind this Executive Order?</vt:lpstr>
      <vt:lpstr>What is the Schedule  for EO 17-03?</vt:lpstr>
      <vt:lpstr>What is the Schedule  for EO 17-03 (con’t)?</vt:lpstr>
      <vt:lpstr>What will be in the Report?</vt:lpstr>
      <vt:lpstr>What will be in the Report (con’t)?</vt:lpstr>
      <vt:lpstr>What will be in the Report (con’t)?</vt:lpstr>
      <vt:lpstr>What will be in the Report (con’t)?</vt:lpstr>
      <vt:lpstr>What will be in the Report (con’t)?</vt:lpstr>
      <vt:lpstr>What will be in the Report (con’t)?</vt:lpstr>
      <vt:lpstr>PowerPoint Presentation</vt:lpstr>
      <vt:lpstr>We will also include-- Public Comment Review</vt:lpstr>
      <vt:lpstr>PowerPoint Presentation</vt:lpstr>
      <vt:lpstr>DSS’ Process/Timeline</vt:lpstr>
      <vt:lpstr>DSS’ Process/Timeline (con’t)</vt:lpstr>
      <vt:lpstr>DSS’ Process/Timeline (con’t)</vt:lpstr>
      <vt:lpstr>DSS’ Process/Timeline (con’t)</vt:lpstr>
      <vt:lpstr>Public Outreach Plan</vt:lpstr>
      <vt:lpstr>Websites/Email Address</vt:lpstr>
      <vt:lpstr>Rule Tracker</vt:lpstr>
      <vt:lpstr>Rule Tracker (con’t)</vt:lpstr>
      <vt:lpstr>Rule Tracker (con’t)</vt:lpstr>
      <vt:lpstr>Rule Tracker (con’t)</vt:lpstr>
      <vt:lpstr>Rule Tracker (con’t)</vt:lpstr>
      <vt:lpstr>§ 536.175, RSMo, Administrative Rules</vt:lpstr>
      <vt:lpstr>What is § 536.175, RSMo, Administrative Rules Review? </vt:lpstr>
      <vt:lpstr>What is the Schedule for the Department of Social Services?</vt:lpstr>
      <vt:lpstr>What will be in the Report?</vt:lpstr>
      <vt:lpstr>What will be in the Report (con’t)?</vt:lpstr>
      <vt:lpstr>What will be in the Report? Public Comment Review</vt:lpstr>
      <vt:lpstr>What Happens if We Do Not Comply?</vt:lpstr>
      <vt:lpstr>DSS’ Process/Timeline</vt:lpstr>
      <vt:lpstr>DSS’ Process/Timeline</vt:lpstr>
      <vt:lpstr>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536.175 RSMo  Administrative Rules Review</dc:title>
  <dc:creator>MADDRMD</dc:creator>
  <cp:lastModifiedBy>Kemna, Luann</cp:lastModifiedBy>
  <cp:revision>111</cp:revision>
  <dcterms:created xsi:type="dcterms:W3CDTF">2016-05-18T19:16:19Z</dcterms:created>
  <dcterms:modified xsi:type="dcterms:W3CDTF">2023-10-18T14:52:14Z</dcterms:modified>
</cp:coreProperties>
</file>