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71" r:id="rId16"/>
    <p:sldId id="275" r:id="rId17"/>
    <p:sldId id="272" r:id="rId18"/>
    <p:sldId id="273" r:id="rId19"/>
    <p:sldId id="274" r:id="rId20"/>
  </p:sldIdLst>
  <p:sldSz cx="12192000" cy="6858000"/>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88" d="100"/>
          <a:sy n="88" d="100"/>
        </p:scale>
        <p:origin x="264"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8/6/2021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8/6/2021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8/6/2021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FSD.Documents@dss.mo.gov" TargetMode="External"/><Relationship Id="rId2" Type="http://schemas.openxmlformats.org/officeDocument/2006/relationships/hyperlink" Target="https://mydss.mo.gov/healthcare/apply"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mydss.mo.gov/healthcare/breast-or-cervical-cancer-treatment-progra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Presumptive Eligibility (PE)</a:t>
            </a:r>
            <a:endParaRPr lang="en-US" dirty="0"/>
          </a:p>
        </p:txBody>
      </p:sp>
      <p:sp>
        <p:nvSpPr>
          <p:cNvPr id="3" name="Subtitle 2"/>
          <p:cNvSpPr>
            <a:spLocks noGrp="1"/>
          </p:cNvSpPr>
          <p:nvPr>
            <p:ph type="subTitle" idx="1"/>
          </p:nvPr>
        </p:nvSpPr>
        <p:spPr/>
        <p:txBody>
          <a:bodyPr>
            <a:normAutofit/>
          </a:bodyPr>
          <a:lstStyle/>
          <a:p>
            <a:pPr algn="ctr"/>
            <a:r>
              <a:rPr lang="en-US" sz="2800" dirty="0" smtClean="0"/>
              <a:t>Everything a health care provider needs to know about PE</a:t>
            </a:r>
            <a:endParaRPr lang="en-US" sz="2800" dirty="0"/>
          </a:p>
        </p:txBody>
      </p:sp>
    </p:spTree>
    <p:extLst>
      <p:ext uri="{BB962C8B-B14F-4D97-AF65-F5344CB8AC3E}">
        <p14:creationId xmlns:p14="http://schemas.microsoft.com/office/powerpoint/2010/main" val="29852925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proof of eligibility is provided to successful applicants?</a:t>
            </a:r>
          </a:p>
        </p:txBody>
      </p:sp>
      <p:sp>
        <p:nvSpPr>
          <p:cNvPr id="3" name="Content Placeholder 2"/>
          <p:cNvSpPr>
            <a:spLocks noGrp="1"/>
          </p:cNvSpPr>
          <p:nvPr>
            <p:ph idx="1"/>
          </p:nvPr>
        </p:nvSpPr>
        <p:spPr/>
        <p:txBody>
          <a:bodyPr>
            <a:normAutofit/>
          </a:bodyPr>
          <a:lstStyle/>
          <a:p>
            <a:r>
              <a:rPr lang="en-US" sz="2800" dirty="0"/>
              <a:t>If a patient presents a provider with a PE-3 or PE-3 TEMP the provider can bill for Medicaid services provided to the patient if such services are included in Medicaid’s benefit package</a:t>
            </a:r>
            <a:r>
              <a:rPr lang="en-US" sz="2800" dirty="0" smtClean="0"/>
              <a:t>.</a:t>
            </a:r>
          </a:p>
          <a:p>
            <a:pPr marL="0" indent="0">
              <a:buNone/>
            </a:pPr>
            <a:endParaRPr lang="en-US" sz="800" dirty="0"/>
          </a:p>
          <a:p>
            <a:r>
              <a:rPr lang="en-US" sz="2800" dirty="0" smtClean="0"/>
              <a:t>Eligibility is not immediately </a:t>
            </a:r>
            <a:r>
              <a:rPr lang="en-US" sz="2800" dirty="0"/>
              <a:t>entered in the </a:t>
            </a:r>
            <a:r>
              <a:rPr lang="en-US" sz="2800" dirty="0" smtClean="0"/>
              <a:t>MO HealthNet system</a:t>
            </a:r>
            <a:r>
              <a:rPr lang="en-US" sz="2800" dirty="0"/>
              <a:t>. The forms; however, are valid once issued. </a:t>
            </a:r>
          </a:p>
          <a:p>
            <a:endParaRPr lang="en-US" dirty="0"/>
          </a:p>
        </p:txBody>
      </p:sp>
    </p:spTree>
    <p:extLst>
      <p:ext uri="{BB962C8B-B14F-4D97-AF65-F5344CB8AC3E}">
        <p14:creationId xmlns:p14="http://schemas.microsoft.com/office/powerpoint/2010/main" val="25208744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69900"/>
            <a:ext cx="8596668" cy="736600"/>
          </a:xfrm>
        </p:spPr>
        <p:txBody>
          <a:bodyPr>
            <a:normAutofit/>
          </a:bodyPr>
          <a:lstStyle/>
          <a:p>
            <a:r>
              <a:rPr lang="en-US" sz="2000" b="1" u="sng" dirty="0" smtClean="0"/>
              <a:t>MO HealthNet Presumptive Eligibility Authorization Form/PE-3          </a:t>
            </a:r>
            <a:r>
              <a:rPr lang="en-US" sz="1800" dirty="0" smtClean="0"/>
              <a:t>(Used for children, former foster care youth, and parents/caretaker relatives)</a:t>
            </a:r>
            <a:endParaRPr lang="en-US" sz="1800" dirty="0"/>
          </a:p>
        </p:txBody>
      </p:sp>
      <p:pic>
        <p:nvPicPr>
          <p:cNvPr id="4" name="Content Placeholder 2"/>
          <p:cNvPicPr>
            <a:picLocks noGrp="1" noChangeAspect="1"/>
          </p:cNvPicPr>
          <p:nvPr>
            <p:ph idx="1"/>
          </p:nvPr>
        </p:nvPicPr>
        <p:blipFill>
          <a:blip r:embed="rId2"/>
          <a:stretch>
            <a:fillRect/>
          </a:stretch>
        </p:blipFill>
        <p:spPr>
          <a:xfrm>
            <a:off x="1943100" y="1206500"/>
            <a:ext cx="5689601" cy="5181600"/>
          </a:xfrm>
          <a:prstGeom prst="rect">
            <a:avLst/>
          </a:prstGeom>
        </p:spPr>
      </p:pic>
    </p:spTree>
    <p:extLst>
      <p:ext uri="{BB962C8B-B14F-4D97-AF65-F5344CB8AC3E}">
        <p14:creationId xmlns:p14="http://schemas.microsoft.com/office/powerpoint/2010/main" val="2623259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44500"/>
            <a:ext cx="8596668" cy="673100"/>
          </a:xfrm>
        </p:spPr>
        <p:txBody>
          <a:bodyPr>
            <a:noAutofit/>
          </a:bodyPr>
          <a:lstStyle/>
          <a:p>
            <a:r>
              <a:rPr lang="en-US" sz="2000" b="1" u="sng" dirty="0"/>
              <a:t>MO HealthNet </a:t>
            </a:r>
            <a:r>
              <a:rPr lang="en-US" sz="2000" b="1" u="sng" dirty="0" smtClean="0"/>
              <a:t>TEMP/SMHB-PE </a:t>
            </a:r>
            <a:r>
              <a:rPr lang="en-US" sz="2000" b="1" u="sng" dirty="0"/>
              <a:t>Authorization Form/PE-3 </a:t>
            </a:r>
            <a:r>
              <a:rPr lang="en-US" sz="2000" b="1" u="sng" dirty="0" smtClean="0"/>
              <a:t>TEMP/SMHBPE         </a:t>
            </a:r>
            <a:r>
              <a:rPr lang="en-US" sz="1800" dirty="0"/>
              <a:t>(Used for </a:t>
            </a:r>
            <a:r>
              <a:rPr lang="en-US" sz="1800" dirty="0" smtClean="0"/>
              <a:t>pregnant women)</a:t>
            </a:r>
            <a:endParaRPr lang="en-US" sz="1800" dirty="0"/>
          </a:p>
        </p:txBody>
      </p:sp>
      <p:sp>
        <p:nvSpPr>
          <p:cNvPr id="3" name="Content Placeholder 2"/>
          <p:cNvSpPr>
            <a:spLocks noGrp="1"/>
          </p:cNvSpPr>
          <p:nvPr>
            <p:ph idx="1"/>
          </p:nvPr>
        </p:nvSpPr>
        <p:spPr>
          <a:xfrm>
            <a:off x="4114800" y="2160589"/>
            <a:ext cx="2057400" cy="3880773"/>
          </a:xfrm>
        </p:spPr>
        <p:txBody>
          <a:bodyPr/>
          <a:lstStyle/>
          <a:p>
            <a:endParaRPr lang="en-US" dirty="0"/>
          </a:p>
        </p:txBody>
      </p:sp>
      <p:pic>
        <p:nvPicPr>
          <p:cNvPr id="5" name="Picture 4"/>
          <p:cNvPicPr>
            <a:picLocks noChangeAspect="1"/>
          </p:cNvPicPr>
          <p:nvPr/>
        </p:nvPicPr>
        <p:blipFill>
          <a:blip r:embed="rId2"/>
          <a:stretch>
            <a:fillRect/>
          </a:stretch>
        </p:blipFill>
        <p:spPr>
          <a:xfrm>
            <a:off x="1600200" y="1244600"/>
            <a:ext cx="6248400" cy="5156200"/>
          </a:xfrm>
          <a:prstGeom prst="rect">
            <a:avLst/>
          </a:prstGeom>
        </p:spPr>
      </p:pic>
    </p:spTree>
    <p:extLst>
      <p:ext uri="{BB962C8B-B14F-4D97-AF65-F5344CB8AC3E}">
        <p14:creationId xmlns:p14="http://schemas.microsoft.com/office/powerpoint/2010/main" val="13031110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required to bill MO HealthNet for services provided to PE clients?</a:t>
            </a:r>
            <a:endParaRPr lang="en-US" dirty="0"/>
          </a:p>
        </p:txBody>
      </p:sp>
      <p:sp>
        <p:nvSpPr>
          <p:cNvPr id="3" name="Content Placeholder 2"/>
          <p:cNvSpPr>
            <a:spLocks noGrp="1"/>
          </p:cNvSpPr>
          <p:nvPr>
            <p:ph idx="1"/>
          </p:nvPr>
        </p:nvSpPr>
        <p:spPr/>
        <p:txBody>
          <a:bodyPr>
            <a:normAutofit/>
          </a:bodyPr>
          <a:lstStyle/>
          <a:p>
            <a:r>
              <a:rPr lang="en-US" sz="2800" dirty="0"/>
              <a:t>You need to be enrolled as a MO HealthNet fee-for-service provider in order to bill Medicaid for services provided to patients with PE coverage</a:t>
            </a:r>
            <a:r>
              <a:rPr lang="en-US" sz="2800" dirty="0" smtClean="0"/>
              <a:t>.</a:t>
            </a:r>
          </a:p>
          <a:p>
            <a:pPr marL="0" indent="0">
              <a:buNone/>
            </a:pPr>
            <a:endParaRPr lang="en-US" sz="2800" dirty="0"/>
          </a:p>
          <a:p>
            <a:r>
              <a:rPr lang="en-US" sz="2800" dirty="0"/>
              <a:t>Payments for services provided to patients with PE coverage will be paid through </a:t>
            </a:r>
            <a:r>
              <a:rPr lang="en-US" sz="2800" dirty="0" smtClean="0"/>
              <a:t>MO HealthNet Division’s </a:t>
            </a:r>
            <a:r>
              <a:rPr lang="en-US" sz="2800" dirty="0"/>
              <a:t>fee-for-service program at fee-for-service rates.</a:t>
            </a:r>
          </a:p>
        </p:txBody>
      </p:sp>
    </p:spTree>
    <p:extLst>
      <p:ext uri="{BB962C8B-B14F-4D97-AF65-F5344CB8AC3E}">
        <p14:creationId xmlns:p14="http://schemas.microsoft.com/office/powerpoint/2010/main" val="13843723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Will the person given PE be eligible for on-going Medicaid coverage?</a:t>
            </a:r>
          </a:p>
        </p:txBody>
      </p:sp>
      <p:sp>
        <p:nvSpPr>
          <p:cNvPr id="3" name="Content Placeholder 2"/>
          <p:cNvSpPr>
            <a:spLocks noGrp="1"/>
          </p:cNvSpPr>
          <p:nvPr>
            <p:ph idx="1"/>
          </p:nvPr>
        </p:nvSpPr>
        <p:spPr>
          <a:xfrm>
            <a:off x="677334" y="1828800"/>
            <a:ext cx="8596668" cy="4660900"/>
          </a:xfrm>
        </p:spPr>
        <p:txBody>
          <a:bodyPr>
            <a:normAutofit fontScale="92500" lnSpcReduction="10000"/>
          </a:bodyPr>
          <a:lstStyle/>
          <a:p>
            <a:r>
              <a:rPr lang="en-US" sz="2300" dirty="0"/>
              <a:t>PE Applicants complete an application (PE–1SSL) used only for PE coverage.  The PE –1SSL </a:t>
            </a:r>
            <a:r>
              <a:rPr lang="en-US" sz="2300" dirty="0" smtClean="0"/>
              <a:t>is </a:t>
            </a:r>
            <a:r>
              <a:rPr lang="en-US" sz="2300" dirty="0"/>
              <a:t>not </a:t>
            </a:r>
            <a:r>
              <a:rPr lang="en-US" sz="2300" dirty="0" smtClean="0"/>
              <a:t>an </a:t>
            </a:r>
            <a:r>
              <a:rPr lang="en-US" sz="2300" dirty="0"/>
              <a:t>application for on-going Medicaid coverage</a:t>
            </a:r>
            <a:r>
              <a:rPr lang="en-US" sz="2300" dirty="0" smtClean="0"/>
              <a:t>.  PE recipients must also apply for full MO HealthNet coverage.</a:t>
            </a:r>
          </a:p>
          <a:p>
            <a:r>
              <a:rPr lang="en-US" sz="2300" dirty="0"/>
              <a:t>In most cases your patients who have been approved for PE will also be approved for on-going Medicaid coverage. </a:t>
            </a:r>
          </a:p>
          <a:p>
            <a:r>
              <a:rPr lang="en-US" sz="2300" dirty="0"/>
              <a:t>QEs use the same income standards for PE determinations as are used to make full Medicaid determinations. They accept the applicant’s statement on PE applications and are not required to verify any information. </a:t>
            </a:r>
          </a:p>
          <a:p>
            <a:r>
              <a:rPr lang="en-US" sz="2300" dirty="0"/>
              <a:t>FSD caseworkers are required to verify certain things, including income.  In some cases individuals are determined eligible for PE who may not be determined eligible for on-going Medicaid coverage.</a:t>
            </a:r>
          </a:p>
          <a:p>
            <a:endParaRPr lang="en-US" sz="2000" dirty="0"/>
          </a:p>
          <a:p>
            <a:endParaRPr lang="en-US" dirty="0"/>
          </a:p>
        </p:txBody>
      </p:sp>
    </p:spTree>
    <p:extLst>
      <p:ext uri="{BB962C8B-B14F-4D97-AF65-F5344CB8AC3E}">
        <p14:creationId xmlns:p14="http://schemas.microsoft.com/office/powerpoint/2010/main" val="29828854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do people approved for PE apply for full, on-going MO HealthNet coverage?</a:t>
            </a:r>
            <a:endParaRPr lang="en-US" dirty="0"/>
          </a:p>
        </p:txBody>
      </p:sp>
      <p:sp>
        <p:nvSpPr>
          <p:cNvPr id="3" name="Content Placeholder 2"/>
          <p:cNvSpPr>
            <a:spLocks noGrp="1"/>
          </p:cNvSpPr>
          <p:nvPr>
            <p:ph idx="1"/>
          </p:nvPr>
        </p:nvSpPr>
        <p:spPr/>
        <p:txBody>
          <a:bodyPr>
            <a:normAutofit/>
          </a:bodyPr>
          <a:lstStyle/>
          <a:p>
            <a:r>
              <a:rPr lang="en-US" dirty="0"/>
              <a:t>Qualified Entities are required to assist PE applicants in preparing and submitting applications for on-going </a:t>
            </a:r>
            <a:r>
              <a:rPr lang="en-US" dirty="0" smtClean="0"/>
              <a:t>MO HealthNet coverage</a:t>
            </a:r>
            <a:r>
              <a:rPr lang="en-US" dirty="0"/>
              <a:t>.</a:t>
            </a:r>
          </a:p>
          <a:p>
            <a:r>
              <a:rPr lang="en-US" dirty="0" smtClean="0"/>
              <a:t>If you have a patient who has been approved for PE, inquire if they have applied for on-going MO HealthNet</a:t>
            </a:r>
          </a:p>
          <a:p>
            <a:r>
              <a:rPr lang="en-US" dirty="0" smtClean="0"/>
              <a:t>If they have not applied yet, encourage them to apply before their PE coverage runs out.</a:t>
            </a:r>
          </a:p>
        </p:txBody>
      </p:sp>
    </p:spTree>
    <p:extLst>
      <p:ext uri="{BB962C8B-B14F-4D97-AF65-F5344CB8AC3E}">
        <p14:creationId xmlns:p14="http://schemas.microsoft.com/office/powerpoint/2010/main" val="32631403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do people </a:t>
            </a:r>
            <a:r>
              <a:rPr lang="en-US" dirty="0" smtClean="0"/>
              <a:t>approved </a:t>
            </a:r>
            <a:r>
              <a:rPr lang="en-US" dirty="0"/>
              <a:t>for PE apply for full, on-going MO HealthNet coverage?</a:t>
            </a:r>
          </a:p>
        </p:txBody>
      </p:sp>
      <p:sp>
        <p:nvSpPr>
          <p:cNvPr id="3" name="Content Placeholder 2"/>
          <p:cNvSpPr>
            <a:spLocks noGrp="1"/>
          </p:cNvSpPr>
          <p:nvPr>
            <p:ph idx="1"/>
          </p:nvPr>
        </p:nvSpPr>
        <p:spPr/>
        <p:txBody>
          <a:bodyPr>
            <a:normAutofit lnSpcReduction="10000"/>
          </a:bodyPr>
          <a:lstStyle/>
          <a:p>
            <a:r>
              <a:rPr lang="en-US" sz="2800" dirty="0" smtClean="0"/>
              <a:t>Ways </a:t>
            </a:r>
            <a:r>
              <a:rPr lang="en-US" sz="2800" dirty="0"/>
              <a:t>to </a:t>
            </a:r>
            <a:r>
              <a:rPr lang="en-US" sz="2800" dirty="0" smtClean="0"/>
              <a:t>apply at: </a:t>
            </a:r>
            <a:r>
              <a:rPr lang="en-US" sz="2800" dirty="0">
                <a:hlinkClick r:id="rId2"/>
              </a:rPr>
              <a:t>https://mydss.mo.gov/healthcare/apply</a:t>
            </a:r>
            <a:r>
              <a:rPr lang="en-US" sz="2800" dirty="0"/>
              <a:t> </a:t>
            </a:r>
          </a:p>
          <a:p>
            <a:pPr marL="457200" lvl="1" indent="0">
              <a:buNone/>
            </a:pPr>
            <a:endParaRPr lang="en-US" sz="900" smtClean="0"/>
          </a:p>
          <a:p>
            <a:pPr lvl="1"/>
            <a:r>
              <a:rPr lang="en-US" sz="2400" dirty="0" smtClean="0"/>
              <a:t>Through </a:t>
            </a:r>
            <a:r>
              <a:rPr lang="en-US" sz="2400" dirty="0"/>
              <a:t>the online portal</a:t>
            </a:r>
          </a:p>
          <a:p>
            <a:pPr lvl="1"/>
            <a:r>
              <a:rPr lang="en-US" sz="2400" dirty="0"/>
              <a:t>By calling 855-373-9994;</a:t>
            </a:r>
          </a:p>
          <a:p>
            <a:pPr lvl="1"/>
            <a:r>
              <a:rPr lang="en-US" sz="2400" dirty="0" smtClean="0"/>
              <a:t>Complete </a:t>
            </a:r>
            <a:r>
              <a:rPr lang="en-US" sz="2400" dirty="0"/>
              <a:t>an application and </a:t>
            </a:r>
            <a:r>
              <a:rPr lang="en-US" sz="2400" dirty="0" smtClean="0"/>
              <a:t>submit it:</a:t>
            </a:r>
            <a:endParaRPr lang="en-US" sz="2400" dirty="0"/>
          </a:p>
          <a:p>
            <a:pPr lvl="2"/>
            <a:r>
              <a:rPr lang="en-US" sz="2000" dirty="0"/>
              <a:t>Email:  </a:t>
            </a:r>
            <a:r>
              <a:rPr lang="en-US" sz="2000" dirty="0" smtClean="0">
                <a:hlinkClick r:id="rId3"/>
              </a:rPr>
              <a:t>FSD.Documents@dss.mo.gov</a:t>
            </a:r>
            <a:endParaRPr lang="en-US" sz="2000" dirty="0" smtClean="0"/>
          </a:p>
          <a:p>
            <a:pPr lvl="2"/>
            <a:r>
              <a:rPr lang="en-US" sz="2000" dirty="0" smtClean="0"/>
              <a:t>Mail:  615 E 13</a:t>
            </a:r>
            <a:r>
              <a:rPr lang="en-US" sz="2000" baseline="30000" dirty="0" smtClean="0"/>
              <a:t>th</a:t>
            </a:r>
            <a:r>
              <a:rPr lang="en-US" sz="2000" dirty="0" smtClean="0"/>
              <a:t> St, Kansas City MO  64106</a:t>
            </a:r>
          </a:p>
          <a:p>
            <a:pPr lvl="2"/>
            <a:r>
              <a:rPr lang="en-US" sz="2000" dirty="0" smtClean="0"/>
              <a:t>Fax:   573-526-9400</a:t>
            </a:r>
            <a:endParaRPr lang="en-US" sz="2000" dirty="0"/>
          </a:p>
          <a:p>
            <a:endParaRPr lang="en-US" dirty="0"/>
          </a:p>
        </p:txBody>
      </p:sp>
    </p:spTree>
    <p:extLst>
      <p:ext uri="{BB962C8B-B14F-4D97-AF65-F5344CB8AC3E}">
        <p14:creationId xmlns:p14="http://schemas.microsoft.com/office/powerpoint/2010/main" val="9609074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 is important to get PE recipients enrolled in on-going MO HealthNet</a:t>
            </a:r>
            <a:endParaRPr lang="en-US" dirty="0"/>
          </a:p>
        </p:txBody>
      </p:sp>
      <p:sp>
        <p:nvSpPr>
          <p:cNvPr id="3" name="Content Placeholder 2"/>
          <p:cNvSpPr>
            <a:spLocks noGrp="1"/>
          </p:cNvSpPr>
          <p:nvPr>
            <p:ph idx="1"/>
          </p:nvPr>
        </p:nvSpPr>
        <p:spPr/>
        <p:txBody>
          <a:bodyPr>
            <a:noAutofit/>
          </a:bodyPr>
          <a:lstStyle/>
          <a:p>
            <a:r>
              <a:rPr lang="en-US" sz="2200" dirty="0" smtClean="0"/>
              <a:t>PE is active until the end of the month following the month of application.</a:t>
            </a:r>
          </a:p>
          <a:p>
            <a:r>
              <a:rPr lang="en-US" sz="2200" dirty="0" smtClean="0"/>
              <a:t>Pregnant </a:t>
            </a:r>
            <a:r>
              <a:rPr lang="en-US" sz="2200" dirty="0"/>
              <a:t>women are only entitled to one period of PE during a </a:t>
            </a:r>
            <a:r>
              <a:rPr lang="en-US" sz="2200" dirty="0" smtClean="0"/>
              <a:t>pregnancy.</a:t>
            </a:r>
            <a:endParaRPr lang="en-US" sz="2200" dirty="0"/>
          </a:p>
          <a:p>
            <a:r>
              <a:rPr lang="en-US" sz="2200" dirty="0" smtClean="0"/>
              <a:t>Children</a:t>
            </a:r>
            <a:r>
              <a:rPr lang="en-US" sz="2200" dirty="0"/>
              <a:t>, Parents, Caretaker Relatives and Former Foster Care Youth are only entitled to one period of PE during a 12-month </a:t>
            </a:r>
            <a:r>
              <a:rPr lang="en-US" sz="2200" dirty="0" smtClean="0"/>
              <a:t>period.</a:t>
            </a:r>
            <a:endParaRPr lang="en-US" sz="2200" dirty="0"/>
          </a:p>
          <a:p>
            <a:r>
              <a:rPr lang="en-US" sz="2200" dirty="0" smtClean="0"/>
              <a:t>Therefore</a:t>
            </a:r>
            <a:r>
              <a:rPr lang="en-US" sz="2200" dirty="0"/>
              <a:t>, it is important to encourage PE recipients to submit an application for on-going </a:t>
            </a:r>
            <a:r>
              <a:rPr lang="en-US" sz="2200" dirty="0" smtClean="0"/>
              <a:t>MO HealthNet </a:t>
            </a:r>
            <a:r>
              <a:rPr lang="en-US" sz="2200" dirty="0"/>
              <a:t>coverage if they haven’t already.</a:t>
            </a:r>
          </a:p>
          <a:p>
            <a:endParaRPr lang="en-US" sz="2400" dirty="0"/>
          </a:p>
        </p:txBody>
      </p:sp>
    </p:spTree>
    <p:extLst>
      <p:ext uri="{BB962C8B-B14F-4D97-AF65-F5344CB8AC3E}">
        <p14:creationId xmlns:p14="http://schemas.microsoft.com/office/powerpoint/2010/main" val="14960876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a:t>
            </a:r>
            <a:endParaRPr lang="en-US" dirty="0"/>
          </a:p>
        </p:txBody>
      </p:sp>
      <p:sp>
        <p:nvSpPr>
          <p:cNvPr id="3" name="Content Placeholder 2"/>
          <p:cNvSpPr>
            <a:spLocks noGrp="1"/>
          </p:cNvSpPr>
          <p:nvPr>
            <p:ph idx="1"/>
          </p:nvPr>
        </p:nvSpPr>
        <p:spPr/>
        <p:txBody>
          <a:bodyPr>
            <a:normAutofit/>
          </a:bodyPr>
          <a:lstStyle/>
          <a:p>
            <a:r>
              <a:rPr lang="en-US" sz="2200" dirty="0"/>
              <a:t>You need to be enrolled as a MO HealthNet fee-for-service provider in order to bill </a:t>
            </a:r>
            <a:r>
              <a:rPr lang="en-US" sz="2200" dirty="0" smtClean="0"/>
              <a:t>MO HealthNet </a:t>
            </a:r>
            <a:r>
              <a:rPr lang="en-US" sz="2200" dirty="0"/>
              <a:t>for services provided to patients with PE coverage.</a:t>
            </a:r>
          </a:p>
          <a:p>
            <a:endParaRPr lang="en-US" sz="2200" dirty="0"/>
          </a:p>
          <a:p>
            <a:r>
              <a:rPr lang="en-US" sz="2200" dirty="0"/>
              <a:t>Payments for services provided to patients with PE coverage will be paid through MHD’s fee-for-service program at fee-for-service rates.</a:t>
            </a:r>
          </a:p>
          <a:p>
            <a:endParaRPr lang="en-US" sz="2200" dirty="0"/>
          </a:p>
        </p:txBody>
      </p:sp>
    </p:spTree>
    <p:extLst>
      <p:ext uri="{BB962C8B-B14F-4D97-AF65-F5344CB8AC3E}">
        <p14:creationId xmlns:p14="http://schemas.microsoft.com/office/powerpoint/2010/main" val="33055834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49300"/>
          </a:xfrm>
        </p:spPr>
        <p:txBody>
          <a:bodyPr/>
          <a:lstStyle/>
          <a:p>
            <a:r>
              <a:rPr lang="en-US" dirty="0" smtClean="0"/>
              <a:t>Summary</a:t>
            </a:r>
            <a:endParaRPr lang="en-US" dirty="0"/>
          </a:p>
        </p:txBody>
      </p:sp>
      <p:sp>
        <p:nvSpPr>
          <p:cNvPr id="3" name="Content Placeholder 2"/>
          <p:cNvSpPr>
            <a:spLocks noGrp="1"/>
          </p:cNvSpPr>
          <p:nvPr>
            <p:ph idx="1"/>
          </p:nvPr>
        </p:nvSpPr>
        <p:spPr>
          <a:xfrm>
            <a:off x="677334" y="1358901"/>
            <a:ext cx="8596668" cy="4682462"/>
          </a:xfrm>
        </p:spPr>
        <p:txBody>
          <a:bodyPr>
            <a:normAutofit/>
          </a:bodyPr>
          <a:lstStyle/>
          <a:p>
            <a:endParaRPr lang="en-US" sz="2200" dirty="0" smtClean="0"/>
          </a:p>
          <a:p>
            <a:r>
              <a:rPr lang="en-US" sz="2200" dirty="0" smtClean="0"/>
              <a:t>The </a:t>
            </a:r>
            <a:r>
              <a:rPr lang="en-US" sz="2200" dirty="0"/>
              <a:t>PE-3 and PE-3 TEMP forms presented to you by your patient serve as proof of eligibility.  Since the coverage does not </a:t>
            </a:r>
            <a:r>
              <a:rPr lang="en-US" sz="2200" dirty="0" smtClean="0"/>
              <a:t>show up </a:t>
            </a:r>
            <a:r>
              <a:rPr lang="en-US" sz="2200" dirty="0"/>
              <a:t>immediately in eMOMED, you can monitor eMOMED for a few days to see if the coverage is entered in that system.</a:t>
            </a:r>
          </a:p>
          <a:p>
            <a:endParaRPr lang="en-US" sz="2200" dirty="0"/>
          </a:p>
          <a:p>
            <a:r>
              <a:rPr lang="en-US" sz="2200" dirty="0"/>
              <a:t>When billing Medicaid for services provided to PE patients, providers are instructed to make a copy of the PE-3 and PE-3TEMP forms.  As long as the date </a:t>
            </a:r>
            <a:r>
              <a:rPr lang="en-US" sz="2200" dirty="0" smtClean="0"/>
              <a:t>you </a:t>
            </a:r>
            <a:r>
              <a:rPr lang="en-US" sz="2200"/>
              <a:t>provide </a:t>
            </a:r>
            <a:r>
              <a:rPr lang="en-US" sz="2200" smtClean="0"/>
              <a:t>a service </a:t>
            </a:r>
            <a:r>
              <a:rPr lang="en-US" sz="2200" dirty="0"/>
              <a:t>is within the dates on the PE-3 and PE- 3 TEMP forms MO HealthNet will guarantee reimbursement. </a:t>
            </a:r>
          </a:p>
        </p:txBody>
      </p:sp>
    </p:spTree>
    <p:extLst>
      <p:ext uri="{BB962C8B-B14F-4D97-AF65-F5344CB8AC3E}">
        <p14:creationId xmlns:p14="http://schemas.microsoft.com/office/powerpoint/2010/main" val="2544955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Presumptive Eligibility?</a:t>
            </a:r>
            <a:endParaRPr lang="en-US" dirty="0"/>
          </a:p>
        </p:txBody>
      </p:sp>
      <p:sp>
        <p:nvSpPr>
          <p:cNvPr id="3" name="Content Placeholder 2"/>
          <p:cNvSpPr>
            <a:spLocks noGrp="1"/>
          </p:cNvSpPr>
          <p:nvPr>
            <p:ph idx="1"/>
          </p:nvPr>
        </p:nvSpPr>
        <p:spPr/>
        <p:txBody>
          <a:bodyPr/>
          <a:lstStyle/>
          <a:p>
            <a:r>
              <a:rPr lang="en-US" sz="3200" dirty="0"/>
              <a:t>Presumptive Eligibility makes it possible for eligible individuals to gain immediate access to medical services for a temporary period of time while they submit an application to be processed for on-going Medicaid coverage.</a:t>
            </a:r>
          </a:p>
          <a:p>
            <a:endParaRPr lang="en-US" dirty="0"/>
          </a:p>
        </p:txBody>
      </p:sp>
    </p:spTree>
    <p:extLst>
      <p:ext uri="{BB962C8B-B14F-4D97-AF65-F5344CB8AC3E}">
        <p14:creationId xmlns:p14="http://schemas.microsoft.com/office/powerpoint/2010/main" val="1413376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Presumptive Eligibility?</a:t>
            </a:r>
            <a:endParaRPr lang="en-US" dirty="0"/>
          </a:p>
        </p:txBody>
      </p:sp>
      <p:sp>
        <p:nvSpPr>
          <p:cNvPr id="3" name="Content Placeholder 2"/>
          <p:cNvSpPr>
            <a:spLocks noGrp="1"/>
          </p:cNvSpPr>
          <p:nvPr>
            <p:ph idx="1"/>
          </p:nvPr>
        </p:nvSpPr>
        <p:spPr/>
        <p:txBody>
          <a:bodyPr>
            <a:normAutofit/>
          </a:bodyPr>
          <a:lstStyle/>
          <a:p>
            <a:endParaRPr lang="en-US" sz="3200" dirty="0" smtClean="0"/>
          </a:p>
          <a:p>
            <a:r>
              <a:rPr lang="en-US" sz="3200" dirty="0" smtClean="0"/>
              <a:t>PE </a:t>
            </a:r>
            <a:r>
              <a:rPr lang="en-US" sz="3200" dirty="0"/>
              <a:t>ensures providers will be reimbursed for services provided if such services are included in the benefit package.</a:t>
            </a:r>
          </a:p>
          <a:p>
            <a:endParaRPr lang="en-US" sz="3200" dirty="0"/>
          </a:p>
        </p:txBody>
      </p:sp>
    </p:spTree>
    <p:extLst>
      <p:ext uri="{BB962C8B-B14F-4D97-AF65-F5344CB8AC3E}">
        <p14:creationId xmlns:p14="http://schemas.microsoft.com/office/powerpoint/2010/main" val="14641663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 </a:t>
            </a:r>
            <a:r>
              <a:rPr lang="en-US" dirty="0"/>
              <a:t>p</a:t>
            </a:r>
            <a:r>
              <a:rPr lang="en-US" dirty="0" smtClean="0"/>
              <a:t>rograms available</a:t>
            </a:r>
            <a:endParaRPr lang="en-US" dirty="0"/>
          </a:p>
        </p:txBody>
      </p:sp>
      <p:sp>
        <p:nvSpPr>
          <p:cNvPr id="3" name="Content Placeholder 2"/>
          <p:cNvSpPr>
            <a:spLocks noGrp="1"/>
          </p:cNvSpPr>
          <p:nvPr>
            <p:ph idx="1"/>
          </p:nvPr>
        </p:nvSpPr>
        <p:spPr/>
        <p:txBody>
          <a:bodyPr>
            <a:normAutofit/>
          </a:bodyPr>
          <a:lstStyle/>
          <a:p>
            <a:r>
              <a:rPr lang="en-US" sz="2600" dirty="0" smtClean="0"/>
              <a:t>Temporary MO HealthNet During Pregnancy (TEMP) has been available since 1990</a:t>
            </a:r>
          </a:p>
          <a:p>
            <a:r>
              <a:rPr lang="en-US" sz="2600" dirty="0" smtClean="0"/>
              <a:t>PE for children ages 0-18 has been available since 2003</a:t>
            </a:r>
          </a:p>
          <a:p>
            <a:r>
              <a:rPr lang="en-US" sz="2600" dirty="0" smtClean="0"/>
              <a:t>Show-Me Healthy Babies-PE (SMHB-PE) has been available since January 2016</a:t>
            </a:r>
          </a:p>
          <a:p>
            <a:r>
              <a:rPr lang="en-US" sz="2600" dirty="0" smtClean="0"/>
              <a:t>PE for Parents/Caretaker Relatives and Former Foster Care Youth has been available since October 2016</a:t>
            </a:r>
            <a:endParaRPr lang="en-US" sz="2600" dirty="0"/>
          </a:p>
        </p:txBody>
      </p:sp>
    </p:spTree>
    <p:extLst>
      <p:ext uri="{BB962C8B-B14F-4D97-AF65-F5344CB8AC3E}">
        <p14:creationId xmlns:p14="http://schemas.microsoft.com/office/powerpoint/2010/main" val="40181498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PE programs available</a:t>
            </a:r>
          </a:p>
        </p:txBody>
      </p:sp>
      <p:sp>
        <p:nvSpPr>
          <p:cNvPr id="5" name="Content Placeholder 4"/>
          <p:cNvSpPr>
            <a:spLocks noGrp="1"/>
          </p:cNvSpPr>
          <p:nvPr>
            <p:ph idx="1"/>
          </p:nvPr>
        </p:nvSpPr>
        <p:spPr/>
        <p:txBody>
          <a:bodyPr>
            <a:normAutofit/>
          </a:bodyPr>
          <a:lstStyle/>
          <a:p>
            <a:endParaRPr lang="en-US" sz="2600" dirty="0" smtClean="0"/>
          </a:p>
          <a:p>
            <a:r>
              <a:rPr lang="en-US" sz="2600" dirty="0" smtClean="0"/>
              <a:t>There is also Breast and Cervical Cancer Treatment  PE.  This program is administered by and determinations made by Show-Me Healthy Women Providers. </a:t>
            </a:r>
          </a:p>
          <a:p>
            <a:r>
              <a:rPr lang="en-US" sz="2600" dirty="0" smtClean="0"/>
              <a:t>For additional information, go to:</a:t>
            </a:r>
          </a:p>
          <a:p>
            <a:pPr lvl="1"/>
            <a:r>
              <a:rPr lang="en-US" sz="2400" dirty="0">
                <a:hlinkClick r:id="rId2"/>
              </a:rPr>
              <a:t>https://</a:t>
            </a:r>
            <a:r>
              <a:rPr lang="en-US" sz="2400" dirty="0" smtClean="0">
                <a:hlinkClick r:id="rId2"/>
              </a:rPr>
              <a:t>mydss.mo.gov/healthcare/breast-or-cervical-cancer-treatment-program</a:t>
            </a:r>
            <a:r>
              <a:rPr lang="en-US" sz="2400" dirty="0" smtClean="0"/>
              <a:t> </a:t>
            </a:r>
            <a:endParaRPr lang="en-US" sz="2400" dirty="0"/>
          </a:p>
        </p:txBody>
      </p:sp>
    </p:spTree>
    <p:extLst>
      <p:ext uri="{BB962C8B-B14F-4D97-AF65-F5344CB8AC3E}">
        <p14:creationId xmlns:p14="http://schemas.microsoft.com/office/powerpoint/2010/main" val="2927453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 Benefits		</a:t>
            </a:r>
            <a:br>
              <a:rPr lang="en-US" dirty="0" smtClean="0"/>
            </a:br>
            <a:r>
              <a:rPr lang="en-US" dirty="0"/>
              <a:t/>
            </a:r>
            <a:br>
              <a:rPr lang="en-US" dirty="0"/>
            </a:b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sz="2800" dirty="0" smtClean="0"/>
              <a:t>The following groups receive </a:t>
            </a:r>
            <a:r>
              <a:rPr lang="en-US" sz="2800" dirty="0"/>
              <a:t>full MO HealthNet Coverage for a temporary period of </a:t>
            </a:r>
            <a:r>
              <a:rPr lang="en-US" sz="2800" dirty="0" smtClean="0"/>
              <a:t>time under PE:</a:t>
            </a:r>
          </a:p>
          <a:p>
            <a:pPr lvl="1"/>
            <a:r>
              <a:rPr lang="en-US" sz="2400" dirty="0"/>
              <a:t>Children, </a:t>
            </a:r>
            <a:endParaRPr lang="en-US" sz="2400" dirty="0" smtClean="0"/>
          </a:p>
          <a:p>
            <a:pPr lvl="1"/>
            <a:r>
              <a:rPr lang="en-US" sz="2400" dirty="0" smtClean="0"/>
              <a:t>Breast </a:t>
            </a:r>
            <a:r>
              <a:rPr lang="en-US" sz="2400" dirty="0"/>
              <a:t>and Cervical Cancer enrollees, </a:t>
            </a:r>
            <a:endParaRPr lang="en-US" sz="2400" dirty="0" smtClean="0"/>
          </a:p>
          <a:p>
            <a:pPr lvl="1"/>
            <a:r>
              <a:rPr lang="en-US" sz="2400" dirty="0" smtClean="0"/>
              <a:t>Parents/Caretaker </a:t>
            </a:r>
            <a:r>
              <a:rPr lang="en-US" sz="2400" dirty="0"/>
              <a:t>Relatives, and </a:t>
            </a:r>
            <a:endParaRPr lang="en-US" sz="2400" dirty="0" smtClean="0"/>
          </a:p>
          <a:p>
            <a:pPr lvl="1"/>
            <a:r>
              <a:rPr lang="en-US" sz="2400" dirty="0" smtClean="0"/>
              <a:t>Former </a:t>
            </a:r>
            <a:r>
              <a:rPr lang="en-US" sz="2400" dirty="0"/>
              <a:t>Foster Care </a:t>
            </a:r>
            <a:r>
              <a:rPr lang="en-US" sz="2400" dirty="0" smtClean="0"/>
              <a:t>Youth</a:t>
            </a:r>
            <a:endParaRPr lang="en-US" sz="2400" dirty="0"/>
          </a:p>
          <a:p>
            <a:endParaRPr lang="en-US" dirty="0"/>
          </a:p>
        </p:txBody>
      </p:sp>
    </p:spTree>
    <p:extLst>
      <p:ext uri="{BB962C8B-B14F-4D97-AF65-F5344CB8AC3E}">
        <p14:creationId xmlns:p14="http://schemas.microsoft.com/office/powerpoint/2010/main" val="2675881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 Benefits		</a:t>
            </a:r>
            <a:br>
              <a:rPr lang="en-US" dirty="0" smtClean="0"/>
            </a:b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r>
              <a:rPr lang="en-US" sz="2800" dirty="0"/>
              <a:t>Pregnant women receive only ambulatory pre-natal services provided on an outpatient basis.</a:t>
            </a:r>
          </a:p>
          <a:p>
            <a:pPr lvl="1"/>
            <a:r>
              <a:rPr lang="en-US" sz="2400" dirty="0" smtClean="0"/>
              <a:t>Ambulatory </a:t>
            </a:r>
            <a:r>
              <a:rPr lang="en-US" sz="2400" dirty="0"/>
              <a:t>prenatal care services are limited to the following services while the individual is pregnant:</a:t>
            </a:r>
          </a:p>
          <a:p>
            <a:pPr lvl="2"/>
            <a:r>
              <a:rPr lang="en-US" sz="2000" dirty="0"/>
              <a:t>physician/clinic, nurse-midwife, diagnostic, x-ray and lab, pharmacy and outpatient hospital services.</a:t>
            </a:r>
          </a:p>
          <a:p>
            <a:pPr marL="548640" lvl="2" indent="0">
              <a:buNone/>
            </a:pPr>
            <a:r>
              <a:rPr lang="en-US" dirty="0"/>
              <a:t>  </a:t>
            </a:r>
          </a:p>
          <a:p>
            <a:pPr lvl="1"/>
            <a:r>
              <a:rPr lang="en-US" sz="2400" dirty="0"/>
              <a:t>It does not cover the individual if she is no longer pregnant. The </a:t>
            </a:r>
            <a:r>
              <a:rPr lang="en-US" sz="2400" dirty="0" smtClean="0"/>
              <a:t>following, and </a:t>
            </a:r>
            <a:r>
              <a:rPr lang="en-US" sz="2400" dirty="0"/>
              <a:t>any other services which are not Ambulatory Prenatal </a:t>
            </a:r>
            <a:r>
              <a:rPr lang="en-US" sz="2400" dirty="0" smtClean="0"/>
              <a:t>Services, </a:t>
            </a:r>
            <a:r>
              <a:rPr lang="en-US" sz="2400" dirty="0"/>
              <a:t>are not covered:</a:t>
            </a:r>
          </a:p>
          <a:p>
            <a:pPr lvl="2"/>
            <a:r>
              <a:rPr lang="en-US" sz="2200" dirty="0"/>
              <a:t>Delivery, D&amp;C’s, inpatient hospital, dental, or optical.</a:t>
            </a:r>
          </a:p>
          <a:p>
            <a:endParaRPr lang="en-US" dirty="0"/>
          </a:p>
        </p:txBody>
      </p:sp>
    </p:spTree>
    <p:extLst>
      <p:ext uri="{BB962C8B-B14F-4D97-AF65-F5344CB8AC3E}">
        <p14:creationId xmlns:p14="http://schemas.microsoft.com/office/powerpoint/2010/main" val="293192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makes PE determinations?</a:t>
            </a:r>
            <a:endParaRPr lang="en-US" dirty="0"/>
          </a:p>
        </p:txBody>
      </p:sp>
      <p:sp>
        <p:nvSpPr>
          <p:cNvPr id="3" name="Content Placeholder 2"/>
          <p:cNvSpPr>
            <a:spLocks noGrp="1"/>
          </p:cNvSpPr>
          <p:nvPr>
            <p:ph idx="1"/>
          </p:nvPr>
        </p:nvSpPr>
        <p:spPr>
          <a:xfrm>
            <a:off x="677334" y="1576553"/>
            <a:ext cx="8596668" cy="4803226"/>
          </a:xfrm>
        </p:spPr>
        <p:txBody>
          <a:bodyPr/>
          <a:lstStyle/>
          <a:p>
            <a:r>
              <a:rPr lang="en-US" sz="2400" dirty="0"/>
              <a:t>The Family Support Division (FSD) </a:t>
            </a:r>
            <a:r>
              <a:rPr lang="en-US" sz="2400" dirty="0" smtClean="0"/>
              <a:t>trains eligible </a:t>
            </a:r>
            <a:r>
              <a:rPr lang="en-US" sz="2400" dirty="0"/>
              <a:t>health care providers to serve as Qualified Entities (QE) and make PE determinations</a:t>
            </a:r>
            <a:r>
              <a:rPr lang="en-US" sz="2400" dirty="0" smtClean="0"/>
              <a:t>.</a:t>
            </a:r>
          </a:p>
          <a:p>
            <a:r>
              <a:rPr lang="en-US" sz="2400" dirty="0" smtClean="0"/>
              <a:t>QEs in Missouri are primarily:</a:t>
            </a:r>
          </a:p>
          <a:p>
            <a:pPr lvl="1"/>
            <a:r>
              <a:rPr lang="en-US" sz="2100" dirty="0"/>
              <a:t>Local Public Health Agencies (City and County Health Departments);</a:t>
            </a:r>
          </a:p>
          <a:p>
            <a:pPr lvl="1"/>
            <a:r>
              <a:rPr lang="en-US" sz="2100" dirty="0"/>
              <a:t>Federally Qualified Health </a:t>
            </a:r>
            <a:r>
              <a:rPr lang="en-US" sz="2100" dirty="0" smtClean="0"/>
              <a:t>Centers and Rural Health Centers; and</a:t>
            </a:r>
            <a:endParaRPr lang="en-US" sz="2100" dirty="0"/>
          </a:p>
          <a:p>
            <a:pPr lvl="1"/>
            <a:r>
              <a:rPr lang="en-US" sz="2100" dirty="0" smtClean="0"/>
              <a:t>Hospitals and their affiliated clinics.</a:t>
            </a:r>
          </a:p>
          <a:p>
            <a:r>
              <a:rPr lang="en-US" sz="2400" dirty="0"/>
              <a:t>Decisions made by QEs are final.  There is no appeal process for PE applicants.</a:t>
            </a:r>
          </a:p>
          <a:p>
            <a:endParaRPr lang="en-US" dirty="0"/>
          </a:p>
          <a:p>
            <a:endParaRPr lang="en-US" dirty="0"/>
          </a:p>
        </p:txBody>
      </p:sp>
    </p:spTree>
    <p:extLst>
      <p:ext uri="{BB962C8B-B14F-4D97-AF65-F5344CB8AC3E}">
        <p14:creationId xmlns:p14="http://schemas.microsoft.com/office/powerpoint/2010/main" val="6180458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proof of eligibility is provided to  applicants who are approved for PE?</a:t>
            </a:r>
          </a:p>
        </p:txBody>
      </p:sp>
      <p:sp>
        <p:nvSpPr>
          <p:cNvPr id="3" name="Content Placeholder 2"/>
          <p:cNvSpPr>
            <a:spLocks noGrp="1"/>
          </p:cNvSpPr>
          <p:nvPr>
            <p:ph idx="1"/>
          </p:nvPr>
        </p:nvSpPr>
        <p:spPr/>
        <p:txBody>
          <a:bodyPr/>
          <a:lstStyle/>
          <a:p>
            <a:r>
              <a:rPr lang="en-US" sz="2800" dirty="0" smtClean="0"/>
              <a:t>Upon approval, QEs </a:t>
            </a:r>
            <a:r>
              <a:rPr lang="en-US" sz="2800" dirty="0"/>
              <a:t>provide </a:t>
            </a:r>
            <a:r>
              <a:rPr lang="en-US" sz="2800" dirty="0" smtClean="0"/>
              <a:t>approved </a:t>
            </a:r>
            <a:r>
              <a:rPr lang="en-US" sz="2800" dirty="0"/>
              <a:t>applicants with </a:t>
            </a:r>
            <a:r>
              <a:rPr lang="en-US" sz="2800" dirty="0" smtClean="0"/>
              <a:t>one of the following </a:t>
            </a:r>
            <a:r>
              <a:rPr lang="en-US" sz="2800" dirty="0"/>
              <a:t>paper </a:t>
            </a:r>
            <a:r>
              <a:rPr lang="en-US" sz="2800" dirty="0" smtClean="0"/>
              <a:t>forms </a:t>
            </a:r>
            <a:r>
              <a:rPr lang="en-US" sz="2800" dirty="0"/>
              <a:t>that </a:t>
            </a:r>
            <a:r>
              <a:rPr lang="en-US" sz="2800" dirty="0" smtClean="0"/>
              <a:t>indicate </a:t>
            </a:r>
            <a:r>
              <a:rPr lang="en-US" sz="2800" dirty="0"/>
              <a:t>they are </a:t>
            </a:r>
            <a:r>
              <a:rPr lang="en-US" sz="2800" dirty="0" smtClean="0"/>
              <a:t>approved:</a:t>
            </a:r>
          </a:p>
          <a:p>
            <a:pPr lvl="1"/>
            <a:r>
              <a:rPr lang="en-US" sz="2400" i="1" u="sng" dirty="0" smtClean="0"/>
              <a:t>MO HealthNet Presumptive Eligibility Authorization </a:t>
            </a:r>
            <a:r>
              <a:rPr lang="en-US" sz="2400" dirty="0" smtClean="0"/>
              <a:t>(PE-3) is used only for children, former foster care youth, and parents/caretaker relatives.</a:t>
            </a:r>
          </a:p>
          <a:p>
            <a:pPr lvl="1"/>
            <a:r>
              <a:rPr lang="en-US" sz="2400" i="1" u="sng" dirty="0" smtClean="0"/>
              <a:t>MO HealthNet TEMP/SMHB-PE Authorization </a:t>
            </a:r>
            <a:r>
              <a:rPr lang="en-US" sz="2400" dirty="0" smtClean="0"/>
              <a:t>(PE-3 TEMP/SMHBPE) is only used for pregnant women.</a:t>
            </a:r>
            <a:endParaRPr lang="en-US" sz="2400" dirty="0"/>
          </a:p>
        </p:txBody>
      </p:sp>
    </p:spTree>
    <p:extLst>
      <p:ext uri="{BB962C8B-B14F-4D97-AF65-F5344CB8AC3E}">
        <p14:creationId xmlns:p14="http://schemas.microsoft.com/office/powerpoint/2010/main" val="361696341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654</TotalTime>
  <Words>1112</Words>
  <Application>Microsoft Office PowerPoint</Application>
  <PresentationFormat>Widescreen</PresentationFormat>
  <Paragraphs>83</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Trebuchet MS</vt:lpstr>
      <vt:lpstr>Wingdings 3</vt:lpstr>
      <vt:lpstr>Facet</vt:lpstr>
      <vt:lpstr>Presumptive Eligibility (PE)</vt:lpstr>
      <vt:lpstr>What is Presumptive Eligibility?</vt:lpstr>
      <vt:lpstr>What is Presumptive Eligibility?</vt:lpstr>
      <vt:lpstr>PE programs available</vt:lpstr>
      <vt:lpstr>PE programs available</vt:lpstr>
      <vt:lpstr>PE Benefits     </vt:lpstr>
      <vt:lpstr>PE Benefits    </vt:lpstr>
      <vt:lpstr>Who makes PE determinations?</vt:lpstr>
      <vt:lpstr>What proof of eligibility is provided to  applicants who are approved for PE?</vt:lpstr>
      <vt:lpstr>What proof of eligibility is provided to successful applicants?</vt:lpstr>
      <vt:lpstr>MO HealthNet Presumptive Eligibility Authorization Form/PE-3          (Used for children, former foster care youth, and parents/caretaker relatives)</vt:lpstr>
      <vt:lpstr>MO HealthNet TEMP/SMHB-PE Authorization Form/PE-3 TEMP/SMHBPE         (Used for pregnant women)</vt:lpstr>
      <vt:lpstr>What is required to bill MO HealthNet for services provided to PE clients?</vt:lpstr>
      <vt:lpstr>Will the person given PE be eligible for on-going Medicaid coverage?</vt:lpstr>
      <vt:lpstr>How do people approved for PE apply for full, on-going MO HealthNet coverage?</vt:lpstr>
      <vt:lpstr>How do people approved for PE apply for full, on-going MO HealthNet coverage?</vt:lpstr>
      <vt:lpstr>It is important to get PE recipients enrolled in on-going MO HealthNet</vt:lpstr>
      <vt:lpstr>Summary </vt:lpstr>
      <vt:lpstr>Summary</vt:lpstr>
    </vt:vector>
  </TitlesOfParts>
  <Company>State of Missouri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Presumptive Eligibility (PE)</dc:title>
  <dc:creator>Fletcher, Deborah</dc:creator>
  <cp:lastModifiedBy>Wright, Renee</cp:lastModifiedBy>
  <cp:revision>20</cp:revision>
  <cp:lastPrinted>2021-07-08T20:49:27Z</cp:lastPrinted>
  <dcterms:created xsi:type="dcterms:W3CDTF">2021-07-07T16:37:25Z</dcterms:created>
  <dcterms:modified xsi:type="dcterms:W3CDTF">2021-08-06T18:07:03Z</dcterms:modified>
</cp:coreProperties>
</file>